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072" r:id="rId1"/>
    <p:sldMasterId id="2147484068" r:id="rId2"/>
  </p:sldMasterIdLst>
  <p:notesMasterIdLst>
    <p:notesMasterId r:id="rId81"/>
  </p:notesMasterIdLst>
  <p:sldIdLst>
    <p:sldId id="260" r:id="rId3"/>
    <p:sldId id="483" r:id="rId4"/>
    <p:sldId id="258" r:id="rId5"/>
    <p:sldId id="259" r:id="rId6"/>
    <p:sldId id="394"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90" r:id="rId25"/>
    <p:sldId id="430" r:id="rId26"/>
    <p:sldId id="431" r:id="rId27"/>
    <p:sldId id="445" r:id="rId28"/>
    <p:sldId id="432" r:id="rId29"/>
    <p:sldId id="433" r:id="rId30"/>
    <p:sldId id="434" r:id="rId31"/>
    <p:sldId id="283" r:id="rId32"/>
    <p:sldId id="284" r:id="rId33"/>
    <p:sldId id="286" r:id="rId34"/>
    <p:sldId id="287" r:id="rId35"/>
    <p:sldId id="288" r:id="rId36"/>
    <p:sldId id="289" r:id="rId37"/>
    <p:sldId id="285" r:id="rId38"/>
    <p:sldId id="435" r:id="rId39"/>
    <p:sldId id="436" r:id="rId40"/>
    <p:sldId id="437" r:id="rId41"/>
    <p:sldId id="438" r:id="rId42"/>
    <p:sldId id="444" r:id="rId43"/>
    <p:sldId id="439" r:id="rId44"/>
    <p:sldId id="440" r:id="rId45"/>
    <p:sldId id="441" r:id="rId46"/>
    <p:sldId id="442" r:id="rId47"/>
    <p:sldId id="446" r:id="rId48"/>
    <p:sldId id="448" r:id="rId49"/>
    <p:sldId id="449" r:id="rId50"/>
    <p:sldId id="451" r:id="rId51"/>
    <p:sldId id="452" r:id="rId52"/>
    <p:sldId id="453" r:id="rId53"/>
    <p:sldId id="454" r:id="rId54"/>
    <p:sldId id="457" r:id="rId55"/>
    <p:sldId id="458" r:id="rId56"/>
    <p:sldId id="459" r:id="rId57"/>
    <p:sldId id="456" r:id="rId58"/>
    <p:sldId id="460" r:id="rId59"/>
    <p:sldId id="461" r:id="rId60"/>
    <p:sldId id="462" r:id="rId61"/>
    <p:sldId id="463" r:id="rId62"/>
    <p:sldId id="464" r:id="rId63"/>
    <p:sldId id="465" r:id="rId64"/>
    <p:sldId id="466" r:id="rId65"/>
    <p:sldId id="467" r:id="rId66"/>
    <p:sldId id="468" r:id="rId67"/>
    <p:sldId id="472" r:id="rId68"/>
    <p:sldId id="469" r:id="rId69"/>
    <p:sldId id="470" r:id="rId70"/>
    <p:sldId id="471" r:id="rId71"/>
    <p:sldId id="474" r:id="rId72"/>
    <p:sldId id="475" r:id="rId73"/>
    <p:sldId id="476" r:id="rId74"/>
    <p:sldId id="473" r:id="rId75"/>
    <p:sldId id="477" r:id="rId76"/>
    <p:sldId id="478" r:id="rId77"/>
    <p:sldId id="479" r:id="rId78"/>
    <p:sldId id="480" r:id="rId79"/>
    <p:sldId id="482" r:id="rId8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D0D8E8"/>
    <a:srgbClr val="019835"/>
    <a:srgbClr val="0199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68015" autoAdjust="0"/>
  </p:normalViewPr>
  <p:slideViewPr>
    <p:cSldViewPr>
      <p:cViewPr varScale="1">
        <p:scale>
          <a:sx n="76" d="100"/>
          <a:sy n="76" d="100"/>
        </p:scale>
        <p:origin x="1722" y="84"/>
      </p:cViewPr>
      <p:guideLst>
        <p:guide orient="horz" pos="2160"/>
        <p:guide pos="3840"/>
      </p:guideLst>
    </p:cSldViewPr>
  </p:slideViewPr>
  <p:outlineViewPr>
    <p:cViewPr>
      <p:scale>
        <a:sx n="33" d="100"/>
        <a:sy n="33" d="100"/>
      </p:scale>
      <p:origin x="0" y="-9274"/>
    </p:cViewPr>
  </p:outlineViewPr>
  <p:notesTextViewPr>
    <p:cViewPr>
      <p:scale>
        <a:sx n="3" d="2"/>
        <a:sy n="3" d="2"/>
      </p:scale>
      <p:origin x="0" y="0"/>
    </p:cViewPr>
  </p:notesTextViewPr>
  <p:sorterViewPr>
    <p:cViewPr>
      <p:scale>
        <a:sx n="100" d="100"/>
        <a:sy n="100" d="100"/>
      </p:scale>
      <p:origin x="0" y="-2150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158AC8-D7D0-45AE-87E9-1490FDFAD534}" type="datetimeFigureOut">
              <a:rPr lang="it-IT" smtClean="0"/>
              <a:t>16/01/2025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9A587-9A34-4E8A-9614-3DA173D8EE78}" type="slidenum">
              <a:rPr lang="it-IT" smtClean="0"/>
              <a:t>‹N›</a:t>
            </a:fld>
            <a:endParaRPr lang="it-IT"/>
          </a:p>
        </p:txBody>
      </p:sp>
    </p:spTree>
    <p:extLst>
      <p:ext uri="{BB962C8B-B14F-4D97-AF65-F5344CB8AC3E}">
        <p14:creationId xmlns:p14="http://schemas.microsoft.com/office/powerpoint/2010/main" val="226596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1200" kern="1200" dirty="0">
              <a:solidFill>
                <a:schemeClr val="tx1"/>
              </a:solidFill>
              <a:latin typeface="+mn-lt"/>
              <a:ea typeface="+mn-ea"/>
              <a:cs typeface="+mn-cs"/>
            </a:endParaRPr>
          </a:p>
        </p:txBody>
      </p:sp>
      <p:sp>
        <p:nvSpPr>
          <p:cNvPr id="4" name="Segnaposto numero diapositiva 3"/>
          <p:cNvSpPr>
            <a:spLocks noGrp="1"/>
          </p:cNvSpPr>
          <p:nvPr>
            <p:ph type="sldNum" sz="quarter" idx="5"/>
          </p:nvPr>
        </p:nvSpPr>
        <p:spPr/>
        <p:txBody>
          <a:bodyPr/>
          <a:lstStyle/>
          <a:p>
            <a:fld id="{2709A587-9A34-4E8A-9614-3DA173D8EE78}" type="slidenum">
              <a:rPr lang="it-IT" smtClean="0"/>
              <a:t>46</a:t>
            </a:fld>
            <a:endParaRPr lang="it-IT"/>
          </a:p>
        </p:txBody>
      </p:sp>
    </p:spTree>
    <p:extLst>
      <p:ext uri="{BB962C8B-B14F-4D97-AF65-F5344CB8AC3E}">
        <p14:creationId xmlns:p14="http://schemas.microsoft.com/office/powerpoint/2010/main" val="1010812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47</a:t>
            </a:fld>
            <a:endParaRPr lang="it-IT"/>
          </a:p>
        </p:txBody>
      </p:sp>
    </p:spTree>
    <p:extLst>
      <p:ext uri="{BB962C8B-B14F-4D97-AF65-F5344CB8AC3E}">
        <p14:creationId xmlns:p14="http://schemas.microsoft.com/office/powerpoint/2010/main" val="2795493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48</a:t>
            </a:fld>
            <a:endParaRPr lang="it-IT"/>
          </a:p>
        </p:txBody>
      </p:sp>
    </p:spTree>
    <p:extLst>
      <p:ext uri="{BB962C8B-B14F-4D97-AF65-F5344CB8AC3E}">
        <p14:creationId xmlns:p14="http://schemas.microsoft.com/office/powerpoint/2010/main" val="2513106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49</a:t>
            </a:fld>
            <a:endParaRPr lang="it-IT"/>
          </a:p>
        </p:txBody>
      </p:sp>
    </p:spTree>
    <p:extLst>
      <p:ext uri="{BB962C8B-B14F-4D97-AF65-F5344CB8AC3E}">
        <p14:creationId xmlns:p14="http://schemas.microsoft.com/office/powerpoint/2010/main" val="3202572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50</a:t>
            </a:fld>
            <a:endParaRPr lang="it-IT"/>
          </a:p>
        </p:txBody>
      </p:sp>
    </p:spTree>
    <p:extLst>
      <p:ext uri="{BB962C8B-B14F-4D97-AF65-F5344CB8AC3E}">
        <p14:creationId xmlns:p14="http://schemas.microsoft.com/office/powerpoint/2010/main" val="370392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52</a:t>
            </a:fld>
            <a:endParaRPr lang="it-IT"/>
          </a:p>
        </p:txBody>
      </p:sp>
    </p:spTree>
    <p:extLst>
      <p:ext uri="{BB962C8B-B14F-4D97-AF65-F5344CB8AC3E}">
        <p14:creationId xmlns:p14="http://schemas.microsoft.com/office/powerpoint/2010/main" val="2662849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53</a:t>
            </a:fld>
            <a:endParaRPr lang="it-IT"/>
          </a:p>
        </p:txBody>
      </p:sp>
    </p:spTree>
    <p:extLst>
      <p:ext uri="{BB962C8B-B14F-4D97-AF65-F5344CB8AC3E}">
        <p14:creationId xmlns:p14="http://schemas.microsoft.com/office/powerpoint/2010/main" val="1374619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56</a:t>
            </a:fld>
            <a:endParaRPr lang="it-IT"/>
          </a:p>
        </p:txBody>
      </p:sp>
    </p:spTree>
    <p:extLst>
      <p:ext uri="{BB962C8B-B14F-4D97-AF65-F5344CB8AC3E}">
        <p14:creationId xmlns:p14="http://schemas.microsoft.com/office/powerpoint/2010/main" val="1532217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57</a:t>
            </a:fld>
            <a:endParaRPr lang="it-IT"/>
          </a:p>
        </p:txBody>
      </p:sp>
    </p:spTree>
    <p:extLst>
      <p:ext uri="{BB962C8B-B14F-4D97-AF65-F5344CB8AC3E}">
        <p14:creationId xmlns:p14="http://schemas.microsoft.com/office/powerpoint/2010/main" val="185568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58</a:t>
            </a:fld>
            <a:endParaRPr lang="it-IT"/>
          </a:p>
        </p:txBody>
      </p:sp>
    </p:spTree>
    <p:extLst>
      <p:ext uri="{BB962C8B-B14F-4D97-AF65-F5344CB8AC3E}">
        <p14:creationId xmlns:p14="http://schemas.microsoft.com/office/powerpoint/2010/main" val="20237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59</a:t>
            </a:fld>
            <a:endParaRPr lang="it-IT"/>
          </a:p>
        </p:txBody>
      </p:sp>
    </p:spTree>
    <p:extLst>
      <p:ext uri="{BB962C8B-B14F-4D97-AF65-F5344CB8AC3E}">
        <p14:creationId xmlns:p14="http://schemas.microsoft.com/office/powerpoint/2010/main" val="1312955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61</a:t>
            </a:fld>
            <a:endParaRPr lang="it-IT"/>
          </a:p>
        </p:txBody>
      </p:sp>
    </p:spTree>
    <p:extLst>
      <p:ext uri="{BB962C8B-B14F-4D97-AF65-F5344CB8AC3E}">
        <p14:creationId xmlns:p14="http://schemas.microsoft.com/office/powerpoint/2010/main" val="65134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62</a:t>
            </a:fld>
            <a:endParaRPr lang="it-IT"/>
          </a:p>
        </p:txBody>
      </p:sp>
    </p:spTree>
    <p:extLst>
      <p:ext uri="{BB962C8B-B14F-4D97-AF65-F5344CB8AC3E}">
        <p14:creationId xmlns:p14="http://schemas.microsoft.com/office/powerpoint/2010/main" val="52448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63</a:t>
            </a:fld>
            <a:endParaRPr lang="it-IT"/>
          </a:p>
        </p:txBody>
      </p:sp>
    </p:spTree>
    <p:extLst>
      <p:ext uri="{BB962C8B-B14F-4D97-AF65-F5344CB8AC3E}">
        <p14:creationId xmlns:p14="http://schemas.microsoft.com/office/powerpoint/2010/main" val="3652560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64</a:t>
            </a:fld>
            <a:endParaRPr lang="it-IT"/>
          </a:p>
        </p:txBody>
      </p:sp>
    </p:spTree>
    <p:extLst>
      <p:ext uri="{BB962C8B-B14F-4D97-AF65-F5344CB8AC3E}">
        <p14:creationId xmlns:p14="http://schemas.microsoft.com/office/powerpoint/2010/main" val="316400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67</a:t>
            </a:fld>
            <a:endParaRPr lang="it-IT"/>
          </a:p>
        </p:txBody>
      </p:sp>
    </p:spTree>
    <p:extLst>
      <p:ext uri="{BB962C8B-B14F-4D97-AF65-F5344CB8AC3E}">
        <p14:creationId xmlns:p14="http://schemas.microsoft.com/office/powerpoint/2010/main" val="1039277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69</a:t>
            </a:fld>
            <a:endParaRPr lang="it-IT"/>
          </a:p>
        </p:txBody>
      </p:sp>
    </p:spTree>
    <p:extLst>
      <p:ext uri="{BB962C8B-B14F-4D97-AF65-F5344CB8AC3E}">
        <p14:creationId xmlns:p14="http://schemas.microsoft.com/office/powerpoint/2010/main" val="2396249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71</a:t>
            </a:fld>
            <a:endParaRPr lang="it-IT"/>
          </a:p>
        </p:txBody>
      </p:sp>
    </p:spTree>
    <p:extLst>
      <p:ext uri="{BB962C8B-B14F-4D97-AF65-F5344CB8AC3E}">
        <p14:creationId xmlns:p14="http://schemas.microsoft.com/office/powerpoint/2010/main" val="629777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74</a:t>
            </a:fld>
            <a:endParaRPr lang="it-IT"/>
          </a:p>
        </p:txBody>
      </p:sp>
    </p:spTree>
    <p:extLst>
      <p:ext uri="{BB962C8B-B14F-4D97-AF65-F5344CB8AC3E}">
        <p14:creationId xmlns:p14="http://schemas.microsoft.com/office/powerpoint/2010/main" val="3774437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709A587-9A34-4E8A-9614-3DA173D8EE78}" type="slidenum">
              <a:rPr lang="it-IT" smtClean="0"/>
              <a:t>75</a:t>
            </a:fld>
            <a:endParaRPr lang="it-IT"/>
          </a:p>
        </p:txBody>
      </p:sp>
    </p:spTree>
    <p:extLst>
      <p:ext uri="{BB962C8B-B14F-4D97-AF65-F5344CB8AC3E}">
        <p14:creationId xmlns:p14="http://schemas.microsoft.com/office/powerpoint/2010/main" val="439939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347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3" name="Segnaposto data 3">
            <a:extLst>
              <a:ext uri="{FF2B5EF4-FFF2-40B4-BE49-F238E27FC236}">
                <a16:creationId xmlns:a16="http://schemas.microsoft.com/office/drawing/2014/main" id="{C1365545-939C-44E7-8C92-C3FE2849D9B8}"/>
              </a:ext>
            </a:extLst>
          </p:cNvPr>
          <p:cNvSpPr txBox="1">
            <a:spLocks/>
          </p:cNvSpPr>
          <p:nvPr userDrawn="1"/>
        </p:nvSpPr>
        <p:spPr>
          <a:xfrm>
            <a:off x="10920536" y="6567045"/>
            <a:ext cx="1248139" cy="258143"/>
          </a:xfrm>
          <a:prstGeom prst="rect">
            <a:avLst/>
          </a:prstGeom>
        </p:spPr>
        <p:txBody>
          <a:bodyPr/>
          <a:lstStyle>
            <a:defPPr>
              <a:defRPr lang="it-IT"/>
            </a:defPPr>
            <a:lvl1pPr marL="0" algn="r" defTabSz="914400" rtl="0" eaLnBrk="1" latinLnBrk="0" hangingPunct="1">
              <a:defRPr lang="it-IT" sz="12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bg1"/>
                </a:solidFill>
              </a:rPr>
              <a:t>15/01/2025</a:t>
            </a:r>
          </a:p>
        </p:txBody>
      </p:sp>
    </p:spTree>
    <p:extLst>
      <p:ext uri="{BB962C8B-B14F-4D97-AF65-F5344CB8AC3E}">
        <p14:creationId xmlns:p14="http://schemas.microsoft.com/office/powerpoint/2010/main" val="1303525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7381B0-BAE2-83CA-EE20-DE46D105749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687FD5E-36F5-AA44-48C3-B34C2C01B4F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128A9C5-F4EE-FF16-B63E-23A8A53338FB}"/>
              </a:ext>
            </a:extLst>
          </p:cNvPr>
          <p:cNvSpPr>
            <a:spLocks noGrp="1"/>
          </p:cNvSpPr>
          <p:nvPr>
            <p:ph type="dt" sz="half" idx="10"/>
          </p:nvPr>
        </p:nvSpPr>
        <p:spPr/>
        <p:txBody>
          <a:bodyPr/>
          <a:lstStyle/>
          <a:p>
            <a:fld id="{E8F937F4-2413-4983-A5E2-277A354FDEFF}" type="datetimeFigureOut">
              <a:rPr lang="it-IT" smtClean="0"/>
              <a:t>16/01/2025</a:t>
            </a:fld>
            <a:endParaRPr lang="it-IT"/>
          </a:p>
        </p:txBody>
      </p:sp>
      <p:sp>
        <p:nvSpPr>
          <p:cNvPr id="5" name="Segnaposto piè di pagina 4">
            <a:extLst>
              <a:ext uri="{FF2B5EF4-FFF2-40B4-BE49-F238E27FC236}">
                <a16:creationId xmlns:a16="http://schemas.microsoft.com/office/drawing/2014/main" id="{16534202-B876-8E39-CA36-CBF8050FA49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4651FD3-69AD-38E5-9AC5-762C80B9F196}"/>
              </a:ext>
            </a:extLst>
          </p:cNvPr>
          <p:cNvSpPr>
            <a:spLocks noGrp="1"/>
          </p:cNvSpPr>
          <p:nvPr>
            <p:ph type="sldNum" sz="quarter" idx="12"/>
          </p:nvPr>
        </p:nvSpPr>
        <p:spPr/>
        <p:txBody>
          <a:bodyPr/>
          <a:lstStyle/>
          <a:p>
            <a:fld id="{DE76C0EB-5317-4F89-8DEF-0FD4EF80F54F}" type="slidenum">
              <a:rPr lang="it-IT" smtClean="0"/>
              <a:t>‹N›</a:t>
            </a:fld>
            <a:endParaRPr lang="it-IT"/>
          </a:p>
        </p:txBody>
      </p:sp>
    </p:spTree>
    <p:extLst>
      <p:ext uri="{BB962C8B-B14F-4D97-AF65-F5344CB8AC3E}">
        <p14:creationId xmlns:p14="http://schemas.microsoft.com/office/powerpoint/2010/main" val="1416797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63989" y="831678"/>
            <a:ext cx="11064022" cy="429873"/>
          </a:xfrm>
        </p:spPr>
        <p:txBody>
          <a:bodyPr lIns="0" tIns="0" rIns="0" bIns="0"/>
          <a:lstStyle>
            <a:lvl1pPr>
              <a:defRPr sz="2794" b="1" i="0">
                <a:solidFill>
                  <a:srgbClr val="0070C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1/16/2025</a:t>
            </a:fld>
            <a:endParaRPr lang="en-US"/>
          </a:p>
        </p:txBody>
      </p:sp>
      <p:sp>
        <p:nvSpPr>
          <p:cNvPr id="5" name="Holder 5"/>
          <p:cNvSpPr>
            <a:spLocks noGrp="1"/>
          </p:cNvSpPr>
          <p:nvPr>
            <p:ph type="sldNum" sz="quarter" idx="7"/>
          </p:nvPr>
        </p:nvSpPr>
        <p:spPr/>
        <p:txBody>
          <a:bodyPr lIns="0" tIns="0" rIns="0" bIns="0"/>
          <a:lstStyle>
            <a:lvl1pPr>
              <a:defRPr sz="912" b="0" i="0">
                <a:solidFill>
                  <a:schemeClr val="tx1"/>
                </a:solidFill>
                <a:latin typeface="Arial"/>
                <a:cs typeface="Arial"/>
              </a:defRPr>
            </a:lvl1pPr>
          </a:lstStyle>
          <a:p>
            <a:pPr marL="43439">
              <a:spcBef>
                <a:spcPts val="17"/>
              </a:spcBef>
            </a:pPr>
            <a:fld id="{81D60167-4931-47E6-BA6A-407CBD079E47}" type="slidenum">
              <a:rPr lang="it-IT" spc="-28" smtClean="0"/>
              <a:pPr marL="43439">
                <a:spcBef>
                  <a:spcPts val="17"/>
                </a:spcBef>
              </a:pPr>
              <a:t>‹N›</a:t>
            </a:fld>
            <a:endParaRPr lang="it-IT" spc="-28" dirty="0"/>
          </a:p>
        </p:txBody>
      </p:sp>
    </p:spTree>
    <p:extLst>
      <p:ext uri="{BB962C8B-B14F-4D97-AF65-F5344CB8AC3E}">
        <p14:creationId xmlns:p14="http://schemas.microsoft.com/office/powerpoint/2010/main" val="3192663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7000">
              <a:schemeClr val="bg1">
                <a:lumMod val="0"/>
                <a:lumOff val="100000"/>
              </a:schemeClr>
            </a:gs>
            <a:gs pos="98000">
              <a:schemeClr val="bg1">
                <a:lumMod val="95000"/>
              </a:schemeClr>
            </a:gs>
            <a:gs pos="99000">
              <a:srgbClr val="019934"/>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CABD139A-38A7-3EE8-954A-53ACF67AF60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6440" y="268086"/>
            <a:ext cx="1849896" cy="1080000"/>
          </a:xfrm>
          <a:prstGeom prst="rect">
            <a:avLst/>
          </a:prstGeom>
        </p:spPr>
      </p:pic>
      <p:sp>
        <p:nvSpPr>
          <p:cNvPr id="8" name="CasellaDiTesto 7">
            <a:extLst>
              <a:ext uri="{FF2B5EF4-FFF2-40B4-BE49-F238E27FC236}">
                <a16:creationId xmlns:a16="http://schemas.microsoft.com/office/drawing/2014/main" id="{11615D96-7205-5B74-D5EE-2DBE4AA74F15}"/>
              </a:ext>
            </a:extLst>
          </p:cNvPr>
          <p:cNvSpPr txBox="1"/>
          <p:nvPr userDrawn="1"/>
        </p:nvSpPr>
        <p:spPr>
          <a:xfrm>
            <a:off x="258441" y="2135262"/>
            <a:ext cx="5832648" cy="2400657"/>
          </a:xfrm>
          <a:prstGeom prst="rect">
            <a:avLst/>
          </a:prstGeom>
          <a:noFill/>
        </p:spPr>
        <p:txBody>
          <a:bodyPr wrap="square" rtlCol="0">
            <a:spAutoFit/>
          </a:bodyPr>
          <a:lstStyle/>
          <a:p>
            <a:pPr algn="ctr"/>
            <a:r>
              <a:rPr lang="it-IT" sz="1800" b="1" dirty="0">
                <a:effectLst/>
                <a:latin typeface="Calibri" panose="020F0502020204030204" pitchFamily="34" charset="0"/>
                <a:ea typeface="Calibri" panose="020F0502020204030204" pitchFamily="34" charset="0"/>
              </a:rPr>
              <a:t> </a:t>
            </a:r>
            <a:endParaRPr lang="it-IT" sz="1800" dirty="0">
              <a:effectLst/>
              <a:latin typeface="Calibri" panose="020F0502020204030204" pitchFamily="34" charset="0"/>
              <a:ea typeface="Calibri" panose="020F0502020204030204" pitchFamily="34" charset="0"/>
            </a:endParaRPr>
          </a:p>
          <a:p>
            <a:pPr algn="ctr"/>
            <a:r>
              <a:rPr lang="it-IT" sz="2400" b="1" dirty="0">
                <a:effectLst/>
                <a:latin typeface="Calibri" panose="020F0502020204030204" pitchFamily="34" charset="0"/>
                <a:ea typeface="Calibri" panose="020F0502020204030204" pitchFamily="34" charset="0"/>
              </a:rPr>
              <a:t>La Norma UNI 11958:2024</a:t>
            </a:r>
          </a:p>
          <a:p>
            <a:pPr algn="ctr"/>
            <a:endParaRPr lang="it-IT" sz="2400" dirty="0">
              <a:effectLst/>
              <a:latin typeface="Calibri" panose="020F0502020204030204" pitchFamily="34" charset="0"/>
              <a:ea typeface="Calibri" panose="020F0502020204030204" pitchFamily="34" charset="0"/>
            </a:endParaRPr>
          </a:p>
          <a:p>
            <a:pPr algn="ctr"/>
            <a:r>
              <a:rPr lang="it-IT" sz="2800" b="1" dirty="0">
                <a:effectLst/>
                <a:latin typeface="Calibri" panose="020F0502020204030204" pitchFamily="34" charset="0"/>
                <a:ea typeface="Calibri" panose="020F0502020204030204" pitchFamily="34" charset="0"/>
              </a:rPr>
              <a:t>Novità in ambienti confinati e/o sospetti di inquinamento </a:t>
            </a:r>
            <a:endParaRPr lang="it-IT" sz="2800" dirty="0">
              <a:effectLst/>
              <a:latin typeface="Calibri" panose="020F0502020204030204" pitchFamily="34" charset="0"/>
              <a:ea typeface="Calibri" panose="020F0502020204030204" pitchFamily="34" charset="0"/>
            </a:endParaRPr>
          </a:p>
          <a:p>
            <a:pPr algn="ctr"/>
            <a:r>
              <a:rPr lang="it-IT" sz="2800" b="1" dirty="0">
                <a:effectLst/>
                <a:latin typeface="Calibri" panose="020F0502020204030204" pitchFamily="34" charset="0"/>
                <a:ea typeface="Calibri" panose="020F0502020204030204" pitchFamily="34" charset="0"/>
              </a:rPr>
              <a:t>Dalla teoria alla pratica </a:t>
            </a:r>
            <a:endParaRPr lang="it-IT" sz="2800" dirty="0">
              <a:effectLst/>
              <a:latin typeface="Calibri" panose="020F0502020204030204" pitchFamily="34" charset="0"/>
              <a:ea typeface="Calibri" panose="020F0502020204030204" pitchFamily="34" charset="0"/>
            </a:endParaRPr>
          </a:p>
        </p:txBody>
      </p:sp>
      <p:sp>
        <p:nvSpPr>
          <p:cNvPr id="10" name="CasellaDiTesto 9">
            <a:extLst>
              <a:ext uri="{FF2B5EF4-FFF2-40B4-BE49-F238E27FC236}">
                <a16:creationId xmlns:a16="http://schemas.microsoft.com/office/drawing/2014/main" id="{02D53DF5-B177-E680-A631-51071CF915F8}"/>
              </a:ext>
            </a:extLst>
          </p:cNvPr>
          <p:cNvSpPr txBox="1"/>
          <p:nvPr userDrawn="1"/>
        </p:nvSpPr>
        <p:spPr>
          <a:xfrm>
            <a:off x="7320136" y="1997839"/>
            <a:ext cx="432048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u="sng" dirty="0">
                <a:effectLst/>
                <a:latin typeface="Calibri" panose="020F0502020204030204" pitchFamily="34" charset="0"/>
                <a:ea typeface="Calibri" panose="020F0502020204030204" pitchFamily="34" charset="0"/>
              </a:rPr>
              <a:t>Introduzione e moderazione</a:t>
            </a:r>
            <a:r>
              <a:rPr lang="it-IT" sz="2000" b="0" dirty="0">
                <a:solidFill>
                  <a:schemeClr val="tx1"/>
                </a:solidFill>
              </a:rPr>
              <a:t>:</a:t>
            </a:r>
          </a:p>
          <a:p>
            <a:pPr algn="l"/>
            <a:r>
              <a:rPr lang="it-IT" sz="2000" i="1" dirty="0">
                <a:solidFill>
                  <a:schemeClr val="tx1"/>
                </a:solidFill>
                <a:effectLst>
                  <a:outerShdw blurRad="38100" dist="38100" dir="2700000" algn="tl">
                    <a:srgbClr val="000000">
                      <a:alpha val="43137"/>
                    </a:srgbClr>
                  </a:outerShdw>
                </a:effectLst>
              </a:rPr>
              <a:t>Rita Somma</a:t>
            </a:r>
          </a:p>
          <a:p>
            <a:pPr algn="l"/>
            <a:endParaRPr lang="it-IT" sz="2000" i="1" dirty="0">
              <a:solidFill>
                <a:schemeClr val="tx1"/>
              </a:solidFill>
            </a:endParaRPr>
          </a:p>
          <a:p>
            <a:pPr algn="l"/>
            <a:r>
              <a:rPr lang="it-IT" sz="2000" i="1" u="sng" dirty="0">
                <a:solidFill>
                  <a:schemeClr val="tx1"/>
                </a:solidFill>
                <a:effectLst/>
              </a:rPr>
              <a:t>Interventi</a:t>
            </a:r>
            <a:r>
              <a:rPr lang="it-IT" sz="2000" i="1" dirty="0">
                <a:solidFill>
                  <a:schemeClr val="tx1"/>
                </a:solidFill>
              </a:rPr>
              <a:t>:</a:t>
            </a:r>
          </a:p>
          <a:p>
            <a:pPr algn="l"/>
            <a:r>
              <a:rPr lang="it-IT" sz="2000" i="1" dirty="0">
                <a:solidFill>
                  <a:schemeClr val="tx1"/>
                </a:solidFill>
                <a:effectLst>
                  <a:outerShdw blurRad="38100" dist="38100" dir="2700000" algn="tl">
                    <a:srgbClr val="000000">
                      <a:alpha val="43137"/>
                    </a:srgbClr>
                  </a:outerShdw>
                </a:effectLst>
              </a:rPr>
              <a:t>Carmelo Catanoso</a:t>
            </a:r>
          </a:p>
          <a:p>
            <a:pPr algn="l"/>
            <a:r>
              <a:rPr lang="it-IT" sz="2000" i="1" dirty="0">
                <a:solidFill>
                  <a:schemeClr val="tx1"/>
                </a:solidFill>
                <a:effectLst>
                  <a:outerShdw blurRad="38100" dist="38100" dir="2700000" algn="tl">
                    <a:srgbClr val="000000">
                      <a:alpha val="43137"/>
                    </a:srgbClr>
                  </a:outerShdw>
                </a:effectLst>
              </a:rPr>
              <a:t>Alessandro </a:t>
            </a:r>
            <a:r>
              <a:rPr lang="it-IT" sz="2000" i="1" dirty="0" err="1">
                <a:solidFill>
                  <a:schemeClr val="tx1"/>
                </a:solidFill>
                <a:effectLst>
                  <a:outerShdw blurRad="38100" dist="38100" dir="2700000" algn="tl">
                    <a:srgbClr val="000000">
                      <a:alpha val="43137"/>
                    </a:srgbClr>
                  </a:outerShdw>
                </a:effectLst>
              </a:rPr>
              <a:t>Delena</a:t>
            </a:r>
            <a:endParaRPr lang="it-IT" sz="2000" i="1" dirty="0">
              <a:solidFill>
                <a:schemeClr val="tx1"/>
              </a:solidFill>
              <a:effectLst>
                <a:outerShdw blurRad="38100" dist="38100" dir="2700000" algn="tl">
                  <a:srgbClr val="000000">
                    <a:alpha val="43137"/>
                  </a:srgbClr>
                </a:outerShdw>
              </a:effectLst>
            </a:endParaRPr>
          </a:p>
          <a:p>
            <a:pPr algn="l"/>
            <a:r>
              <a:rPr lang="it-IT" sz="2000" i="1" dirty="0">
                <a:solidFill>
                  <a:schemeClr val="tx1"/>
                </a:solidFill>
                <a:effectLst>
                  <a:outerShdw blurRad="38100" dist="38100" dir="2700000" algn="tl">
                    <a:srgbClr val="000000">
                      <a:alpha val="43137"/>
                    </a:srgbClr>
                  </a:outerShdw>
                </a:effectLst>
              </a:rPr>
              <a:t>Daniele Longo</a:t>
            </a:r>
          </a:p>
          <a:p>
            <a:pPr algn="l"/>
            <a:r>
              <a:rPr lang="it-IT" sz="2000" i="1" dirty="0">
                <a:solidFill>
                  <a:schemeClr val="tx1"/>
                </a:solidFill>
                <a:effectLst>
                  <a:outerShdw blurRad="38100" dist="38100" dir="2700000" algn="tl">
                    <a:srgbClr val="000000">
                      <a:alpha val="43137"/>
                    </a:srgbClr>
                  </a:outerShdw>
                </a:effectLst>
              </a:rPr>
              <a:t>Giorgio Gallo</a:t>
            </a:r>
          </a:p>
          <a:p>
            <a:pPr algn="l"/>
            <a:r>
              <a:rPr lang="it-IT" sz="2000" i="1" dirty="0">
                <a:solidFill>
                  <a:schemeClr val="tx1"/>
                </a:solidFill>
                <a:effectLst>
                  <a:outerShdw blurRad="38100" dist="38100" dir="2700000" algn="tl">
                    <a:srgbClr val="000000">
                      <a:alpha val="43137"/>
                    </a:srgbClr>
                  </a:outerShdw>
                </a:effectLst>
              </a:rPr>
              <a:t>Francesco Catuogn</a:t>
            </a:r>
            <a:r>
              <a:rPr lang="it-IT" sz="2000" i="1" dirty="0">
                <a:solidFill>
                  <a:schemeClr val="tx1"/>
                </a:solidFill>
              </a:rPr>
              <a:t>o</a:t>
            </a:r>
          </a:p>
        </p:txBody>
      </p:sp>
      <p:sp>
        <p:nvSpPr>
          <p:cNvPr id="4" name="CasellaDiTesto 3">
            <a:extLst>
              <a:ext uri="{FF2B5EF4-FFF2-40B4-BE49-F238E27FC236}">
                <a16:creationId xmlns:a16="http://schemas.microsoft.com/office/drawing/2014/main" id="{312ECAC5-6311-EC65-68D9-040C3AF998B6}"/>
              </a:ext>
            </a:extLst>
          </p:cNvPr>
          <p:cNvSpPr txBox="1"/>
          <p:nvPr userDrawn="1"/>
        </p:nvSpPr>
        <p:spPr>
          <a:xfrm>
            <a:off x="1239616" y="5842897"/>
            <a:ext cx="1519411" cy="307777"/>
          </a:xfrm>
          <a:prstGeom prst="rect">
            <a:avLst/>
          </a:prstGeom>
          <a:noFill/>
        </p:spPr>
        <p:txBody>
          <a:bodyPr wrap="square" rtlCol="0">
            <a:spAutoFit/>
          </a:bodyPr>
          <a:lstStyle/>
          <a:p>
            <a:pPr algn="l"/>
            <a:r>
              <a:rPr lang="it-IT" sz="1400" i="0" dirty="0">
                <a:solidFill>
                  <a:schemeClr val="tx1"/>
                </a:solidFill>
              </a:rPr>
              <a:t>Con il patrocinio</a:t>
            </a:r>
            <a:endParaRPr lang="it-IT" sz="2000" i="0" dirty="0">
              <a:solidFill>
                <a:schemeClr val="tx1"/>
              </a:solidFill>
            </a:endParaRPr>
          </a:p>
        </p:txBody>
      </p:sp>
      <p:sp>
        <p:nvSpPr>
          <p:cNvPr id="2" name="CasellaDiTesto 1">
            <a:extLst>
              <a:ext uri="{FF2B5EF4-FFF2-40B4-BE49-F238E27FC236}">
                <a16:creationId xmlns:a16="http://schemas.microsoft.com/office/drawing/2014/main" id="{DAB49104-2479-3C9B-DF6B-C0C739425A42}"/>
              </a:ext>
            </a:extLst>
          </p:cNvPr>
          <p:cNvSpPr txBox="1"/>
          <p:nvPr userDrawn="1"/>
        </p:nvSpPr>
        <p:spPr>
          <a:xfrm>
            <a:off x="8112224" y="6152686"/>
            <a:ext cx="4603195" cy="461665"/>
          </a:xfrm>
          <a:prstGeom prst="rect">
            <a:avLst/>
          </a:prstGeom>
          <a:noFill/>
        </p:spPr>
        <p:txBody>
          <a:bodyPr wrap="square" rtlCol="0">
            <a:spAutoFit/>
          </a:bodyPr>
          <a:lstStyle/>
          <a:p>
            <a:pPr algn="ctr"/>
            <a:r>
              <a:rPr lang="it-IT" sz="2400" dirty="0">
                <a:solidFill>
                  <a:schemeClr val="tx1"/>
                </a:solidFill>
              </a:rPr>
              <a:t>15 GENNAIO 2025</a:t>
            </a:r>
          </a:p>
        </p:txBody>
      </p:sp>
      <p:pic>
        <p:nvPicPr>
          <p:cNvPr id="12" name="Immagine 11">
            <a:extLst>
              <a:ext uri="{FF2B5EF4-FFF2-40B4-BE49-F238E27FC236}">
                <a16:creationId xmlns:a16="http://schemas.microsoft.com/office/drawing/2014/main" id="{F94F4B48-849E-CAFA-3D21-922C09D42D2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83632" y="6253162"/>
            <a:ext cx="1069975" cy="441325"/>
          </a:xfrm>
          <a:prstGeom prst="rect">
            <a:avLst/>
          </a:prstGeom>
        </p:spPr>
      </p:pic>
      <p:pic>
        <p:nvPicPr>
          <p:cNvPr id="14" name="Immagine 13">
            <a:extLst>
              <a:ext uri="{FF2B5EF4-FFF2-40B4-BE49-F238E27FC236}">
                <a16:creationId xmlns:a16="http://schemas.microsoft.com/office/drawing/2014/main" id="{E8EB9FD1-5EA0-D63E-7B35-9CD26D67819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79376" y="5819775"/>
            <a:ext cx="763905" cy="866775"/>
          </a:xfrm>
          <a:prstGeom prst="rect">
            <a:avLst/>
          </a:prstGeom>
          <a:noFill/>
          <a:ln>
            <a:noFill/>
          </a:ln>
        </p:spPr>
      </p:pic>
      <p:pic>
        <p:nvPicPr>
          <p:cNvPr id="6" name="Immagine 5">
            <a:extLst>
              <a:ext uri="{FF2B5EF4-FFF2-40B4-BE49-F238E27FC236}">
                <a16:creationId xmlns:a16="http://schemas.microsoft.com/office/drawing/2014/main" id="{293F061E-C0D4-AF98-0FBA-5A5C11C1531E}"/>
              </a:ext>
            </a:extLst>
          </p:cNvPr>
          <p:cNvPicPr>
            <a:picLocks noChangeAspect="1"/>
          </p:cNvPicPr>
          <p:nvPr userDrawn="1"/>
        </p:nvPicPr>
        <p:blipFill>
          <a:blip r:embed="rId6"/>
          <a:stretch>
            <a:fillRect/>
          </a:stretch>
        </p:blipFill>
        <p:spPr>
          <a:xfrm>
            <a:off x="335760" y="401773"/>
            <a:ext cx="3600000" cy="837540"/>
          </a:xfrm>
          <a:prstGeom prst="rect">
            <a:avLst/>
          </a:prstGeom>
        </p:spPr>
      </p:pic>
    </p:spTree>
    <p:extLst>
      <p:ext uri="{BB962C8B-B14F-4D97-AF65-F5344CB8AC3E}">
        <p14:creationId xmlns:p14="http://schemas.microsoft.com/office/powerpoint/2010/main" val="4044126454"/>
      </p:ext>
    </p:extLst>
  </p:cSld>
  <p:clrMap bg1="lt1" tx1="dk1" bg2="lt2" tx2="dk2" accent1="accent1" accent2="accent2" accent3="accent3" accent4="accent4" accent5="accent5" accent6="accent6" hlink="hlink" folHlink="folHlink"/>
  <p:sldLayoutIdLst>
    <p:sldLayoutId id="2147484073"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7000">
              <a:schemeClr val="bg1">
                <a:lumMod val="0"/>
                <a:lumOff val="100000"/>
              </a:schemeClr>
            </a:gs>
            <a:gs pos="98000">
              <a:schemeClr val="bg1">
                <a:lumMod val="95000"/>
              </a:schemeClr>
            </a:gs>
            <a:gs pos="99000">
              <a:srgbClr val="019934"/>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7BB064AD-000E-1E33-118D-18007E1538A7}"/>
              </a:ext>
            </a:extLst>
          </p:cNvPr>
          <p:cNvSpPr txBox="1"/>
          <p:nvPr userDrawn="1"/>
        </p:nvSpPr>
        <p:spPr>
          <a:xfrm>
            <a:off x="2309" y="6581001"/>
            <a:ext cx="12189691" cy="276999"/>
          </a:xfrm>
          <a:prstGeom prst="rect">
            <a:avLst/>
          </a:prstGeom>
          <a:solidFill>
            <a:schemeClr val="tx2">
              <a:lumMod val="75000"/>
            </a:schemeClr>
          </a:solidFill>
        </p:spPr>
        <p:txBody>
          <a:bodyPr wrap="square" rtlCol="0">
            <a:spAutoFit/>
          </a:bodyPr>
          <a:lstStyle/>
          <a:p>
            <a:pPr algn="ctr"/>
            <a:r>
              <a:rPr lang="it-IT" sz="1200" b="1" i="1" dirty="0">
                <a:solidFill>
                  <a:schemeClr val="bg1"/>
                </a:solidFill>
                <a:latin typeface="+mj-lt"/>
                <a:ea typeface="Verdana" panose="020B0604030504040204" pitchFamily="34" charset="0"/>
                <a:cs typeface="Arial" panose="020B0604020202020204" pitchFamily="34" charset="0"/>
              </a:rPr>
              <a:t>La Norma UNI 11958:2024 Novità in ambienti confinati e/o sospetti di inquinamento: dalla teoria alla pratica </a:t>
            </a:r>
          </a:p>
        </p:txBody>
      </p:sp>
      <p:sp>
        <p:nvSpPr>
          <p:cNvPr id="9" name="CasellaDiTesto 8">
            <a:extLst>
              <a:ext uri="{FF2B5EF4-FFF2-40B4-BE49-F238E27FC236}">
                <a16:creationId xmlns:a16="http://schemas.microsoft.com/office/drawing/2014/main" id="{379C9107-638E-DD84-4CBB-C7D31E28E809}"/>
              </a:ext>
            </a:extLst>
          </p:cNvPr>
          <p:cNvSpPr txBox="1"/>
          <p:nvPr userDrawn="1"/>
        </p:nvSpPr>
        <p:spPr>
          <a:xfrm>
            <a:off x="0" y="6315358"/>
            <a:ext cx="12192000" cy="277000"/>
          </a:xfrm>
          <a:prstGeom prst="rect">
            <a:avLst/>
          </a:prstGeom>
          <a:solidFill>
            <a:srgbClr val="019934"/>
          </a:solidFill>
        </p:spPr>
        <p:txBody>
          <a:bodyPr wrap="square" rtlCol="0">
            <a:spAutoFit/>
          </a:bodyPr>
          <a:lstStyle/>
          <a:p>
            <a:pPr algn="ctr"/>
            <a:r>
              <a:rPr lang="it-IT" sz="1200" b="1" i="1" dirty="0">
                <a:solidFill>
                  <a:schemeClr val="bg1"/>
                </a:solidFill>
                <a:latin typeface="+mj-lt"/>
                <a:ea typeface="Verdana" panose="020B0604030504040204" pitchFamily="34" charset="0"/>
                <a:cs typeface="Arial" panose="020B0604020202020204" pitchFamily="34" charset="0"/>
              </a:rPr>
              <a:t>Carmelo </a:t>
            </a:r>
            <a:r>
              <a:rPr lang="it-IT" sz="1200" b="1" i="1" dirty="0" err="1">
                <a:solidFill>
                  <a:schemeClr val="bg1"/>
                </a:solidFill>
                <a:latin typeface="+mj-lt"/>
                <a:ea typeface="Verdana" panose="020B0604030504040204" pitchFamily="34" charset="0"/>
                <a:cs typeface="Arial" panose="020B0604020202020204" pitchFamily="34" charset="0"/>
              </a:rPr>
              <a:t>Catanoso</a:t>
            </a:r>
            <a:r>
              <a:rPr lang="it-IT" sz="1200" b="1" i="1" dirty="0">
                <a:solidFill>
                  <a:schemeClr val="bg1"/>
                </a:solidFill>
                <a:latin typeface="+mj-lt"/>
                <a:ea typeface="Verdana" panose="020B0604030504040204" pitchFamily="34" charset="0"/>
                <a:cs typeface="Arial" panose="020B0604020202020204" pitchFamily="34" charset="0"/>
              </a:rPr>
              <a:t> - Alessandro </a:t>
            </a:r>
            <a:r>
              <a:rPr lang="it-IT" sz="1200" b="1" i="1" dirty="0" err="1">
                <a:solidFill>
                  <a:schemeClr val="bg1"/>
                </a:solidFill>
                <a:latin typeface="+mj-lt"/>
                <a:ea typeface="Verdana" panose="020B0604030504040204" pitchFamily="34" charset="0"/>
                <a:cs typeface="Arial" panose="020B0604020202020204" pitchFamily="34" charset="0"/>
              </a:rPr>
              <a:t>Delena</a:t>
            </a:r>
            <a:r>
              <a:rPr lang="it-IT" sz="1200" b="1" i="1" dirty="0">
                <a:solidFill>
                  <a:schemeClr val="bg1"/>
                </a:solidFill>
                <a:latin typeface="+mj-lt"/>
                <a:ea typeface="Verdana" panose="020B0604030504040204" pitchFamily="34" charset="0"/>
                <a:cs typeface="Arial" panose="020B0604020202020204" pitchFamily="34" charset="0"/>
              </a:rPr>
              <a:t> - Daniele Longo - Giorgio Gallo - Francesco Catuogno </a:t>
            </a:r>
          </a:p>
        </p:txBody>
      </p:sp>
      <p:pic>
        <p:nvPicPr>
          <p:cNvPr id="2" name="Immagine 1">
            <a:extLst>
              <a:ext uri="{FF2B5EF4-FFF2-40B4-BE49-F238E27FC236}">
                <a16:creationId xmlns:a16="http://schemas.microsoft.com/office/drawing/2014/main" id="{D4604670-FA54-9B30-C8CF-370B4764A82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312540" y="335527"/>
            <a:ext cx="1656184" cy="966908"/>
          </a:xfrm>
          <a:prstGeom prst="rect">
            <a:avLst/>
          </a:prstGeom>
        </p:spPr>
      </p:pic>
      <p:pic>
        <p:nvPicPr>
          <p:cNvPr id="4" name="Immagine 3">
            <a:extLst>
              <a:ext uri="{FF2B5EF4-FFF2-40B4-BE49-F238E27FC236}">
                <a16:creationId xmlns:a16="http://schemas.microsoft.com/office/drawing/2014/main" id="{5F13C79E-100C-6F82-49E2-ADA651A21DFA}"/>
              </a:ext>
            </a:extLst>
          </p:cNvPr>
          <p:cNvPicPr>
            <a:picLocks noChangeAspect="1"/>
          </p:cNvPicPr>
          <p:nvPr userDrawn="1"/>
        </p:nvPicPr>
        <p:blipFill>
          <a:blip r:embed="rId6"/>
          <a:stretch>
            <a:fillRect/>
          </a:stretch>
        </p:blipFill>
        <p:spPr>
          <a:xfrm>
            <a:off x="335760" y="401773"/>
            <a:ext cx="3600000" cy="837540"/>
          </a:xfrm>
          <a:prstGeom prst="rect">
            <a:avLst/>
          </a:prstGeom>
        </p:spPr>
      </p:pic>
      <p:sp>
        <p:nvSpPr>
          <p:cNvPr id="6" name="Segnaposto numero diapositiva 5">
            <a:extLst>
              <a:ext uri="{FF2B5EF4-FFF2-40B4-BE49-F238E27FC236}">
                <a16:creationId xmlns:a16="http://schemas.microsoft.com/office/drawing/2014/main" id="{C91C8BA2-6CE1-9D0B-4481-A00E97F7683A}"/>
              </a:ext>
            </a:extLst>
          </p:cNvPr>
          <p:cNvSpPr txBox="1">
            <a:spLocks/>
          </p:cNvSpPr>
          <p:nvPr userDrawn="1"/>
        </p:nvSpPr>
        <p:spPr>
          <a:xfrm>
            <a:off x="10639525" y="6334215"/>
            <a:ext cx="1500651" cy="258143"/>
          </a:xfrm>
          <a:prstGeom prst="rect">
            <a:avLst/>
          </a:prstGeom>
        </p:spPr>
        <p:txBody>
          <a:bodyPr/>
          <a:lstStyle>
            <a:defPPr>
              <a:defRPr lang="it-IT"/>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bg1"/>
                </a:solidFill>
              </a:rPr>
              <a:t>Slide n. </a:t>
            </a:r>
            <a:fld id="{2DC845C4-3A3B-4B60-BBF2-072EA12A5858}" type="slidenum">
              <a:rPr lang="it-IT" smtClean="0">
                <a:solidFill>
                  <a:schemeClr val="bg1"/>
                </a:solidFill>
              </a:rPr>
              <a:pPr/>
              <a:t>‹N›</a:t>
            </a:fld>
            <a:endParaRPr lang="it-IT" dirty="0">
              <a:solidFill>
                <a:schemeClr val="bg1"/>
              </a:solidFill>
            </a:endParaRPr>
          </a:p>
        </p:txBody>
      </p:sp>
      <p:sp>
        <p:nvSpPr>
          <p:cNvPr id="7" name="Segnaposto data 3">
            <a:extLst>
              <a:ext uri="{FF2B5EF4-FFF2-40B4-BE49-F238E27FC236}">
                <a16:creationId xmlns:a16="http://schemas.microsoft.com/office/drawing/2014/main" id="{69AF7A8B-7504-FABC-26A9-57B86AE3C87B}"/>
              </a:ext>
            </a:extLst>
          </p:cNvPr>
          <p:cNvSpPr txBox="1">
            <a:spLocks/>
          </p:cNvSpPr>
          <p:nvPr userDrawn="1"/>
        </p:nvSpPr>
        <p:spPr>
          <a:xfrm>
            <a:off x="10920536" y="6567045"/>
            <a:ext cx="1248139" cy="258143"/>
          </a:xfrm>
          <a:prstGeom prst="rect">
            <a:avLst/>
          </a:prstGeom>
        </p:spPr>
        <p:txBody>
          <a:bodyPr/>
          <a:lstStyle>
            <a:defPPr>
              <a:defRPr lang="it-IT"/>
            </a:defPPr>
            <a:lvl1pPr marL="0" algn="r" defTabSz="914400" rtl="0" eaLnBrk="1" latinLnBrk="0" hangingPunct="1">
              <a:defRPr lang="it-IT" sz="12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solidFill>
                  <a:schemeClr val="bg1"/>
                </a:solidFill>
              </a:rPr>
              <a:t>15/01/2025</a:t>
            </a:r>
          </a:p>
        </p:txBody>
      </p:sp>
    </p:spTree>
    <p:extLst>
      <p:ext uri="{BB962C8B-B14F-4D97-AF65-F5344CB8AC3E}">
        <p14:creationId xmlns:p14="http://schemas.microsoft.com/office/powerpoint/2010/main" val="359143307"/>
      </p:ext>
    </p:extLst>
  </p:cSld>
  <p:clrMap bg1="lt1" tx1="dk1" bg2="lt2" tx2="dk2" accent1="accent1" accent2="accent2" accent3="accent3" accent4="accent4" accent5="accent5" accent6="accent6" hlink="hlink" folHlink="folHlink"/>
  <p:sldLayoutIdLst>
    <p:sldLayoutId id="2147484071" r:id="rId1"/>
    <p:sldLayoutId id="2147484074" r:id="rId2"/>
    <p:sldLayoutId id="2147484075" r:id="rId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F769892-317A-B463-62D2-AB4ED026F6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340" y="188640"/>
            <a:ext cx="11881320" cy="6480720"/>
          </a:xfrm>
          <a:prstGeom prst="rect">
            <a:avLst/>
          </a:prstGeom>
        </p:spPr>
      </p:pic>
    </p:spTree>
    <p:extLst>
      <p:ext uri="{BB962C8B-B14F-4D97-AF65-F5344CB8AC3E}">
        <p14:creationId xmlns:p14="http://schemas.microsoft.com/office/powerpoint/2010/main" val="4189338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31334-616B-6F5C-73C4-342B2A841848}"/>
            </a:ext>
          </a:extLst>
        </p:cNvPr>
        <p:cNvGrpSpPr/>
        <p:nvPr/>
      </p:nvGrpSpPr>
      <p:grpSpPr>
        <a:xfrm>
          <a:off x="0" y="0"/>
          <a:ext cx="0" cy="0"/>
          <a:chOff x="0" y="0"/>
          <a:chExt cx="0" cy="0"/>
        </a:xfrm>
      </p:grpSpPr>
    </p:spTree>
    <p:extLst>
      <p:ext uri="{BB962C8B-B14F-4D97-AF65-F5344CB8AC3E}">
        <p14:creationId xmlns:p14="http://schemas.microsoft.com/office/powerpoint/2010/main" val="1386161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1384" y="1818888"/>
            <a:ext cx="1553643" cy="348482"/>
          </a:xfrm>
          <a:prstGeom prst="rect">
            <a:avLst/>
          </a:prstGeom>
        </p:spPr>
        <p:txBody>
          <a:bodyPr vert="horz" wrap="square" lIns="0" tIns="15928" rIns="0" bIns="0" rtlCol="0" anchor="ctr">
            <a:spAutoFit/>
          </a:bodyPr>
          <a:lstStyle/>
          <a:p>
            <a:pPr marL="14480">
              <a:spcBef>
                <a:spcPts val="125"/>
              </a:spcBef>
            </a:pPr>
            <a:r>
              <a:rPr sz="2400" b="1" dirty="0">
                <a:solidFill>
                  <a:srgbClr val="FF0000"/>
                </a:solidFill>
                <a:latin typeface="Arial"/>
                <a:ea typeface="+mn-ea"/>
                <a:cs typeface="Arial"/>
              </a:rPr>
              <a:t>Argomenti</a:t>
            </a:r>
          </a:p>
        </p:txBody>
      </p:sp>
      <p:sp>
        <p:nvSpPr>
          <p:cNvPr id="3" name="object 3"/>
          <p:cNvSpPr txBox="1"/>
          <p:nvPr/>
        </p:nvSpPr>
        <p:spPr>
          <a:xfrm>
            <a:off x="551384" y="2526595"/>
            <a:ext cx="7270122" cy="1804806"/>
          </a:xfrm>
          <a:prstGeom prst="rect">
            <a:avLst/>
          </a:prstGeom>
        </p:spPr>
        <p:txBody>
          <a:bodyPr vert="horz" wrap="square" lIns="0" tIns="34751" rIns="0" bIns="0" rtlCol="0">
            <a:spAutoFit/>
          </a:bodyPr>
          <a:lstStyle/>
          <a:p>
            <a:pPr marL="14480" marR="3450492">
              <a:lnSpc>
                <a:spcPts val="2303"/>
              </a:lnSpc>
              <a:spcBef>
                <a:spcPts val="273"/>
              </a:spcBef>
            </a:pPr>
            <a:r>
              <a:rPr sz="1995" b="1" dirty="0">
                <a:solidFill>
                  <a:srgbClr val="0070C0"/>
                </a:solidFill>
                <a:latin typeface="Arial"/>
                <a:cs typeface="Arial"/>
              </a:rPr>
              <a:t>Definizione</a:t>
            </a:r>
            <a:r>
              <a:rPr sz="1995" b="1" spc="-45" dirty="0">
                <a:solidFill>
                  <a:srgbClr val="0070C0"/>
                </a:solidFill>
                <a:latin typeface="Arial"/>
                <a:cs typeface="Arial"/>
              </a:rPr>
              <a:t> </a:t>
            </a:r>
            <a:r>
              <a:rPr sz="1995" b="1" dirty="0">
                <a:solidFill>
                  <a:srgbClr val="0070C0"/>
                </a:solidFill>
                <a:latin typeface="Arial"/>
                <a:cs typeface="Arial"/>
              </a:rPr>
              <a:t>di</a:t>
            </a:r>
            <a:r>
              <a:rPr sz="1995" b="1" spc="-45" dirty="0">
                <a:solidFill>
                  <a:srgbClr val="0070C0"/>
                </a:solidFill>
                <a:latin typeface="Arial"/>
                <a:cs typeface="Arial"/>
              </a:rPr>
              <a:t> </a:t>
            </a:r>
            <a:r>
              <a:rPr sz="1995" b="1" dirty="0">
                <a:solidFill>
                  <a:srgbClr val="0070C0"/>
                </a:solidFill>
                <a:latin typeface="Arial"/>
                <a:cs typeface="Arial"/>
              </a:rPr>
              <a:t>Spazio</a:t>
            </a:r>
            <a:r>
              <a:rPr sz="1995" b="1" spc="-45" dirty="0">
                <a:solidFill>
                  <a:srgbClr val="0070C0"/>
                </a:solidFill>
                <a:latin typeface="Arial"/>
                <a:cs typeface="Arial"/>
              </a:rPr>
              <a:t> </a:t>
            </a:r>
            <a:r>
              <a:rPr sz="1995" b="1" spc="-12" dirty="0">
                <a:solidFill>
                  <a:srgbClr val="0070C0"/>
                </a:solidFill>
                <a:latin typeface="Arial"/>
                <a:cs typeface="Arial"/>
              </a:rPr>
              <a:t>Confinato </a:t>
            </a:r>
            <a:r>
              <a:rPr sz="1995" b="1" dirty="0">
                <a:solidFill>
                  <a:srgbClr val="0070C0"/>
                </a:solidFill>
                <a:latin typeface="Arial"/>
                <a:cs typeface="Arial"/>
              </a:rPr>
              <a:t>Normativa</a:t>
            </a:r>
            <a:r>
              <a:rPr sz="1995" b="1" spc="-28" dirty="0">
                <a:solidFill>
                  <a:srgbClr val="0070C0"/>
                </a:solidFill>
                <a:latin typeface="Arial"/>
                <a:cs typeface="Arial"/>
              </a:rPr>
              <a:t> </a:t>
            </a:r>
            <a:r>
              <a:rPr sz="1995" b="1" dirty="0">
                <a:solidFill>
                  <a:srgbClr val="0070C0"/>
                </a:solidFill>
                <a:latin typeface="Arial"/>
                <a:cs typeface="Arial"/>
              </a:rPr>
              <a:t>di</a:t>
            </a:r>
            <a:r>
              <a:rPr sz="1995" b="1" spc="-28" dirty="0">
                <a:solidFill>
                  <a:srgbClr val="0070C0"/>
                </a:solidFill>
                <a:latin typeface="Arial"/>
                <a:cs typeface="Arial"/>
              </a:rPr>
              <a:t> </a:t>
            </a:r>
            <a:r>
              <a:rPr sz="1995" b="1" spc="-12" dirty="0">
                <a:solidFill>
                  <a:srgbClr val="0070C0"/>
                </a:solidFill>
                <a:latin typeface="Arial"/>
                <a:cs typeface="Arial"/>
              </a:rPr>
              <a:t>riferimento</a:t>
            </a:r>
            <a:endParaRPr sz="1995" dirty="0">
              <a:latin typeface="Arial"/>
              <a:cs typeface="Arial"/>
            </a:endParaRPr>
          </a:p>
          <a:p>
            <a:pPr marL="14480" marR="4168679">
              <a:lnSpc>
                <a:spcPts val="2303"/>
              </a:lnSpc>
              <a:spcBef>
                <a:spcPts val="12"/>
              </a:spcBef>
            </a:pPr>
            <a:r>
              <a:rPr sz="1995" b="1" dirty="0">
                <a:solidFill>
                  <a:srgbClr val="0070C0"/>
                </a:solidFill>
                <a:latin typeface="Arial"/>
                <a:cs typeface="Arial"/>
              </a:rPr>
              <a:t>Le</a:t>
            </a:r>
            <a:r>
              <a:rPr sz="1995" b="1" spc="-34" dirty="0">
                <a:solidFill>
                  <a:srgbClr val="0070C0"/>
                </a:solidFill>
                <a:latin typeface="Arial"/>
                <a:cs typeface="Arial"/>
              </a:rPr>
              <a:t> </a:t>
            </a:r>
            <a:r>
              <a:rPr sz="1995" b="1" dirty="0">
                <a:solidFill>
                  <a:srgbClr val="0070C0"/>
                </a:solidFill>
                <a:latin typeface="Arial"/>
                <a:cs typeface="Arial"/>
              </a:rPr>
              <a:t>norme</a:t>
            </a:r>
            <a:r>
              <a:rPr sz="1995" b="1" spc="-28" dirty="0">
                <a:solidFill>
                  <a:srgbClr val="0070C0"/>
                </a:solidFill>
                <a:latin typeface="Arial"/>
                <a:cs typeface="Arial"/>
              </a:rPr>
              <a:t> </a:t>
            </a:r>
            <a:r>
              <a:rPr sz="1995" b="1" dirty="0">
                <a:solidFill>
                  <a:srgbClr val="0070C0"/>
                </a:solidFill>
                <a:latin typeface="Arial"/>
                <a:cs typeface="Arial"/>
              </a:rPr>
              <a:t>negli</a:t>
            </a:r>
            <a:r>
              <a:rPr sz="1995" b="1" spc="-28" dirty="0">
                <a:solidFill>
                  <a:srgbClr val="0070C0"/>
                </a:solidFill>
                <a:latin typeface="Arial"/>
                <a:cs typeface="Arial"/>
              </a:rPr>
              <a:t> </a:t>
            </a:r>
            <a:r>
              <a:rPr sz="1995" b="1" dirty="0">
                <a:solidFill>
                  <a:srgbClr val="0070C0"/>
                </a:solidFill>
                <a:latin typeface="Arial"/>
                <a:cs typeface="Arial"/>
              </a:rPr>
              <a:t>altri</a:t>
            </a:r>
            <a:r>
              <a:rPr sz="1995" b="1" spc="-34" dirty="0">
                <a:solidFill>
                  <a:srgbClr val="0070C0"/>
                </a:solidFill>
                <a:latin typeface="Arial"/>
                <a:cs typeface="Arial"/>
              </a:rPr>
              <a:t> </a:t>
            </a:r>
            <a:r>
              <a:rPr sz="1995" b="1" spc="-23" dirty="0">
                <a:solidFill>
                  <a:srgbClr val="0070C0"/>
                </a:solidFill>
                <a:latin typeface="Arial"/>
                <a:cs typeface="Arial"/>
              </a:rPr>
              <a:t>Paesi </a:t>
            </a:r>
            <a:r>
              <a:rPr sz="1995" b="1" dirty="0">
                <a:solidFill>
                  <a:srgbClr val="0070C0"/>
                </a:solidFill>
                <a:latin typeface="Arial"/>
                <a:cs typeface="Arial"/>
              </a:rPr>
              <a:t>Esempi</a:t>
            </a:r>
            <a:r>
              <a:rPr sz="1995" b="1" spc="-28" dirty="0">
                <a:solidFill>
                  <a:srgbClr val="0070C0"/>
                </a:solidFill>
                <a:latin typeface="Arial"/>
                <a:cs typeface="Arial"/>
              </a:rPr>
              <a:t> </a:t>
            </a:r>
            <a:r>
              <a:rPr sz="1995" b="1" dirty="0">
                <a:solidFill>
                  <a:srgbClr val="0070C0"/>
                </a:solidFill>
                <a:latin typeface="Arial"/>
                <a:cs typeface="Arial"/>
              </a:rPr>
              <a:t>di</a:t>
            </a:r>
            <a:r>
              <a:rPr sz="1995" b="1" spc="-23" dirty="0">
                <a:solidFill>
                  <a:srgbClr val="0070C0"/>
                </a:solidFill>
                <a:latin typeface="Arial"/>
                <a:cs typeface="Arial"/>
              </a:rPr>
              <a:t> </a:t>
            </a:r>
            <a:r>
              <a:rPr sz="1995" b="1" dirty="0">
                <a:solidFill>
                  <a:srgbClr val="0070C0"/>
                </a:solidFill>
                <a:latin typeface="Arial"/>
                <a:cs typeface="Arial"/>
              </a:rPr>
              <a:t>spazi</a:t>
            </a:r>
            <a:r>
              <a:rPr sz="1995" b="1" spc="-23" dirty="0">
                <a:solidFill>
                  <a:srgbClr val="0070C0"/>
                </a:solidFill>
                <a:latin typeface="Arial"/>
                <a:cs typeface="Arial"/>
              </a:rPr>
              <a:t> </a:t>
            </a:r>
            <a:r>
              <a:rPr sz="1995" b="1" spc="-12" dirty="0">
                <a:solidFill>
                  <a:srgbClr val="0070C0"/>
                </a:solidFill>
                <a:latin typeface="Arial"/>
                <a:cs typeface="Arial"/>
              </a:rPr>
              <a:t>confinati</a:t>
            </a:r>
            <a:endParaRPr sz="1995" dirty="0">
              <a:latin typeface="Arial"/>
              <a:cs typeface="Arial"/>
            </a:endParaRPr>
          </a:p>
          <a:p>
            <a:pPr marL="14480" marR="2940086">
              <a:lnSpc>
                <a:spcPts val="2303"/>
              </a:lnSpc>
              <a:spcBef>
                <a:spcPts val="5"/>
              </a:spcBef>
            </a:pPr>
            <a:r>
              <a:rPr sz="1995" b="1" dirty="0">
                <a:solidFill>
                  <a:srgbClr val="0070C0"/>
                </a:solidFill>
                <a:latin typeface="Arial"/>
                <a:cs typeface="Arial"/>
              </a:rPr>
              <a:t>Normativa</a:t>
            </a:r>
            <a:r>
              <a:rPr sz="1995" b="1" spc="-34" dirty="0">
                <a:solidFill>
                  <a:srgbClr val="0070C0"/>
                </a:solidFill>
                <a:latin typeface="Arial"/>
                <a:cs typeface="Arial"/>
              </a:rPr>
              <a:t> </a:t>
            </a:r>
            <a:r>
              <a:rPr sz="1995" b="1" dirty="0">
                <a:solidFill>
                  <a:srgbClr val="0070C0"/>
                </a:solidFill>
                <a:latin typeface="Arial"/>
                <a:cs typeface="Arial"/>
              </a:rPr>
              <a:t>vigente:</a:t>
            </a:r>
            <a:r>
              <a:rPr sz="1995" b="1" spc="-34" dirty="0">
                <a:solidFill>
                  <a:srgbClr val="0070C0"/>
                </a:solidFill>
                <a:latin typeface="Arial"/>
                <a:cs typeface="Arial"/>
              </a:rPr>
              <a:t> </a:t>
            </a:r>
            <a:r>
              <a:rPr sz="1995" b="1" dirty="0">
                <a:solidFill>
                  <a:srgbClr val="0070C0"/>
                </a:solidFill>
                <a:latin typeface="Arial"/>
                <a:cs typeface="Arial"/>
              </a:rPr>
              <a:t>DPR</a:t>
            </a:r>
            <a:r>
              <a:rPr sz="1995" b="1" spc="-34" dirty="0">
                <a:solidFill>
                  <a:srgbClr val="0070C0"/>
                </a:solidFill>
                <a:latin typeface="Arial"/>
                <a:cs typeface="Arial"/>
              </a:rPr>
              <a:t> </a:t>
            </a:r>
            <a:r>
              <a:rPr sz="1995" b="1" dirty="0">
                <a:solidFill>
                  <a:srgbClr val="0070C0"/>
                </a:solidFill>
                <a:latin typeface="Arial"/>
                <a:cs typeface="Arial"/>
              </a:rPr>
              <a:t>n.</a:t>
            </a:r>
            <a:r>
              <a:rPr sz="1995" b="1" spc="-34" dirty="0">
                <a:solidFill>
                  <a:srgbClr val="0070C0"/>
                </a:solidFill>
                <a:latin typeface="Arial"/>
                <a:cs typeface="Arial"/>
              </a:rPr>
              <a:t> </a:t>
            </a:r>
            <a:r>
              <a:rPr sz="1995" b="1" spc="-12" dirty="0">
                <a:solidFill>
                  <a:srgbClr val="0070C0"/>
                </a:solidFill>
                <a:latin typeface="Arial"/>
                <a:cs typeface="Arial"/>
              </a:rPr>
              <a:t>177/2011 </a:t>
            </a:r>
            <a:r>
              <a:rPr sz="1995" b="1" dirty="0">
                <a:solidFill>
                  <a:srgbClr val="0070C0"/>
                </a:solidFill>
                <a:latin typeface="Arial"/>
                <a:cs typeface="Arial"/>
              </a:rPr>
              <a:t>La</a:t>
            </a:r>
            <a:r>
              <a:rPr sz="1995" b="1" spc="-23" dirty="0">
                <a:solidFill>
                  <a:srgbClr val="0070C0"/>
                </a:solidFill>
                <a:latin typeface="Arial"/>
                <a:cs typeface="Arial"/>
              </a:rPr>
              <a:t> </a:t>
            </a:r>
            <a:r>
              <a:rPr sz="1995" b="1" dirty="0">
                <a:solidFill>
                  <a:srgbClr val="0070C0"/>
                </a:solidFill>
                <a:latin typeface="Arial"/>
                <a:cs typeface="Arial"/>
              </a:rPr>
              <a:t>norma</a:t>
            </a:r>
            <a:r>
              <a:rPr sz="1995" b="1" spc="-23" dirty="0">
                <a:solidFill>
                  <a:srgbClr val="0070C0"/>
                </a:solidFill>
                <a:latin typeface="Arial"/>
                <a:cs typeface="Arial"/>
              </a:rPr>
              <a:t> </a:t>
            </a:r>
            <a:r>
              <a:rPr sz="1995" b="1" dirty="0">
                <a:solidFill>
                  <a:srgbClr val="0070C0"/>
                </a:solidFill>
                <a:latin typeface="Arial"/>
                <a:cs typeface="Arial"/>
              </a:rPr>
              <a:t>UNI</a:t>
            </a:r>
            <a:r>
              <a:rPr sz="1995" b="1" spc="-23" dirty="0">
                <a:solidFill>
                  <a:srgbClr val="0070C0"/>
                </a:solidFill>
                <a:latin typeface="Arial"/>
                <a:cs typeface="Arial"/>
              </a:rPr>
              <a:t> </a:t>
            </a:r>
            <a:r>
              <a:rPr sz="1995" b="1" spc="-12" dirty="0">
                <a:solidFill>
                  <a:srgbClr val="0070C0"/>
                </a:solidFill>
                <a:latin typeface="Arial"/>
                <a:cs typeface="Arial"/>
              </a:rPr>
              <a:t>11958</a:t>
            </a:r>
            <a:endParaRPr sz="1995" dirty="0">
              <a:latin typeface="Arial"/>
              <a:cs typeface="Arial"/>
            </a:endParaRPr>
          </a:p>
        </p:txBody>
      </p:sp>
      <p:pic>
        <p:nvPicPr>
          <p:cNvPr id="4" name="object 4"/>
          <p:cNvPicPr/>
          <p:nvPr/>
        </p:nvPicPr>
        <p:blipFill>
          <a:blip r:embed="rId2" cstate="print"/>
          <a:stretch>
            <a:fillRect/>
          </a:stretch>
        </p:blipFill>
        <p:spPr>
          <a:xfrm>
            <a:off x="6096000" y="1993129"/>
            <a:ext cx="4724276" cy="2999457"/>
          </a:xfrm>
          <a:prstGeom prst="rect">
            <a:avLst/>
          </a:prstGeom>
        </p:spPr>
      </p:pic>
      <p:sp>
        <p:nvSpPr>
          <p:cNvPr id="5" name="object 5"/>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a:t>
            </a:fld>
            <a:endParaRPr spc="-2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12618" y="2659056"/>
            <a:ext cx="8366939" cy="403049"/>
          </a:xfrm>
          <a:prstGeom prst="rect">
            <a:avLst/>
          </a:prstGeom>
        </p:spPr>
        <p:txBody>
          <a:bodyPr vert="horz" wrap="square" lIns="0" tIns="15928" rIns="0" bIns="0" rtlCol="0" anchor="ctr">
            <a:spAutoFit/>
          </a:bodyPr>
          <a:lstStyle/>
          <a:p>
            <a:pPr marL="14480">
              <a:spcBef>
                <a:spcPts val="125"/>
              </a:spcBef>
            </a:pPr>
            <a:r>
              <a:rPr dirty="0"/>
              <a:t>Principi</a:t>
            </a:r>
            <a:r>
              <a:rPr spc="-12" dirty="0"/>
              <a:t> </a:t>
            </a:r>
            <a:r>
              <a:rPr dirty="0"/>
              <a:t>generali</a:t>
            </a:r>
            <a:r>
              <a:rPr spc="-5" dirty="0"/>
              <a:t> </a:t>
            </a:r>
            <a:r>
              <a:rPr dirty="0"/>
              <a:t>e</a:t>
            </a:r>
            <a:r>
              <a:rPr spc="-12" dirty="0"/>
              <a:t> </a:t>
            </a:r>
            <a:r>
              <a:rPr dirty="0"/>
              <a:t>definizione</a:t>
            </a:r>
            <a:r>
              <a:rPr spc="-5" dirty="0"/>
              <a:t> </a:t>
            </a:r>
            <a:r>
              <a:rPr dirty="0"/>
              <a:t>di</a:t>
            </a:r>
            <a:r>
              <a:rPr spc="-12" dirty="0"/>
              <a:t> </a:t>
            </a:r>
            <a:r>
              <a:rPr dirty="0"/>
              <a:t>spazio</a:t>
            </a:r>
            <a:r>
              <a:rPr spc="-5" dirty="0"/>
              <a:t> </a:t>
            </a:r>
            <a:r>
              <a:rPr spc="-12" dirty="0"/>
              <a:t>confinato</a:t>
            </a:r>
          </a:p>
        </p:txBody>
      </p:sp>
      <p:sp>
        <p:nvSpPr>
          <p:cNvPr id="3" name="object 3"/>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a:t>
            </a:fld>
            <a:endParaRPr spc="-28"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85169" y="404664"/>
            <a:ext cx="7097122" cy="877858"/>
          </a:xfrm>
          <a:prstGeom prst="rect">
            <a:avLst/>
          </a:prstGeom>
        </p:spPr>
        <p:txBody>
          <a:bodyPr vert="horz" wrap="square" lIns="0" tIns="15928" rIns="0" bIns="0" rtlCol="0" anchor="ctr">
            <a:spAutoFit/>
          </a:bodyPr>
          <a:lstStyle/>
          <a:p>
            <a:pPr marL="1169953">
              <a:spcBef>
                <a:spcPts val="125"/>
              </a:spcBef>
            </a:pPr>
            <a:r>
              <a:rPr sz="2800" b="1" dirty="0">
                <a:solidFill>
                  <a:srgbClr val="0070C0"/>
                </a:solidFill>
                <a:latin typeface="Arial" panose="020B0604020202020204" pitchFamily="34" charset="0"/>
                <a:cs typeface="Arial" panose="020B0604020202020204" pitchFamily="34" charset="0"/>
              </a:rPr>
              <a:t>Principi</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generali</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e</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definizione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di</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spazio</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confinato</a:t>
            </a:r>
          </a:p>
        </p:txBody>
      </p:sp>
      <p:sp>
        <p:nvSpPr>
          <p:cNvPr id="3" name="object 3"/>
          <p:cNvSpPr txBox="1"/>
          <p:nvPr/>
        </p:nvSpPr>
        <p:spPr>
          <a:xfrm>
            <a:off x="2135560" y="1916832"/>
            <a:ext cx="7597357" cy="835328"/>
          </a:xfrm>
          <a:prstGeom prst="rect">
            <a:avLst/>
          </a:prstGeom>
        </p:spPr>
        <p:txBody>
          <a:bodyPr vert="horz" wrap="square" lIns="0" tIns="94840" rIns="0" bIns="0" rtlCol="0">
            <a:spAutoFit/>
          </a:bodyPr>
          <a:lstStyle/>
          <a:p>
            <a:pPr marL="14480">
              <a:spcBef>
                <a:spcPts val="747"/>
              </a:spcBef>
            </a:pPr>
            <a:r>
              <a:rPr sz="2394" b="1" dirty="0">
                <a:solidFill>
                  <a:srgbClr val="0070C0"/>
                </a:solidFill>
                <a:latin typeface="Arial"/>
                <a:cs typeface="Arial"/>
              </a:rPr>
              <a:t>Cosa</a:t>
            </a:r>
            <a:r>
              <a:rPr sz="2394" b="1" spc="-45" dirty="0">
                <a:solidFill>
                  <a:srgbClr val="0070C0"/>
                </a:solidFill>
                <a:latin typeface="Arial"/>
                <a:cs typeface="Arial"/>
              </a:rPr>
              <a:t> </a:t>
            </a:r>
            <a:r>
              <a:rPr sz="2394" b="1" dirty="0">
                <a:solidFill>
                  <a:srgbClr val="0070C0"/>
                </a:solidFill>
                <a:latin typeface="Arial"/>
                <a:cs typeface="Arial"/>
              </a:rPr>
              <a:t>s’intende</a:t>
            </a:r>
            <a:r>
              <a:rPr sz="2394" b="1" spc="-45" dirty="0">
                <a:solidFill>
                  <a:srgbClr val="0070C0"/>
                </a:solidFill>
                <a:latin typeface="Arial"/>
                <a:cs typeface="Arial"/>
              </a:rPr>
              <a:t> </a:t>
            </a:r>
            <a:r>
              <a:rPr sz="2394" b="1" dirty="0">
                <a:solidFill>
                  <a:srgbClr val="0070C0"/>
                </a:solidFill>
                <a:latin typeface="Arial"/>
                <a:cs typeface="Arial"/>
              </a:rPr>
              <a:t>per</a:t>
            </a:r>
            <a:r>
              <a:rPr sz="2394" b="1" spc="-45" dirty="0">
                <a:solidFill>
                  <a:srgbClr val="0070C0"/>
                </a:solidFill>
                <a:latin typeface="Arial"/>
                <a:cs typeface="Arial"/>
              </a:rPr>
              <a:t> </a:t>
            </a:r>
            <a:r>
              <a:rPr sz="2394" b="1" dirty="0">
                <a:solidFill>
                  <a:srgbClr val="0070C0"/>
                </a:solidFill>
                <a:latin typeface="Arial"/>
                <a:cs typeface="Arial"/>
              </a:rPr>
              <a:t>“Spazio</a:t>
            </a:r>
            <a:r>
              <a:rPr sz="2394" b="1" spc="-45" dirty="0">
                <a:solidFill>
                  <a:srgbClr val="0070C0"/>
                </a:solidFill>
                <a:latin typeface="Arial"/>
                <a:cs typeface="Arial"/>
              </a:rPr>
              <a:t> </a:t>
            </a:r>
            <a:r>
              <a:rPr sz="2394" b="1" spc="-12" dirty="0">
                <a:solidFill>
                  <a:srgbClr val="0070C0"/>
                </a:solidFill>
                <a:latin typeface="Arial"/>
                <a:cs typeface="Arial"/>
              </a:rPr>
              <a:t>Confinato”?</a:t>
            </a:r>
            <a:endParaRPr sz="2394" dirty="0">
              <a:latin typeface="Arial"/>
              <a:cs typeface="Arial"/>
            </a:endParaRPr>
          </a:p>
          <a:p>
            <a:pPr marL="102806" indent="-97738">
              <a:spcBef>
                <a:spcPts val="535"/>
              </a:spcBef>
              <a:buSzPct val="94285"/>
              <a:buFont typeface="Arial"/>
              <a:buChar char="•"/>
              <a:tabLst>
                <a:tab pos="102806" algn="l"/>
              </a:tabLst>
            </a:pPr>
            <a:r>
              <a:rPr sz="1995" b="1" dirty="0">
                <a:solidFill>
                  <a:srgbClr val="0070C0"/>
                </a:solidFill>
                <a:latin typeface="Arial"/>
                <a:cs typeface="Arial"/>
              </a:rPr>
              <a:t>Le</a:t>
            </a:r>
            <a:r>
              <a:rPr sz="1995" b="1" spc="-52" dirty="0">
                <a:solidFill>
                  <a:srgbClr val="0070C0"/>
                </a:solidFill>
                <a:latin typeface="Arial"/>
                <a:cs typeface="Arial"/>
              </a:rPr>
              <a:t> </a:t>
            </a:r>
            <a:r>
              <a:rPr sz="1995" b="1" dirty="0">
                <a:solidFill>
                  <a:srgbClr val="FF2600"/>
                </a:solidFill>
                <a:latin typeface="Arial"/>
                <a:cs typeface="Arial"/>
              </a:rPr>
              <a:t>norme</a:t>
            </a:r>
            <a:r>
              <a:rPr sz="1995" b="1" spc="-45" dirty="0">
                <a:solidFill>
                  <a:srgbClr val="FF2600"/>
                </a:solidFill>
                <a:latin typeface="Arial"/>
                <a:cs typeface="Arial"/>
              </a:rPr>
              <a:t> </a:t>
            </a:r>
            <a:r>
              <a:rPr sz="1995" b="1" dirty="0">
                <a:solidFill>
                  <a:srgbClr val="FF2600"/>
                </a:solidFill>
                <a:latin typeface="Arial"/>
                <a:cs typeface="Arial"/>
              </a:rPr>
              <a:t>di</a:t>
            </a:r>
            <a:r>
              <a:rPr sz="1995" b="1" spc="-52" dirty="0">
                <a:solidFill>
                  <a:srgbClr val="FF2600"/>
                </a:solidFill>
                <a:latin typeface="Arial"/>
                <a:cs typeface="Arial"/>
              </a:rPr>
              <a:t> </a:t>
            </a:r>
            <a:r>
              <a:rPr sz="1995" b="1" dirty="0">
                <a:solidFill>
                  <a:srgbClr val="FF2600"/>
                </a:solidFill>
                <a:latin typeface="Arial"/>
                <a:cs typeface="Arial"/>
              </a:rPr>
              <a:t>legge</a:t>
            </a:r>
            <a:r>
              <a:rPr sz="1995" b="1" spc="-45" dirty="0">
                <a:solidFill>
                  <a:srgbClr val="FF2600"/>
                </a:solidFill>
                <a:latin typeface="Arial"/>
                <a:cs typeface="Arial"/>
              </a:rPr>
              <a:t> </a:t>
            </a:r>
            <a:r>
              <a:rPr sz="1995" b="1" dirty="0">
                <a:solidFill>
                  <a:srgbClr val="0070C0"/>
                </a:solidFill>
                <a:latin typeface="Arial"/>
                <a:cs typeface="Arial"/>
              </a:rPr>
              <a:t>vigenti</a:t>
            </a:r>
            <a:r>
              <a:rPr sz="1995" b="1" spc="-45" dirty="0">
                <a:solidFill>
                  <a:srgbClr val="0070C0"/>
                </a:solidFill>
                <a:latin typeface="Arial"/>
                <a:cs typeface="Arial"/>
              </a:rPr>
              <a:t> </a:t>
            </a:r>
            <a:r>
              <a:rPr sz="1995" b="1" dirty="0">
                <a:solidFill>
                  <a:srgbClr val="0070C0"/>
                </a:solidFill>
                <a:latin typeface="Arial"/>
                <a:cs typeface="Arial"/>
              </a:rPr>
              <a:t>non</a:t>
            </a:r>
            <a:r>
              <a:rPr sz="1995" b="1" spc="-52" dirty="0">
                <a:solidFill>
                  <a:srgbClr val="0070C0"/>
                </a:solidFill>
                <a:latin typeface="Arial"/>
                <a:cs typeface="Arial"/>
              </a:rPr>
              <a:t> </a:t>
            </a:r>
            <a:r>
              <a:rPr sz="1995" b="1" dirty="0">
                <a:solidFill>
                  <a:srgbClr val="0070C0"/>
                </a:solidFill>
                <a:latin typeface="Arial"/>
                <a:cs typeface="Arial"/>
              </a:rPr>
              <a:t>forniscono</a:t>
            </a:r>
            <a:r>
              <a:rPr sz="1995" b="1" spc="-45" dirty="0">
                <a:solidFill>
                  <a:srgbClr val="0070C0"/>
                </a:solidFill>
                <a:latin typeface="Arial"/>
                <a:cs typeface="Arial"/>
              </a:rPr>
              <a:t> </a:t>
            </a:r>
            <a:r>
              <a:rPr sz="1995" b="1" dirty="0">
                <a:solidFill>
                  <a:srgbClr val="0070C0"/>
                </a:solidFill>
                <a:latin typeface="Arial"/>
                <a:cs typeface="Arial"/>
              </a:rPr>
              <a:t>una</a:t>
            </a:r>
            <a:r>
              <a:rPr sz="1995" b="1" spc="-52" dirty="0">
                <a:solidFill>
                  <a:srgbClr val="0070C0"/>
                </a:solidFill>
                <a:latin typeface="Arial"/>
                <a:cs typeface="Arial"/>
              </a:rPr>
              <a:t> </a:t>
            </a:r>
            <a:r>
              <a:rPr sz="1995" b="1" spc="-12" dirty="0">
                <a:solidFill>
                  <a:srgbClr val="0070C0"/>
                </a:solidFill>
                <a:latin typeface="Arial"/>
                <a:cs typeface="Arial"/>
              </a:rPr>
              <a:t>definizione…….</a:t>
            </a:r>
            <a:endParaRPr sz="1995" dirty="0">
              <a:latin typeface="Arial"/>
              <a:cs typeface="Arial"/>
            </a:endParaRPr>
          </a:p>
        </p:txBody>
      </p:sp>
      <p:pic>
        <p:nvPicPr>
          <p:cNvPr id="4" name="object 4"/>
          <p:cNvPicPr/>
          <p:nvPr/>
        </p:nvPicPr>
        <p:blipFill>
          <a:blip r:embed="rId2" cstate="print"/>
          <a:stretch>
            <a:fillRect/>
          </a:stretch>
        </p:blipFill>
        <p:spPr>
          <a:xfrm>
            <a:off x="1868214" y="3394549"/>
            <a:ext cx="3286239" cy="2485341"/>
          </a:xfrm>
          <a:prstGeom prst="rect">
            <a:avLst/>
          </a:prstGeom>
        </p:spPr>
      </p:pic>
      <p:sp>
        <p:nvSpPr>
          <p:cNvPr id="5" name="object 5"/>
          <p:cNvSpPr txBox="1"/>
          <p:nvPr/>
        </p:nvSpPr>
        <p:spPr>
          <a:xfrm>
            <a:off x="5834550" y="3488552"/>
            <a:ext cx="4435773" cy="1933790"/>
          </a:xfrm>
          <a:prstGeom prst="rect">
            <a:avLst/>
          </a:prstGeom>
          <a:solidFill>
            <a:srgbClr val="EB0028"/>
          </a:solidFill>
          <a:ln w="16745">
            <a:solidFill>
              <a:srgbClr val="DDDDDD"/>
            </a:solidFill>
          </a:ln>
        </p:spPr>
        <p:txBody>
          <a:bodyPr vert="horz" wrap="square" lIns="0" tIns="37647" rIns="0" bIns="0" rtlCol="0">
            <a:spAutoFit/>
          </a:bodyPr>
          <a:lstStyle/>
          <a:p>
            <a:pPr marL="99185" marR="57918" algn="just">
              <a:lnSpc>
                <a:spcPct val="125699"/>
              </a:lnSpc>
              <a:spcBef>
                <a:spcPts val="297"/>
              </a:spcBef>
            </a:pPr>
            <a:r>
              <a:rPr sz="1995" b="1" spc="200" dirty="0">
                <a:solidFill>
                  <a:srgbClr val="FFFFFF"/>
                </a:solidFill>
                <a:latin typeface="Arial"/>
                <a:cs typeface="Arial"/>
              </a:rPr>
              <a:t>Della</a:t>
            </a:r>
            <a:r>
              <a:rPr sz="1995" b="1" spc="290" dirty="0">
                <a:solidFill>
                  <a:srgbClr val="FFFFFF"/>
                </a:solidFill>
                <a:latin typeface="Arial"/>
                <a:cs typeface="Arial"/>
              </a:rPr>
              <a:t>  </a:t>
            </a:r>
            <a:r>
              <a:rPr sz="1995" b="1" spc="217" dirty="0">
                <a:solidFill>
                  <a:srgbClr val="FFFFFF"/>
                </a:solidFill>
                <a:latin typeface="Arial"/>
                <a:cs typeface="Arial"/>
              </a:rPr>
              <a:t>definizione</a:t>
            </a:r>
            <a:r>
              <a:rPr sz="1995" b="1" spc="290" dirty="0">
                <a:solidFill>
                  <a:srgbClr val="FFFFFF"/>
                </a:solidFill>
                <a:latin typeface="Arial"/>
                <a:cs typeface="Arial"/>
              </a:rPr>
              <a:t>  </a:t>
            </a:r>
            <a:r>
              <a:rPr sz="1995" b="1" spc="114" dirty="0">
                <a:solidFill>
                  <a:srgbClr val="FFFFFF"/>
                </a:solidFill>
                <a:latin typeface="Arial"/>
                <a:cs typeface="Arial"/>
              </a:rPr>
              <a:t>di</a:t>
            </a:r>
            <a:r>
              <a:rPr sz="1995" b="1" spc="290" dirty="0">
                <a:solidFill>
                  <a:srgbClr val="FFFFFF"/>
                </a:solidFill>
                <a:latin typeface="Arial"/>
                <a:cs typeface="Arial"/>
              </a:rPr>
              <a:t>  </a:t>
            </a:r>
            <a:r>
              <a:rPr sz="1995" b="1" spc="182" dirty="0">
                <a:solidFill>
                  <a:srgbClr val="FFFFFF"/>
                </a:solidFill>
                <a:latin typeface="Arial"/>
                <a:cs typeface="Arial"/>
              </a:rPr>
              <a:t>spazio </a:t>
            </a:r>
            <a:r>
              <a:rPr sz="1995" b="1" spc="97" dirty="0">
                <a:solidFill>
                  <a:srgbClr val="FFFFFF"/>
                </a:solidFill>
                <a:latin typeface="Arial"/>
                <a:cs typeface="Arial"/>
              </a:rPr>
              <a:t>confinato</a:t>
            </a:r>
            <a:r>
              <a:rPr sz="1995" b="1" spc="268" dirty="0">
                <a:solidFill>
                  <a:srgbClr val="FFFFFF"/>
                </a:solidFill>
                <a:latin typeface="Arial"/>
                <a:cs typeface="Arial"/>
              </a:rPr>
              <a:t>  </a:t>
            </a:r>
            <a:r>
              <a:rPr sz="1995" b="1" spc="97" dirty="0">
                <a:solidFill>
                  <a:srgbClr val="FFFFFF"/>
                </a:solidFill>
                <a:latin typeface="Arial"/>
                <a:cs typeface="Arial"/>
              </a:rPr>
              <a:t>esistono</a:t>
            </a:r>
            <a:r>
              <a:rPr sz="1995" b="1" spc="268" dirty="0">
                <a:solidFill>
                  <a:srgbClr val="FFFFFF"/>
                </a:solidFill>
                <a:latin typeface="Arial"/>
                <a:cs typeface="Arial"/>
              </a:rPr>
              <a:t>  </a:t>
            </a:r>
            <a:r>
              <a:rPr sz="1995" b="1" spc="114" dirty="0">
                <a:solidFill>
                  <a:srgbClr val="FFFFFF"/>
                </a:solidFill>
                <a:latin typeface="Arial"/>
                <a:cs typeface="Arial"/>
              </a:rPr>
              <a:t>pressoché </a:t>
            </a:r>
            <a:r>
              <a:rPr sz="1995" b="1" dirty="0">
                <a:solidFill>
                  <a:srgbClr val="FFFFFF"/>
                </a:solidFill>
                <a:latin typeface="Arial"/>
                <a:cs typeface="Arial"/>
              </a:rPr>
              <a:t>infinite</a:t>
            </a:r>
            <a:r>
              <a:rPr sz="1995" b="1" spc="34" dirty="0">
                <a:solidFill>
                  <a:srgbClr val="FFFFFF"/>
                </a:solidFill>
                <a:latin typeface="Arial"/>
                <a:cs typeface="Arial"/>
              </a:rPr>
              <a:t> </a:t>
            </a:r>
            <a:r>
              <a:rPr sz="1995" b="1" dirty="0">
                <a:solidFill>
                  <a:srgbClr val="FFFFFF"/>
                </a:solidFill>
                <a:latin typeface="Arial"/>
                <a:cs typeface="Arial"/>
              </a:rPr>
              <a:t>varianti,</a:t>
            </a:r>
            <a:r>
              <a:rPr sz="1995" b="1" spc="34" dirty="0">
                <a:solidFill>
                  <a:srgbClr val="FFFFFF"/>
                </a:solidFill>
                <a:latin typeface="Arial"/>
                <a:cs typeface="Arial"/>
              </a:rPr>
              <a:t> </a:t>
            </a:r>
            <a:r>
              <a:rPr sz="1995" b="1" dirty="0">
                <a:solidFill>
                  <a:srgbClr val="FFFFFF"/>
                </a:solidFill>
                <a:latin typeface="Arial"/>
                <a:cs typeface="Arial"/>
              </a:rPr>
              <a:t>che</a:t>
            </a:r>
            <a:r>
              <a:rPr sz="1995" b="1" spc="34" dirty="0">
                <a:solidFill>
                  <a:srgbClr val="FFFFFF"/>
                </a:solidFill>
                <a:latin typeface="Arial"/>
                <a:cs typeface="Arial"/>
              </a:rPr>
              <a:t> </a:t>
            </a:r>
            <a:r>
              <a:rPr sz="1995" b="1" dirty="0">
                <a:solidFill>
                  <a:srgbClr val="FFFFFF"/>
                </a:solidFill>
                <a:latin typeface="Arial"/>
                <a:cs typeface="Arial"/>
              </a:rPr>
              <a:t>nella</a:t>
            </a:r>
            <a:r>
              <a:rPr sz="1995" b="1" spc="34" dirty="0">
                <a:solidFill>
                  <a:srgbClr val="FFFFFF"/>
                </a:solidFill>
                <a:latin typeface="Arial"/>
                <a:cs typeface="Arial"/>
              </a:rPr>
              <a:t> </a:t>
            </a:r>
            <a:r>
              <a:rPr sz="1995" b="1" spc="-12" dirty="0">
                <a:solidFill>
                  <a:srgbClr val="FFFFFF"/>
                </a:solidFill>
                <a:latin typeface="Arial"/>
                <a:cs typeface="Arial"/>
              </a:rPr>
              <a:t>sostanza </a:t>
            </a:r>
            <a:r>
              <a:rPr sz="1995" b="1" dirty="0">
                <a:solidFill>
                  <a:srgbClr val="FFFFFF"/>
                </a:solidFill>
                <a:latin typeface="Arial"/>
                <a:cs typeface="Arial"/>
              </a:rPr>
              <a:t>differiscono,</a:t>
            </a:r>
            <a:r>
              <a:rPr sz="1995" b="1" spc="240" dirty="0">
                <a:solidFill>
                  <a:srgbClr val="FFFFFF"/>
                </a:solidFill>
                <a:latin typeface="Arial"/>
                <a:cs typeface="Arial"/>
              </a:rPr>
              <a:t>  </a:t>
            </a:r>
            <a:r>
              <a:rPr sz="1995" b="1" dirty="0">
                <a:solidFill>
                  <a:srgbClr val="FFFFFF"/>
                </a:solidFill>
                <a:latin typeface="Arial"/>
                <a:cs typeface="Arial"/>
              </a:rPr>
              <a:t>le</a:t>
            </a:r>
            <a:r>
              <a:rPr sz="1995" b="1" spc="245" dirty="0">
                <a:solidFill>
                  <a:srgbClr val="FFFFFF"/>
                </a:solidFill>
                <a:latin typeface="Arial"/>
                <a:cs typeface="Arial"/>
              </a:rPr>
              <a:t>  </a:t>
            </a:r>
            <a:r>
              <a:rPr sz="1995" b="1" dirty="0">
                <a:solidFill>
                  <a:srgbClr val="FFFFFF"/>
                </a:solidFill>
                <a:latin typeface="Arial"/>
                <a:cs typeface="Arial"/>
              </a:rPr>
              <a:t>une</a:t>
            </a:r>
            <a:r>
              <a:rPr sz="1995" b="1" spc="245" dirty="0">
                <a:solidFill>
                  <a:srgbClr val="FFFFFF"/>
                </a:solidFill>
                <a:latin typeface="Arial"/>
                <a:cs typeface="Arial"/>
              </a:rPr>
              <a:t>  </a:t>
            </a:r>
            <a:r>
              <a:rPr sz="1995" b="1" dirty="0">
                <a:solidFill>
                  <a:srgbClr val="FFFFFF"/>
                </a:solidFill>
                <a:latin typeface="Arial"/>
                <a:cs typeface="Arial"/>
              </a:rPr>
              <a:t>dalle</a:t>
            </a:r>
            <a:r>
              <a:rPr sz="1995" b="1" spc="245" dirty="0">
                <a:solidFill>
                  <a:srgbClr val="FFFFFF"/>
                </a:solidFill>
                <a:latin typeface="Arial"/>
                <a:cs typeface="Arial"/>
              </a:rPr>
              <a:t>  </a:t>
            </a:r>
            <a:r>
              <a:rPr sz="1995" b="1" spc="-12" dirty="0">
                <a:solidFill>
                  <a:srgbClr val="FFFFFF"/>
                </a:solidFill>
                <a:latin typeface="Arial"/>
                <a:cs typeface="Arial"/>
              </a:rPr>
              <a:t>altre, </a:t>
            </a:r>
            <a:r>
              <a:rPr sz="1995" b="1" dirty="0">
                <a:solidFill>
                  <a:srgbClr val="FFFFFF"/>
                </a:solidFill>
                <a:latin typeface="Arial"/>
                <a:cs typeface="Arial"/>
              </a:rPr>
              <a:t>solo</a:t>
            </a:r>
            <a:r>
              <a:rPr sz="1995" b="1" spc="-40" dirty="0">
                <a:solidFill>
                  <a:srgbClr val="FFFFFF"/>
                </a:solidFill>
                <a:latin typeface="Arial"/>
                <a:cs typeface="Arial"/>
              </a:rPr>
              <a:t> </a:t>
            </a:r>
            <a:r>
              <a:rPr sz="1995" b="1" dirty="0">
                <a:solidFill>
                  <a:srgbClr val="FFFFFF"/>
                </a:solidFill>
                <a:latin typeface="Arial"/>
                <a:cs typeface="Arial"/>
              </a:rPr>
              <a:t>in</a:t>
            </a:r>
            <a:r>
              <a:rPr sz="1995" b="1" spc="-40" dirty="0">
                <a:solidFill>
                  <a:srgbClr val="FFFFFF"/>
                </a:solidFill>
                <a:latin typeface="Arial"/>
                <a:cs typeface="Arial"/>
              </a:rPr>
              <a:t> </a:t>
            </a:r>
            <a:r>
              <a:rPr sz="1995" b="1" dirty="0">
                <a:solidFill>
                  <a:srgbClr val="FFFFFF"/>
                </a:solidFill>
                <a:latin typeface="Arial"/>
                <a:cs typeface="Arial"/>
              </a:rPr>
              <a:t>modo</a:t>
            </a:r>
            <a:r>
              <a:rPr sz="1995" b="1" spc="-34" dirty="0">
                <a:solidFill>
                  <a:srgbClr val="FFFFFF"/>
                </a:solidFill>
                <a:latin typeface="Arial"/>
                <a:cs typeface="Arial"/>
              </a:rPr>
              <a:t> </a:t>
            </a:r>
            <a:r>
              <a:rPr sz="1995" b="1" spc="-12" dirty="0">
                <a:solidFill>
                  <a:srgbClr val="FFFFFF"/>
                </a:solidFill>
                <a:latin typeface="Arial"/>
                <a:cs typeface="Arial"/>
              </a:rPr>
              <a:t>marginale</a:t>
            </a:r>
            <a:endParaRPr sz="1995">
              <a:latin typeface="Arial"/>
              <a:cs typeface="Arial"/>
            </a:endParaRPr>
          </a:p>
        </p:txBody>
      </p:sp>
      <p:sp>
        <p:nvSpPr>
          <p:cNvPr id="6" name="object 6"/>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5</a:t>
            </a:fld>
            <a:endParaRPr spc="-28"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89456" y="2658482"/>
            <a:ext cx="4613869" cy="403049"/>
          </a:xfrm>
          <a:prstGeom prst="rect">
            <a:avLst/>
          </a:prstGeom>
        </p:spPr>
        <p:txBody>
          <a:bodyPr vert="horz" wrap="square" lIns="0" tIns="15928" rIns="0" bIns="0" rtlCol="0" anchor="ctr">
            <a:spAutoFit/>
          </a:bodyPr>
          <a:lstStyle/>
          <a:p>
            <a:pPr marL="14480">
              <a:spcBef>
                <a:spcPts val="125"/>
              </a:spcBef>
            </a:pPr>
            <a:r>
              <a:rPr dirty="0"/>
              <a:t>La</a:t>
            </a:r>
            <a:r>
              <a:rPr spc="-12" dirty="0"/>
              <a:t> </a:t>
            </a:r>
            <a:r>
              <a:rPr dirty="0"/>
              <a:t>normativa</a:t>
            </a:r>
            <a:r>
              <a:rPr spc="-5" dirty="0"/>
              <a:t> </a:t>
            </a:r>
            <a:r>
              <a:rPr dirty="0"/>
              <a:t>di</a:t>
            </a:r>
            <a:r>
              <a:rPr spc="-5" dirty="0"/>
              <a:t> </a:t>
            </a:r>
            <a:r>
              <a:rPr spc="-12" dirty="0"/>
              <a:t>riferimento</a:t>
            </a:r>
          </a:p>
        </p:txBody>
      </p:sp>
      <p:sp>
        <p:nvSpPr>
          <p:cNvPr id="3" name="object 3"/>
          <p:cNvSpPr txBox="1">
            <a:spLocks noGrp="1"/>
          </p:cNvSpPr>
          <p:nvPr>
            <p:ph type="sldNum" sz="quarter" idx="7"/>
          </p:nvPr>
        </p:nvSpPr>
        <p:spPr>
          <a:xfrm>
            <a:off x="14596374" y="6442962"/>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a:t>
            </a:fld>
            <a:endParaRPr spc="-2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7</a:t>
            </a:fld>
            <a:endParaRPr spc="-28" dirty="0"/>
          </a:p>
        </p:txBody>
      </p:sp>
      <p:sp>
        <p:nvSpPr>
          <p:cNvPr id="3" name="object 3"/>
          <p:cNvSpPr txBox="1"/>
          <p:nvPr/>
        </p:nvSpPr>
        <p:spPr>
          <a:xfrm>
            <a:off x="1199456" y="1700808"/>
            <a:ext cx="10153128" cy="3885854"/>
          </a:xfrm>
          <a:prstGeom prst="rect">
            <a:avLst/>
          </a:prstGeom>
        </p:spPr>
        <p:txBody>
          <a:bodyPr vert="horz" wrap="square" lIns="0" tIns="75293" rIns="0" bIns="0" rtlCol="0">
            <a:spAutoFit/>
          </a:bodyPr>
          <a:lstStyle/>
          <a:p>
            <a:pPr algn="ctr">
              <a:spcBef>
                <a:spcPts val="593"/>
              </a:spcBef>
            </a:pPr>
            <a:r>
              <a:rPr sz="1767" b="1" dirty="0">
                <a:solidFill>
                  <a:srgbClr val="0070C0"/>
                </a:solidFill>
                <a:latin typeface="Arial"/>
                <a:cs typeface="Arial"/>
              </a:rPr>
              <a:t>Cosa</a:t>
            </a:r>
            <a:r>
              <a:rPr sz="1767" b="1" spc="40" dirty="0">
                <a:solidFill>
                  <a:srgbClr val="0070C0"/>
                </a:solidFill>
                <a:latin typeface="Arial"/>
                <a:cs typeface="Arial"/>
              </a:rPr>
              <a:t> </a:t>
            </a:r>
            <a:r>
              <a:rPr sz="1767" b="1" dirty="0">
                <a:solidFill>
                  <a:srgbClr val="0070C0"/>
                </a:solidFill>
                <a:latin typeface="Arial"/>
                <a:cs typeface="Arial"/>
              </a:rPr>
              <a:t>dicono</a:t>
            </a:r>
            <a:r>
              <a:rPr sz="1767" b="1" spc="45" dirty="0">
                <a:solidFill>
                  <a:srgbClr val="0070C0"/>
                </a:solidFill>
                <a:latin typeface="Arial"/>
                <a:cs typeface="Arial"/>
              </a:rPr>
              <a:t> </a:t>
            </a:r>
            <a:r>
              <a:rPr sz="1767" b="1" dirty="0">
                <a:solidFill>
                  <a:srgbClr val="0070C0"/>
                </a:solidFill>
                <a:latin typeface="Arial"/>
                <a:cs typeface="Arial"/>
              </a:rPr>
              <a:t>le</a:t>
            </a:r>
            <a:r>
              <a:rPr sz="1767" b="1" spc="40" dirty="0">
                <a:solidFill>
                  <a:srgbClr val="0070C0"/>
                </a:solidFill>
                <a:latin typeface="Arial"/>
                <a:cs typeface="Arial"/>
              </a:rPr>
              <a:t> </a:t>
            </a:r>
            <a:r>
              <a:rPr sz="1767" b="1" dirty="0">
                <a:solidFill>
                  <a:srgbClr val="0070C0"/>
                </a:solidFill>
                <a:latin typeface="Arial"/>
                <a:cs typeface="Arial"/>
              </a:rPr>
              <a:t>norme</a:t>
            </a:r>
            <a:r>
              <a:rPr sz="1767" b="1" spc="45" dirty="0">
                <a:solidFill>
                  <a:srgbClr val="0070C0"/>
                </a:solidFill>
                <a:latin typeface="Arial"/>
                <a:cs typeface="Arial"/>
              </a:rPr>
              <a:t> </a:t>
            </a:r>
            <a:r>
              <a:rPr sz="1767" b="1" dirty="0">
                <a:solidFill>
                  <a:srgbClr val="0070C0"/>
                </a:solidFill>
                <a:latin typeface="Arial"/>
                <a:cs typeface="Arial"/>
              </a:rPr>
              <a:t>di</a:t>
            </a:r>
            <a:r>
              <a:rPr sz="1767" b="1" spc="40" dirty="0">
                <a:solidFill>
                  <a:srgbClr val="0070C0"/>
                </a:solidFill>
                <a:latin typeface="Arial"/>
                <a:cs typeface="Arial"/>
              </a:rPr>
              <a:t> </a:t>
            </a:r>
            <a:r>
              <a:rPr sz="1767" b="1" dirty="0">
                <a:solidFill>
                  <a:srgbClr val="0070C0"/>
                </a:solidFill>
                <a:latin typeface="Arial"/>
                <a:cs typeface="Arial"/>
              </a:rPr>
              <a:t>legge</a:t>
            </a:r>
            <a:r>
              <a:rPr sz="1767" b="1" spc="45" dirty="0">
                <a:solidFill>
                  <a:srgbClr val="0070C0"/>
                </a:solidFill>
                <a:latin typeface="Arial"/>
                <a:cs typeface="Arial"/>
              </a:rPr>
              <a:t> </a:t>
            </a:r>
            <a:r>
              <a:rPr sz="1767" b="1" spc="-12" dirty="0">
                <a:solidFill>
                  <a:srgbClr val="0070C0"/>
                </a:solidFill>
                <a:latin typeface="Arial"/>
                <a:cs typeface="Arial"/>
              </a:rPr>
              <a:t>vigenti?</a:t>
            </a:r>
            <a:endParaRPr sz="1767" dirty="0">
              <a:latin typeface="Arial"/>
              <a:cs typeface="Arial"/>
            </a:endParaRPr>
          </a:p>
          <a:p>
            <a:pPr algn="ctr">
              <a:spcBef>
                <a:spcPts val="513"/>
              </a:spcBef>
            </a:pPr>
            <a:r>
              <a:rPr sz="1995" b="1" dirty="0">
                <a:solidFill>
                  <a:srgbClr val="0070C0"/>
                </a:solidFill>
                <a:latin typeface="Arial"/>
                <a:cs typeface="Arial"/>
              </a:rPr>
              <a:t>Art.</a:t>
            </a:r>
            <a:r>
              <a:rPr sz="1995" b="1" spc="-17" dirty="0">
                <a:solidFill>
                  <a:srgbClr val="0070C0"/>
                </a:solidFill>
                <a:latin typeface="Arial"/>
                <a:cs typeface="Arial"/>
              </a:rPr>
              <a:t> </a:t>
            </a:r>
            <a:r>
              <a:rPr sz="1995" b="1" dirty="0">
                <a:solidFill>
                  <a:srgbClr val="0070C0"/>
                </a:solidFill>
                <a:latin typeface="Arial"/>
                <a:cs typeface="Arial"/>
              </a:rPr>
              <a:t>66</a:t>
            </a:r>
            <a:r>
              <a:rPr sz="1995" b="1" spc="-12" dirty="0">
                <a:solidFill>
                  <a:srgbClr val="0070C0"/>
                </a:solidFill>
                <a:latin typeface="Arial"/>
                <a:cs typeface="Arial"/>
              </a:rPr>
              <a:t> </a:t>
            </a:r>
            <a:r>
              <a:rPr sz="1995" b="1" dirty="0">
                <a:solidFill>
                  <a:srgbClr val="0070C0"/>
                </a:solidFill>
                <a:latin typeface="Arial"/>
                <a:cs typeface="Arial"/>
              </a:rPr>
              <a:t>del</a:t>
            </a:r>
            <a:r>
              <a:rPr sz="1995" b="1" spc="-12" dirty="0">
                <a:solidFill>
                  <a:srgbClr val="0070C0"/>
                </a:solidFill>
                <a:latin typeface="Arial"/>
                <a:cs typeface="Arial"/>
              </a:rPr>
              <a:t> </a:t>
            </a:r>
            <a:r>
              <a:rPr sz="1995" b="1" dirty="0">
                <a:solidFill>
                  <a:srgbClr val="0070C0"/>
                </a:solidFill>
                <a:latin typeface="Arial"/>
                <a:cs typeface="Arial"/>
              </a:rPr>
              <a:t>D.</a:t>
            </a:r>
            <a:r>
              <a:rPr sz="1995" b="1" spc="-12" dirty="0">
                <a:solidFill>
                  <a:srgbClr val="0070C0"/>
                </a:solidFill>
                <a:latin typeface="Arial"/>
                <a:cs typeface="Arial"/>
              </a:rPr>
              <a:t> </a:t>
            </a:r>
            <a:r>
              <a:rPr sz="1995" b="1" dirty="0">
                <a:solidFill>
                  <a:srgbClr val="0070C0"/>
                </a:solidFill>
                <a:latin typeface="Arial"/>
                <a:cs typeface="Arial"/>
              </a:rPr>
              <a:t>Lgs.</a:t>
            </a:r>
            <a:r>
              <a:rPr sz="1995" b="1" spc="-17" dirty="0">
                <a:solidFill>
                  <a:srgbClr val="0070C0"/>
                </a:solidFill>
                <a:latin typeface="Arial"/>
                <a:cs typeface="Arial"/>
              </a:rPr>
              <a:t> </a:t>
            </a:r>
            <a:r>
              <a:rPr sz="1995" b="1" dirty="0">
                <a:solidFill>
                  <a:srgbClr val="0070C0"/>
                </a:solidFill>
                <a:latin typeface="Arial"/>
                <a:cs typeface="Arial"/>
              </a:rPr>
              <a:t>n°</a:t>
            </a:r>
            <a:r>
              <a:rPr sz="1995" b="1" spc="-12" dirty="0">
                <a:solidFill>
                  <a:srgbClr val="0070C0"/>
                </a:solidFill>
                <a:latin typeface="Arial"/>
                <a:cs typeface="Arial"/>
              </a:rPr>
              <a:t> </a:t>
            </a:r>
            <a:r>
              <a:rPr sz="1995" b="1" dirty="0">
                <a:solidFill>
                  <a:srgbClr val="0070C0"/>
                </a:solidFill>
                <a:latin typeface="Arial"/>
                <a:cs typeface="Arial"/>
              </a:rPr>
              <a:t>81/2008</a:t>
            </a:r>
            <a:r>
              <a:rPr sz="1995" b="1" spc="-12" dirty="0">
                <a:solidFill>
                  <a:srgbClr val="0070C0"/>
                </a:solidFill>
                <a:latin typeface="Arial"/>
                <a:cs typeface="Arial"/>
              </a:rPr>
              <a:t> </a:t>
            </a:r>
            <a:r>
              <a:rPr sz="1596" b="1" dirty="0">
                <a:solidFill>
                  <a:srgbClr val="0070C0"/>
                </a:solidFill>
                <a:latin typeface="Arial"/>
                <a:cs typeface="Arial"/>
              </a:rPr>
              <a:t>(</a:t>
            </a:r>
            <a:r>
              <a:rPr sz="1596" b="1" i="1" dirty="0">
                <a:solidFill>
                  <a:srgbClr val="0070C0"/>
                </a:solidFill>
                <a:latin typeface="Arial"/>
                <a:cs typeface="Arial"/>
              </a:rPr>
              <a:t>Già</a:t>
            </a:r>
            <a:r>
              <a:rPr sz="1596" b="1" i="1" spc="-12" dirty="0">
                <a:solidFill>
                  <a:srgbClr val="0070C0"/>
                </a:solidFill>
                <a:latin typeface="Arial"/>
                <a:cs typeface="Arial"/>
              </a:rPr>
              <a:t> </a:t>
            </a:r>
            <a:r>
              <a:rPr sz="1596" b="1" i="1" dirty="0">
                <a:solidFill>
                  <a:srgbClr val="0070C0"/>
                </a:solidFill>
                <a:latin typeface="Arial"/>
                <a:cs typeface="Arial"/>
              </a:rPr>
              <a:t>art.</a:t>
            </a:r>
            <a:r>
              <a:rPr sz="1596" b="1" i="1" spc="-12" dirty="0">
                <a:solidFill>
                  <a:srgbClr val="0070C0"/>
                </a:solidFill>
                <a:latin typeface="Arial"/>
                <a:cs typeface="Arial"/>
              </a:rPr>
              <a:t> </a:t>
            </a:r>
            <a:r>
              <a:rPr sz="1596" b="1" i="1" dirty="0">
                <a:solidFill>
                  <a:srgbClr val="0070C0"/>
                </a:solidFill>
                <a:latin typeface="Arial"/>
                <a:cs typeface="Arial"/>
              </a:rPr>
              <a:t>25</a:t>
            </a:r>
            <a:r>
              <a:rPr sz="1596" b="1" i="1" spc="-5" dirty="0">
                <a:solidFill>
                  <a:srgbClr val="0070C0"/>
                </a:solidFill>
                <a:latin typeface="Arial"/>
                <a:cs typeface="Arial"/>
              </a:rPr>
              <a:t> </a:t>
            </a:r>
            <a:r>
              <a:rPr sz="1596" b="1" i="1" dirty="0">
                <a:solidFill>
                  <a:srgbClr val="0070C0"/>
                </a:solidFill>
                <a:latin typeface="Arial"/>
                <a:cs typeface="Arial"/>
              </a:rPr>
              <a:t>del</a:t>
            </a:r>
            <a:r>
              <a:rPr sz="1596" b="1" i="1" spc="-12" dirty="0">
                <a:solidFill>
                  <a:srgbClr val="0070C0"/>
                </a:solidFill>
                <a:latin typeface="Arial"/>
                <a:cs typeface="Arial"/>
              </a:rPr>
              <a:t> </a:t>
            </a:r>
            <a:r>
              <a:rPr sz="1596" b="1" i="1" dirty="0">
                <a:solidFill>
                  <a:srgbClr val="0070C0"/>
                </a:solidFill>
                <a:latin typeface="Arial"/>
                <a:cs typeface="Arial"/>
              </a:rPr>
              <a:t>DPR</a:t>
            </a:r>
            <a:r>
              <a:rPr sz="1596" b="1" i="1" spc="-12" dirty="0">
                <a:solidFill>
                  <a:srgbClr val="0070C0"/>
                </a:solidFill>
                <a:latin typeface="Arial"/>
                <a:cs typeface="Arial"/>
              </a:rPr>
              <a:t> 303/56</a:t>
            </a:r>
            <a:r>
              <a:rPr sz="1596" b="1" spc="-12" dirty="0">
                <a:solidFill>
                  <a:srgbClr val="0070C0"/>
                </a:solidFill>
                <a:latin typeface="Arial"/>
                <a:cs typeface="Arial"/>
              </a:rPr>
              <a:t>)</a:t>
            </a:r>
            <a:endParaRPr sz="1596" dirty="0">
              <a:latin typeface="Arial"/>
              <a:cs typeface="Arial"/>
            </a:endParaRPr>
          </a:p>
          <a:p>
            <a:pPr>
              <a:spcBef>
                <a:spcPts val="142"/>
              </a:spcBef>
            </a:pPr>
            <a:endParaRPr sz="1995" dirty="0">
              <a:latin typeface="Arial"/>
              <a:cs typeface="Arial"/>
            </a:endParaRPr>
          </a:p>
          <a:p>
            <a:pPr marL="14480" marR="5791" algn="just">
              <a:lnSpc>
                <a:spcPts val="2109"/>
              </a:lnSpc>
            </a:pPr>
            <a:r>
              <a:rPr sz="1767" b="1" dirty="0">
                <a:solidFill>
                  <a:srgbClr val="0070C0"/>
                </a:solidFill>
                <a:latin typeface="Arial"/>
                <a:cs typeface="Arial"/>
              </a:rPr>
              <a:t>&lt;&lt;E’</a:t>
            </a:r>
            <a:r>
              <a:rPr sz="1767" b="1" spc="63" dirty="0">
                <a:solidFill>
                  <a:srgbClr val="0070C0"/>
                </a:solidFill>
                <a:latin typeface="Arial"/>
                <a:cs typeface="Arial"/>
              </a:rPr>
              <a:t>  </a:t>
            </a:r>
            <a:r>
              <a:rPr sz="1767" b="1" dirty="0">
                <a:solidFill>
                  <a:srgbClr val="0070C0"/>
                </a:solidFill>
                <a:latin typeface="Arial"/>
                <a:cs typeface="Arial"/>
              </a:rPr>
              <a:t>vietato</a:t>
            </a:r>
            <a:r>
              <a:rPr sz="1767" b="1" spc="114" dirty="0">
                <a:solidFill>
                  <a:srgbClr val="0070C0"/>
                </a:solidFill>
                <a:latin typeface="Arial"/>
                <a:cs typeface="Arial"/>
              </a:rPr>
              <a:t>  </a:t>
            </a:r>
            <a:r>
              <a:rPr sz="1767" b="1" dirty="0">
                <a:solidFill>
                  <a:srgbClr val="0070C0"/>
                </a:solidFill>
                <a:latin typeface="Arial"/>
                <a:cs typeface="Arial"/>
              </a:rPr>
              <a:t>consentire</a:t>
            </a:r>
            <a:r>
              <a:rPr sz="1767" b="1" spc="120" dirty="0">
                <a:solidFill>
                  <a:srgbClr val="0070C0"/>
                </a:solidFill>
                <a:latin typeface="Arial"/>
                <a:cs typeface="Arial"/>
              </a:rPr>
              <a:t>  </a:t>
            </a:r>
            <a:r>
              <a:rPr sz="1767" b="1" dirty="0">
                <a:solidFill>
                  <a:srgbClr val="0070C0"/>
                </a:solidFill>
                <a:latin typeface="Arial"/>
                <a:cs typeface="Arial"/>
              </a:rPr>
              <a:t>l’accesso</a:t>
            </a:r>
            <a:r>
              <a:rPr sz="1767" b="1" spc="114" dirty="0">
                <a:solidFill>
                  <a:srgbClr val="0070C0"/>
                </a:solidFill>
                <a:latin typeface="Arial"/>
                <a:cs typeface="Arial"/>
              </a:rPr>
              <a:t>  </a:t>
            </a:r>
            <a:r>
              <a:rPr sz="1767" b="1" dirty="0">
                <a:solidFill>
                  <a:srgbClr val="0070C0"/>
                </a:solidFill>
                <a:latin typeface="Arial"/>
                <a:cs typeface="Arial"/>
              </a:rPr>
              <a:t>dei</a:t>
            </a:r>
            <a:r>
              <a:rPr sz="1767" b="1" spc="120" dirty="0">
                <a:solidFill>
                  <a:srgbClr val="0070C0"/>
                </a:solidFill>
                <a:latin typeface="Arial"/>
                <a:cs typeface="Arial"/>
              </a:rPr>
              <a:t>  </a:t>
            </a:r>
            <a:r>
              <a:rPr sz="1767" b="1" dirty="0">
                <a:solidFill>
                  <a:srgbClr val="0070C0"/>
                </a:solidFill>
                <a:latin typeface="Arial"/>
                <a:cs typeface="Arial"/>
              </a:rPr>
              <a:t>lavoratori</a:t>
            </a:r>
            <a:r>
              <a:rPr sz="1767" b="1" spc="120" dirty="0">
                <a:solidFill>
                  <a:srgbClr val="0070C0"/>
                </a:solidFill>
                <a:latin typeface="Arial"/>
                <a:cs typeface="Arial"/>
              </a:rPr>
              <a:t>  </a:t>
            </a:r>
            <a:r>
              <a:rPr sz="1767" b="1" dirty="0">
                <a:solidFill>
                  <a:srgbClr val="0070C0"/>
                </a:solidFill>
                <a:latin typeface="Arial"/>
                <a:cs typeface="Arial"/>
              </a:rPr>
              <a:t>in</a:t>
            </a:r>
            <a:r>
              <a:rPr sz="1767" b="1" spc="114" dirty="0">
                <a:solidFill>
                  <a:srgbClr val="0070C0"/>
                </a:solidFill>
                <a:latin typeface="Arial"/>
                <a:cs typeface="Arial"/>
              </a:rPr>
              <a:t>  </a:t>
            </a:r>
            <a:r>
              <a:rPr sz="1767" b="1" dirty="0">
                <a:solidFill>
                  <a:srgbClr val="0070C0"/>
                </a:solidFill>
                <a:latin typeface="Arial"/>
                <a:cs typeface="Arial"/>
              </a:rPr>
              <a:t>pozzi</a:t>
            </a:r>
            <a:r>
              <a:rPr sz="1767" b="1" spc="120" dirty="0">
                <a:solidFill>
                  <a:srgbClr val="0070C0"/>
                </a:solidFill>
                <a:latin typeface="Arial"/>
                <a:cs typeface="Arial"/>
              </a:rPr>
              <a:t>  </a:t>
            </a:r>
            <a:r>
              <a:rPr sz="1767" b="1" dirty="0">
                <a:solidFill>
                  <a:srgbClr val="0070C0"/>
                </a:solidFill>
                <a:latin typeface="Arial"/>
                <a:cs typeface="Arial"/>
              </a:rPr>
              <a:t>neri,</a:t>
            </a:r>
            <a:r>
              <a:rPr sz="1767" b="1" spc="114" dirty="0">
                <a:solidFill>
                  <a:srgbClr val="0070C0"/>
                </a:solidFill>
                <a:latin typeface="Arial"/>
                <a:cs typeface="Arial"/>
              </a:rPr>
              <a:t>  </a:t>
            </a:r>
            <a:r>
              <a:rPr sz="1767" b="1" spc="-12" dirty="0">
                <a:solidFill>
                  <a:srgbClr val="0070C0"/>
                </a:solidFill>
                <a:latin typeface="Arial"/>
                <a:cs typeface="Arial"/>
              </a:rPr>
              <a:t>fogne, </a:t>
            </a:r>
            <a:r>
              <a:rPr sz="1767" b="1" dirty="0">
                <a:solidFill>
                  <a:srgbClr val="0070C0"/>
                </a:solidFill>
                <a:latin typeface="Arial"/>
                <a:cs typeface="Arial"/>
              </a:rPr>
              <a:t>camini,</a:t>
            </a:r>
            <a:r>
              <a:rPr sz="1767" b="1" spc="268" dirty="0">
                <a:solidFill>
                  <a:srgbClr val="0070C0"/>
                </a:solidFill>
                <a:latin typeface="Arial"/>
                <a:cs typeface="Arial"/>
              </a:rPr>
              <a:t> </a:t>
            </a:r>
            <a:r>
              <a:rPr sz="1767" b="1" dirty="0">
                <a:solidFill>
                  <a:srgbClr val="0070C0"/>
                </a:solidFill>
                <a:latin typeface="Arial"/>
                <a:cs typeface="Arial"/>
              </a:rPr>
              <a:t>fosse,</a:t>
            </a:r>
            <a:r>
              <a:rPr sz="1767" b="1" spc="273" dirty="0">
                <a:solidFill>
                  <a:srgbClr val="0070C0"/>
                </a:solidFill>
                <a:latin typeface="Arial"/>
                <a:cs typeface="Arial"/>
              </a:rPr>
              <a:t> </a:t>
            </a:r>
            <a:r>
              <a:rPr sz="1767" b="1" dirty="0">
                <a:solidFill>
                  <a:srgbClr val="0070C0"/>
                </a:solidFill>
                <a:latin typeface="Arial"/>
                <a:cs typeface="Arial"/>
              </a:rPr>
              <a:t>gallerie</a:t>
            </a:r>
            <a:r>
              <a:rPr sz="1767" b="1" spc="268" dirty="0">
                <a:solidFill>
                  <a:srgbClr val="0070C0"/>
                </a:solidFill>
                <a:latin typeface="Arial"/>
                <a:cs typeface="Arial"/>
              </a:rPr>
              <a:t> </a:t>
            </a:r>
            <a:r>
              <a:rPr sz="1767" b="1" dirty="0">
                <a:solidFill>
                  <a:srgbClr val="0070C0"/>
                </a:solidFill>
                <a:latin typeface="Arial"/>
                <a:cs typeface="Arial"/>
              </a:rPr>
              <a:t>e</a:t>
            </a:r>
            <a:r>
              <a:rPr sz="1767" b="1" spc="273" dirty="0">
                <a:solidFill>
                  <a:srgbClr val="0070C0"/>
                </a:solidFill>
                <a:latin typeface="Arial"/>
                <a:cs typeface="Arial"/>
              </a:rPr>
              <a:t> </a:t>
            </a:r>
            <a:r>
              <a:rPr sz="1767" b="1" dirty="0">
                <a:solidFill>
                  <a:srgbClr val="0070C0"/>
                </a:solidFill>
                <a:latin typeface="Arial"/>
                <a:cs typeface="Arial"/>
              </a:rPr>
              <a:t>in</a:t>
            </a:r>
            <a:r>
              <a:rPr sz="1767" b="1" spc="268" dirty="0">
                <a:solidFill>
                  <a:srgbClr val="0070C0"/>
                </a:solidFill>
                <a:latin typeface="Arial"/>
                <a:cs typeface="Arial"/>
              </a:rPr>
              <a:t> </a:t>
            </a:r>
            <a:r>
              <a:rPr sz="1767" b="1" dirty="0">
                <a:solidFill>
                  <a:srgbClr val="0070C0"/>
                </a:solidFill>
                <a:latin typeface="Arial"/>
                <a:cs typeface="Arial"/>
              </a:rPr>
              <a:t>generale</a:t>
            </a:r>
            <a:r>
              <a:rPr sz="1767" b="1" spc="273" dirty="0">
                <a:solidFill>
                  <a:srgbClr val="0070C0"/>
                </a:solidFill>
                <a:latin typeface="Arial"/>
                <a:cs typeface="Arial"/>
              </a:rPr>
              <a:t> </a:t>
            </a:r>
            <a:r>
              <a:rPr sz="1767" b="1" dirty="0">
                <a:solidFill>
                  <a:srgbClr val="0070C0"/>
                </a:solidFill>
                <a:latin typeface="Arial"/>
                <a:cs typeface="Arial"/>
              </a:rPr>
              <a:t>in</a:t>
            </a:r>
            <a:r>
              <a:rPr sz="1767" b="1" spc="268" dirty="0">
                <a:solidFill>
                  <a:srgbClr val="0070C0"/>
                </a:solidFill>
                <a:latin typeface="Arial"/>
                <a:cs typeface="Arial"/>
              </a:rPr>
              <a:t> </a:t>
            </a:r>
            <a:r>
              <a:rPr sz="1767" b="1" dirty="0">
                <a:solidFill>
                  <a:srgbClr val="0070C0"/>
                </a:solidFill>
                <a:latin typeface="Arial"/>
                <a:cs typeface="Arial"/>
              </a:rPr>
              <a:t>ambienti</a:t>
            </a:r>
            <a:r>
              <a:rPr sz="1767" b="1" spc="273" dirty="0">
                <a:solidFill>
                  <a:srgbClr val="0070C0"/>
                </a:solidFill>
                <a:latin typeface="Arial"/>
                <a:cs typeface="Arial"/>
              </a:rPr>
              <a:t> </a:t>
            </a:r>
            <a:r>
              <a:rPr sz="1767" b="1" dirty="0">
                <a:solidFill>
                  <a:srgbClr val="0070C0"/>
                </a:solidFill>
                <a:latin typeface="Arial"/>
                <a:cs typeface="Arial"/>
              </a:rPr>
              <a:t>e</a:t>
            </a:r>
            <a:r>
              <a:rPr sz="1767" b="1" spc="268" dirty="0">
                <a:solidFill>
                  <a:srgbClr val="0070C0"/>
                </a:solidFill>
                <a:latin typeface="Arial"/>
                <a:cs typeface="Arial"/>
              </a:rPr>
              <a:t> </a:t>
            </a:r>
            <a:r>
              <a:rPr sz="1767" b="1" dirty="0">
                <a:solidFill>
                  <a:srgbClr val="0070C0"/>
                </a:solidFill>
                <a:latin typeface="Arial"/>
                <a:cs typeface="Arial"/>
              </a:rPr>
              <a:t>recipienti,</a:t>
            </a:r>
            <a:r>
              <a:rPr sz="1767" b="1" spc="273" dirty="0">
                <a:solidFill>
                  <a:srgbClr val="0070C0"/>
                </a:solidFill>
                <a:latin typeface="Arial"/>
                <a:cs typeface="Arial"/>
              </a:rPr>
              <a:t> </a:t>
            </a:r>
            <a:r>
              <a:rPr sz="1767" b="1" spc="-12" dirty="0">
                <a:solidFill>
                  <a:srgbClr val="0070C0"/>
                </a:solidFill>
                <a:latin typeface="Arial"/>
                <a:cs typeface="Arial"/>
              </a:rPr>
              <a:t>condutture, </a:t>
            </a:r>
            <a:r>
              <a:rPr sz="1767" b="1" dirty="0">
                <a:solidFill>
                  <a:srgbClr val="0070C0"/>
                </a:solidFill>
                <a:latin typeface="Arial"/>
                <a:cs typeface="Arial"/>
              </a:rPr>
              <a:t>caldaie</a:t>
            </a:r>
            <a:r>
              <a:rPr sz="1767" b="1" spc="171" dirty="0">
                <a:solidFill>
                  <a:srgbClr val="0070C0"/>
                </a:solidFill>
                <a:latin typeface="Arial"/>
                <a:cs typeface="Arial"/>
              </a:rPr>
              <a:t> </a:t>
            </a:r>
            <a:r>
              <a:rPr sz="1767" b="1" dirty="0">
                <a:solidFill>
                  <a:srgbClr val="0070C0"/>
                </a:solidFill>
                <a:latin typeface="Arial"/>
                <a:cs typeface="Arial"/>
              </a:rPr>
              <a:t>e</a:t>
            </a:r>
            <a:r>
              <a:rPr sz="1767" b="1" spc="171" dirty="0">
                <a:solidFill>
                  <a:srgbClr val="0070C0"/>
                </a:solidFill>
                <a:latin typeface="Arial"/>
                <a:cs typeface="Arial"/>
              </a:rPr>
              <a:t> </a:t>
            </a:r>
            <a:r>
              <a:rPr sz="1767" b="1" dirty="0">
                <a:solidFill>
                  <a:srgbClr val="0070C0"/>
                </a:solidFill>
                <a:latin typeface="Arial"/>
                <a:cs typeface="Arial"/>
              </a:rPr>
              <a:t>simili,</a:t>
            </a:r>
            <a:r>
              <a:rPr sz="1767" b="1" spc="165" dirty="0">
                <a:solidFill>
                  <a:srgbClr val="0070C0"/>
                </a:solidFill>
                <a:latin typeface="Arial"/>
                <a:cs typeface="Arial"/>
              </a:rPr>
              <a:t> </a:t>
            </a:r>
            <a:r>
              <a:rPr sz="1767" b="1" u="sng" dirty="0">
                <a:solidFill>
                  <a:srgbClr val="FF0000"/>
                </a:solidFill>
                <a:uFill>
                  <a:solidFill>
                    <a:srgbClr val="FF0000"/>
                  </a:solidFill>
                </a:uFill>
                <a:latin typeface="Arial"/>
                <a:cs typeface="Arial"/>
              </a:rPr>
              <a:t>ove</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sia</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possibile</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il</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rilascio</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di</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gas</a:t>
            </a:r>
            <a:r>
              <a:rPr sz="1767" b="1" u="sng" spc="177"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deleteri</a:t>
            </a:r>
            <a:r>
              <a:rPr sz="1767" b="1" dirty="0">
                <a:solidFill>
                  <a:srgbClr val="FF0000"/>
                </a:solidFill>
                <a:latin typeface="Arial"/>
                <a:cs typeface="Arial"/>
              </a:rPr>
              <a:t>,</a:t>
            </a:r>
            <a:r>
              <a:rPr sz="1767" b="1" spc="171" dirty="0">
                <a:solidFill>
                  <a:srgbClr val="FF0000"/>
                </a:solidFill>
                <a:latin typeface="Arial"/>
                <a:cs typeface="Arial"/>
              </a:rPr>
              <a:t> </a:t>
            </a:r>
            <a:r>
              <a:rPr sz="1767" b="1" u="sng" dirty="0">
                <a:solidFill>
                  <a:srgbClr val="FF0000"/>
                </a:solidFill>
                <a:uFill>
                  <a:solidFill>
                    <a:srgbClr val="FF0000"/>
                  </a:solidFill>
                </a:uFill>
                <a:latin typeface="Arial"/>
                <a:cs typeface="Arial"/>
              </a:rPr>
              <a:t>senza</a:t>
            </a:r>
            <a:r>
              <a:rPr sz="1767" b="1" u="sng" spc="171"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che</a:t>
            </a:r>
            <a:r>
              <a:rPr sz="1767" b="1" u="sng" spc="171" dirty="0">
                <a:solidFill>
                  <a:srgbClr val="FF0000"/>
                </a:solidFill>
                <a:uFill>
                  <a:solidFill>
                    <a:srgbClr val="FF0000"/>
                  </a:solidFill>
                </a:uFill>
                <a:latin typeface="Arial"/>
                <a:cs typeface="Arial"/>
              </a:rPr>
              <a:t> </a:t>
            </a:r>
            <a:r>
              <a:rPr sz="1767" b="1" u="sng" spc="-28" dirty="0">
                <a:solidFill>
                  <a:srgbClr val="FF0000"/>
                </a:solidFill>
                <a:uFill>
                  <a:solidFill>
                    <a:srgbClr val="FF0000"/>
                  </a:solidFill>
                </a:uFill>
                <a:latin typeface="Arial"/>
                <a:cs typeface="Arial"/>
              </a:rPr>
              <a:t>sia</a:t>
            </a:r>
            <a:r>
              <a:rPr sz="1767" b="1" spc="-28" dirty="0">
                <a:solidFill>
                  <a:srgbClr val="FF0000"/>
                </a:solidFill>
                <a:latin typeface="Arial"/>
                <a:cs typeface="Arial"/>
              </a:rPr>
              <a:t> </a:t>
            </a:r>
            <a:r>
              <a:rPr sz="1767" b="1" u="sng" dirty="0">
                <a:solidFill>
                  <a:srgbClr val="FF0000"/>
                </a:solidFill>
                <a:uFill>
                  <a:solidFill>
                    <a:srgbClr val="FF0000"/>
                  </a:solidFill>
                </a:uFill>
                <a:latin typeface="Arial"/>
                <a:cs typeface="Arial"/>
              </a:rPr>
              <a:t>stata</a:t>
            </a:r>
            <a:r>
              <a:rPr sz="1767" b="1" u="sng" spc="29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previamente</a:t>
            </a:r>
            <a:r>
              <a:rPr sz="1767" b="1" u="sng" spc="29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accertata</a:t>
            </a:r>
            <a:r>
              <a:rPr sz="1767" b="1" u="sng" spc="297"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l’assenza</a:t>
            </a:r>
            <a:r>
              <a:rPr sz="1767" b="1" u="sng" spc="29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di</a:t>
            </a:r>
            <a:r>
              <a:rPr sz="1767" b="1" u="sng" spc="29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pericolo</a:t>
            </a:r>
            <a:r>
              <a:rPr sz="1767" b="1" u="sng" spc="297" dirty="0">
                <a:solidFill>
                  <a:srgbClr val="FF0000"/>
                </a:solidFill>
                <a:uFill>
                  <a:solidFill>
                    <a:srgbClr val="FF0000"/>
                  </a:solidFill>
                </a:uFill>
                <a:latin typeface="Arial"/>
                <a:cs typeface="Arial"/>
              </a:rPr>
              <a:t> </a:t>
            </a:r>
            <a:r>
              <a:rPr sz="1767" b="1" dirty="0">
                <a:solidFill>
                  <a:srgbClr val="0070C0"/>
                </a:solidFill>
                <a:latin typeface="Arial"/>
                <a:cs typeface="Arial"/>
              </a:rPr>
              <a:t>per</a:t>
            </a:r>
            <a:r>
              <a:rPr sz="1767" b="1" spc="290" dirty="0">
                <a:solidFill>
                  <a:srgbClr val="0070C0"/>
                </a:solidFill>
                <a:latin typeface="Arial"/>
                <a:cs typeface="Arial"/>
              </a:rPr>
              <a:t> </a:t>
            </a:r>
            <a:r>
              <a:rPr sz="1767" b="1" dirty="0">
                <a:solidFill>
                  <a:srgbClr val="0070C0"/>
                </a:solidFill>
                <a:latin typeface="Arial"/>
                <a:cs typeface="Arial"/>
              </a:rPr>
              <a:t>la</a:t>
            </a:r>
            <a:r>
              <a:rPr sz="1767" b="1" spc="290" dirty="0">
                <a:solidFill>
                  <a:srgbClr val="0070C0"/>
                </a:solidFill>
                <a:latin typeface="Arial"/>
                <a:cs typeface="Arial"/>
              </a:rPr>
              <a:t> </a:t>
            </a:r>
            <a:r>
              <a:rPr sz="1767" b="1" dirty="0">
                <a:solidFill>
                  <a:srgbClr val="0070C0"/>
                </a:solidFill>
                <a:latin typeface="Arial"/>
                <a:cs typeface="Arial"/>
              </a:rPr>
              <a:t>vita</a:t>
            </a:r>
            <a:r>
              <a:rPr sz="1767" b="1" spc="297" dirty="0">
                <a:solidFill>
                  <a:srgbClr val="0070C0"/>
                </a:solidFill>
                <a:latin typeface="Arial"/>
                <a:cs typeface="Arial"/>
              </a:rPr>
              <a:t> </a:t>
            </a:r>
            <a:r>
              <a:rPr sz="1767" b="1" dirty="0">
                <a:solidFill>
                  <a:srgbClr val="0070C0"/>
                </a:solidFill>
                <a:latin typeface="Arial"/>
                <a:cs typeface="Arial"/>
              </a:rPr>
              <a:t>e</a:t>
            </a:r>
            <a:r>
              <a:rPr sz="1767" b="1" spc="290" dirty="0">
                <a:solidFill>
                  <a:srgbClr val="0070C0"/>
                </a:solidFill>
                <a:latin typeface="Arial"/>
                <a:cs typeface="Arial"/>
              </a:rPr>
              <a:t> </a:t>
            </a:r>
            <a:r>
              <a:rPr sz="1767" b="1" spc="-12" dirty="0">
                <a:solidFill>
                  <a:srgbClr val="0070C0"/>
                </a:solidFill>
                <a:latin typeface="Arial"/>
                <a:cs typeface="Arial"/>
              </a:rPr>
              <a:t>l’integrità </a:t>
            </a:r>
            <a:r>
              <a:rPr sz="1767" b="1" dirty="0">
                <a:solidFill>
                  <a:srgbClr val="0070C0"/>
                </a:solidFill>
                <a:latin typeface="Arial"/>
                <a:cs typeface="Arial"/>
              </a:rPr>
              <a:t>fisica</a:t>
            </a:r>
            <a:r>
              <a:rPr sz="1767" b="1" spc="365" dirty="0">
                <a:solidFill>
                  <a:srgbClr val="0070C0"/>
                </a:solidFill>
                <a:latin typeface="Arial"/>
                <a:cs typeface="Arial"/>
              </a:rPr>
              <a:t>  </a:t>
            </a:r>
            <a:r>
              <a:rPr sz="1767" b="1" dirty="0">
                <a:solidFill>
                  <a:srgbClr val="0070C0"/>
                </a:solidFill>
                <a:latin typeface="Arial"/>
                <a:cs typeface="Arial"/>
              </a:rPr>
              <a:t>dei</a:t>
            </a:r>
            <a:r>
              <a:rPr sz="1767" b="1" spc="365" dirty="0">
                <a:solidFill>
                  <a:srgbClr val="0070C0"/>
                </a:solidFill>
                <a:latin typeface="Arial"/>
                <a:cs typeface="Arial"/>
              </a:rPr>
              <a:t>  </a:t>
            </a:r>
            <a:r>
              <a:rPr sz="1767" b="1" dirty="0">
                <a:solidFill>
                  <a:srgbClr val="0070C0"/>
                </a:solidFill>
                <a:latin typeface="Arial"/>
                <a:cs typeface="Arial"/>
              </a:rPr>
              <a:t>lavoratori</a:t>
            </a:r>
            <a:r>
              <a:rPr sz="1767" b="1" spc="365" dirty="0">
                <a:solidFill>
                  <a:srgbClr val="0070C0"/>
                </a:solidFill>
                <a:latin typeface="Arial"/>
                <a:cs typeface="Arial"/>
              </a:rPr>
              <a:t>  </a:t>
            </a:r>
            <a:r>
              <a:rPr sz="1767" b="1" dirty="0">
                <a:solidFill>
                  <a:srgbClr val="0070C0"/>
                </a:solidFill>
                <a:latin typeface="Arial"/>
                <a:cs typeface="Arial"/>
              </a:rPr>
              <a:t>medesimi,</a:t>
            </a:r>
            <a:r>
              <a:rPr sz="1767" b="1" spc="370" dirty="0">
                <a:solidFill>
                  <a:srgbClr val="0070C0"/>
                </a:solidFill>
                <a:latin typeface="Arial"/>
                <a:cs typeface="Arial"/>
              </a:rPr>
              <a:t>  </a:t>
            </a:r>
            <a:r>
              <a:rPr sz="1767" b="1" dirty="0">
                <a:solidFill>
                  <a:srgbClr val="0070C0"/>
                </a:solidFill>
                <a:latin typeface="Arial"/>
                <a:cs typeface="Arial"/>
              </a:rPr>
              <a:t>ovvero</a:t>
            </a:r>
            <a:r>
              <a:rPr sz="1767" b="1" spc="359" dirty="0">
                <a:solidFill>
                  <a:srgbClr val="0070C0"/>
                </a:solidFill>
                <a:latin typeface="Arial"/>
                <a:cs typeface="Arial"/>
              </a:rPr>
              <a:t>  </a:t>
            </a:r>
            <a:r>
              <a:rPr sz="1767" b="1" u="sng" dirty="0">
                <a:solidFill>
                  <a:srgbClr val="FF0000"/>
                </a:solidFill>
                <a:uFill>
                  <a:solidFill>
                    <a:srgbClr val="FF0000"/>
                  </a:solidFill>
                </a:uFill>
                <a:latin typeface="Arial"/>
                <a:cs typeface="Arial"/>
              </a:rPr>
              <a:t>senza</a:t>
            </a:r>
            <a:r>
              <a:rPr sz="1767" b="1" u="sng" spc="37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previo</a:t>
            </a:r>
            <a:r>
              <a:rPr sz="1767" b="1" u="sng" spc="365" dirty="0">
                <a:solidFill>
                  <a:srgbClr val="FF0000"/>
                </a:solidFill>
                <a:uFill>
                  <a:solidFill>
                    <a:srgbClr val="FF0000"/>
                  </a:solidFill>
                </a:uFill>
                <a:latin typeface="Arial"/>
                <a:cs typeface="Arial"/>
              </a:rPr>
              <a:t>  </a:t>
            </a:r>
            <a:r>
              <a:rPr sz="1767" b="1" u="sng" spc="-12" dirty="0">
                <a:solidFill>
                  <a:srgbClr val="FF0000"/>
                </a:solidFill>
                <a:uFill>
                  <a:solidFill>
                    <a:srgbClr val="FF0000"/>
                  </a:solidFill>
                </a:uFill>
                <a:latin typeface="Arial"/>
                <a:cs typeface="Arial"/>
              </a:rPr>
              <a:t>risanamento</a:t>
            </a:r>
            <a:r>
              <a:rPr sz="1767" b="1" spc="-12" dirty="0">
                <a:solidFill>
                  <a:srgbClr val="FF0000"/>
                </a:solidFill>
                <a:latin typeface="Arial"/>
                <a:cs typeface="Arial"/>
              </a:rPr>
              <a:t> </a:t>
            </a:r>
            <a:r>
              <a:rPr sz="1767" b="1" u="sng" dirty="0">
                <a:solidFill>
                  <a:srgbClr val="FF0000"/>
                </a:solidFill>
                <a:uFill>
                  <a:solidFill>
                    <a:srgbClr val="FF0000"/>
                  </a:solidFill>
                </a:uFill>
                <a:latin typeface="Arial"/>
                <a:cs typeface="Arial"/>
              </a:rPr>
              <a:t>dell’atmosfera</a:t>
            </a:r>
            <a:r>
              <a:rPr sz="1767" b="1" u="sng" spc="8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mediante</a:t>
            </a:r>
            <a:r>
              <a:rPr sz="1767" b="1" u="sng" spc="8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ventilazione</a:t>
            </a:r>
            <a:r>
              <a:rPr sz="1767" b="1" u="sng" spc="8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o</a:t>
            </a:r>
            <a:r>
              <a:rPr sz="1767" b="1" u="sng" spc="8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altri</a:t>
            </a:r>
            <a:r>
              <a:rPr sz="1767" b="1" u="sng" spc="8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mezzi</a:t>
            </a:r>
            <a:r>
              <a:rPr sz="1767" b="1" u="sng" spc="85" dirty="0">
                <a:solidFill>
                  <a:srgbClr val="FF0000"/>
                </a:solidFill>
                <a:uFill>
                  <a:solidFill>
                    <a:srgbClr val="FF0000"/>
                  </a:solidFill>
                </a:uFill>
                <a:latin typeface="Arial"/>
                <a:cs typeface="Arial"/>
              </a:rPr>
              <a:t> </a:t>
            </a:r>
            <a:r>
              <a:rPr sz="1767" b="1" u="sng" spc="-12" dirty="0">
                <a:solidFill>
                  <a:srgbClr val="FF0000"/>
                </a:solidFill>
                <a:uFill>
                  <a:solidFill>
                    <a:srgbClr val="FF0000"/>
                  </a:solidFill>
                </a:uFill>
                <a:latin typeface="Arial"/>
                <a:cs typeface="Arial"/>
              </a:rPr>
              <a:t>idonei</a:t>
            </a:r>
            <a:r>
              <a:rPr sz="1767" b="1" spc="-12" dirty="0">
                <a:solidFill>
                  <a:srgbClr val="FF0000"/>
                </a:solidFill>
                <a:latin typeface="Arial"/>
                <a:cs typeface="Arial"/>
              </a:rPr>
              <a:t>.</a:t>
            </a:r>
            <a:endParaRPr sz="1767" dirty="0">
              <a:latin typeface="Arial"/>
              <a:cs typeface="Arial"/>
            </a:endParaRPr>
          </a:p>
          <a:p>
            <a:pPr marL="14480" marR="11584" algn="just">
              <a:lnSpc>
                <a:spcPts val="2109"/>
              </a:lnSpc>
              <a:spcBef>
                <a:spcPts val="580"/>
              </a:spcBef>
            </a:pPr>
            <a:r>
              <a:rPr sz="1767" b="1" dirty="0">
                <a:solidFill>
                  <a:srgbClr val="0070C0"/>
                </a:solidFill>
                <a:latin typeface="Arial"/>
                <a:cs typeface="Arial"/>
              </a:rPr>
              <a:t>Quando</a:t>
            </a:r>
            <a:r>
              <a:rPr sz="1767" b="1" spc="359" dirty="0">
                <a:solidFill>
                  <a:srgbClr val="0070C0"/>
                </a:solidFill>
                <a:latin typeface="Arial"/>
                <a:cs typeface="Arial"/>
              </a:rPr>
              <a:t>  </a:t>
            </a:r>
            <a:r>
              <a:rPr sz="1767" b="1" dirty="0">
                <a:solidFill>
                  <a:srgbClr val="0070C0"/>
                </a:solidFill>
                <a:latin typeface="Arial"/>
                <a:cs typeface="Arial"/>
              </a:rPr>
              <a:t>possa</a:t>
            </a:r>
            <a:r>
              <a:rPr sz="1767" b="1" spc="359" dirty="0">
                <a:solidFill>
                  <a:srgbClr val="0070C0"/>
                </a:solidFill>
                <a:latin typeface="Arial"/>
                <a:cs typeface="Arial"/>
              </a:rPr>
              <a:t>  </a:t>
            </a:r>
            <a:r>
              <a:rPr sz="1767" b="1" dirty="0">
                <a:solidFill>
                  <a:srgbClr val="0070C0"/>
                </a:solidFill>
                <a:latin typeface="Arial"/>
                <a:cs typeface="Arial"/>
              </a:rPr>
              <a:t>esservi</a:t>
            </a:r>
            <a:r>
              <a:rPr sz="1767" b="1" spc="365" dirty="0">
                <a:solidFill>
                  <a:srgbClr val="0070C0"/>
                </a:solidFill>
                <a:latin typeface="Arial"/>
                <a:cs typeface="Arial"/>
              </a:rPr>
              <a:t>  </a:t>
            </a:r>
            <a:r>
              <a:rPr sz="1767" b="1" dirty="0">
                <a:solidFill>
                  <a:srgbClr val="0070C0"/>
                </a:solidFill>
                <a:latin typeface="Arial"/>
                <a:cs typeface="Arial"/>
              </a:rPr>
              <a:t>dubbio</a:t>
            </a:r>
            <a:r>
              <a:rPr sz="1767" b="1" spc="359" dirty="0">
                <a:solidFill>
                  <a:srgbClr val="0070C0"/>
                </a:solidFill>
                <a:latin typeface="Arial"/>
                <a:cs typeface="Arial"/>
              </a:rPr>
              <a:t>  </a:t>
            </a:r>
            <a:r>
              <a:rPr sz="1767" b="1" dirty="0">
                <a:solidFill>
                  <a:srgbClr val="0070C0"/>
                </a:solidFill>
                <a:latin typeface="Arial"/>
                <a:cs typeface="Arial"/>
              </a:rPr>
              <a:t>sulla</a:t>
            </a:r>
            <a:r>
              <a:rPr sz="1767" b="1" spc="359" dirty="0">
                <a:solidFill>
                  <a:srgbClr val="0070C0"/>
                </a:solidFill>
                <a:latin typeface="Arial"/>
                <a:cs typeface="Arial"/>
              </a:rPr>
              <a:t>  </a:t>
            </a:r>
            <a:r>
              <a:rPr sz="1767" b="1" dirty="0">
                <a:solidFill>
                  <a:srgbClr val="0070C0"/>
                </a:solidFill>
                <a:latin typeface="Arial"/>
                <a:cs typeface="Arial"/>
              </a:rPr>
              <a:t>pericolosità</a:t>
            </a:r>
            <a:r>
              <a:rPr sz="1767" b="1" spc="365" dirty="0">
                <a:solidFill>
                  <a:srgbClr val="0070C0"/>
                </a:solidFill>
                <a:latin typeface="Arial"/>
                <a:cs typeface="Arial"/>
              </a:rPr>
              <a:t>  </a:t>
            </a:r>
            <a:r>
              <a:rPr sz="1767" b="1" dirty="0">
                <a:solidFill>
                  <a:srgbClr val="0070C0"/>
                </a:solidFill>
                <a:latin typeface="Arial"/>
                <a:cs typeface="Arial"/>
              </a:rPr>
              <a:t>dell’atmosfera,</a:t>
            </a:r>
            <a:r>
              <a:rPr sz="1767" b="1" spc="359" dirty="0">
                <a:solidFill>
                  <a:srgbClr val="0070C0"/>
                </a:solidFill>
                <a:latin typeface="Arial"/>
                <a:cs typeface="Arial"/>
              </a:rPr>
              <a:t>  </a:t>
            </a:r>
            <a:r>
              <a:rPr sz="1767" b="1" spc="-57" dirty="0">
                <a:solidFill>
                  <a:srgbClr val="0070C0"/>
                </a:solidFill>
                <a:latin typeface="Arial"/>
                <a:cs typeface="Arial"/>
              </a:rPr>
              <a:t>i </a:t>
            </a:r>
            <a:r>
              <a:rPr sz="1767" b="1" dirty="0">
                <a:solidFill>
                  <a:srgbClr val="0070C0"/>
                </a:solidFill>
                <a:latin typeface="Arial"/>
                <a:cs typeface="Arial"/>
              </a:rPr>
              <a:t>lavoratori</a:t>
            </a:r>
            <a:r>
              <a:rPr sz="1767" b="1" spc="194" dirty="0">
                <a:solidFill>
                  <a:srgbClr val="0070C0"/>
                </a:solidFill>
                <a:latin typeface="Arial"/>
                <a:cs typeface="Arial"/>
              </a:rPr>
              <a:t> </a:t>
            </a:r>
            <a:r>
              <a:rPr sz="1767" b="1" dirty="0">
                <a:solidFill>
                  <a:srgbClr val="0070C0"/>
                </a:solidFill>
                <a:latin typeface="Arial"/>
                <a:cs typeface="Arial"/>
              </a:rPr>
              <a:t>devono</a:t>
            </a:r>
            <a:r>
              <a:rPr sz="1767" b="1" spc="200" dirty="0">
                <a:solidFill>
                  <a:srgbClr val="0070C0"/>
                </a:solidFill>
                <a:latin typeface="Arial"/>
                <a:cs typeface="Arial"/>
              </a:rPr>
              <a:t> </a:t>
            </a:r>
            <a:r>
              <a:rPr sz="1767" b="1" dirty="0">
                <a:solidFill>
                  <a:srgbClr val="0070C0"/>
                </a:solidFill>
                <a:latin typeface="Arial"/>
                <a:cs typeface="Arial"/>
              </a:rPr>
              <a:t>essere</a:t>
            </a:r>
            <a:r>
              <a:rPr sz="1767" b="1" spc="200" dirty="0">
                <a:solidFill>
                  <a:srgbClr val="0070C0"/>
                </a:solidFill>
                <a:latin typeface="Arial"/>
                <a:cs typeface="Arial"/>
              </a:rPr>
              <a:t> </a:t>
            </a:r>
            <a:r>
              <a:rPr sz="1767" b="1" dirty="0">
                <a:solidFill>
                  <a:srgbClr val="0070C0"/>
                </a:solidFill>
                <a:latin typeface="Arial"/>
                <a:cs typeface="Arial"/>
              </a:rPr>
              <a:t>legati</a:t>
            </a:r>
            <a:r>
              <a:rPr sz="1767" b="1" spc="194" dirty="0">
                <a:solidFill>
                  <a:srgbClr val="0070C0"/>
                </a:solidFill>
                <a:latin typeface="Arial"/>
                <a:cs typeface="Arial"/>
              </a:rPr>
              <a:t> </a:t>
            </a:r>
            <a:r>
              <a:rPr sz="1767" b="1" dirty="0">
                <a:solidFill>
                  <a:srgbClr val="0070C0"/>
                </a:solidFill>
                <a:latin typeface="Arial"/>
                <a:cs typeface="Arial"/>
              </a:rPr>
              <a:t>con</a:t>
            </a:r>
            <a:r>
              <a:rPr sz="1767" b="1" spc="200" dirty="0">
                <a:solidFill>
                  <a:srgbClr val="0070C0"/>
                </a:solidFill>
                <a:latin typeface="Arial"/>
                <a:cs typeface="Arial"/>
              </a:rPr>
              <a:t> </a:t>
            </a:r>
            <a:r>
              <a:rPr sz="1767" b="1" dirty="0">
                <a:solidFill>
                  <a:srgbClr val="0070C0"/>
                </a:solidFill>
                <a:latin typeface="Arial"/>
                <a:cs typeface="Arial"/>
              </a:rPr>
              <a:t>cintura</a:t>
            </a:r>
            <a:r>
              <a:rPr sz="1767" b="1" spc="200" dirty="0">
                <a:solidFill>
                  <a:srgbClr val="0070C0"/>
                </a:solidFill>
                <a:latin typeface="Arial"/>
                <a:cs typeface="Arial"/>
              </a:rPr>
              <a:t> </a:t>
            </a:r>
            <a:r>
              <a:rPr sz="1767" b="1" dirty="0">
                <a:solidFill>
                  <a:srgbClr val="0070C0"/>
                </a:solidFill>
                <a:latin typeface="Arial"/>
                <a:cs typeface="Arial"/>
              </a:rPr>
              <a:t>di</a:t>
            </a:r>
            <a:r>
              <a:rPr sz="1767" b="1" spc="194" dirty="0">
                <a:solidFill>
                  <a:srgbClr val="0070C0"/>
                </a:solidFill>
                <a:latin typeface="Arial"/>
                <a:cs typeface="Arial"/>
              </a:rPr>
              <a:t> </a:t>
            </a:r>
            <a:r>
              <a:rPr sz="1767" b="1" dirty="0">
                <a:solidFill>
                  <a:srgbClr val="0070C0"/>
                </a:solidFill>
                <a:latin typeface="Arial"/>
                <a:cs typeface="Arial"/>
              </a:rPr>
              <a:t>sicurezza,</a:t>
            </a:r>
            <a:r>
              <a:rPr sz="1767" b="1" spc="200" dirty="0">
                <a:solidFill>
                  <a:srgbClr val="0070C0"/>
                </a:solidFill>
                <a:latin typeface="Arial"/>
                <a:cs typeface="Arial"/>
              </a:rPr>
              <a:t> </a:t>
            </a:r>
            <a:r>
              <a:rPr sz="1767" b="1" dirty="0">
                <a:solidFill>
                  <a:srgbClr val="0070C0"/>
                </a:solidFill>
                <a:latin typeface="Arial"/>
                <a:cs typeface="Arial"/>
              </a:rPr>
              <a:t>vigilati</a:t>
            </a:r>
            <a:r>
              <a:rPr sz="1767" b="1" spc="200" dirty="0">
                <a:solidFill>
                  <a:srgbClr val="0070C0"/>
                </a:solidFill>
                <a:latin typeface="Arial"/>
                <a:cs typeface="Arial"/>
              </a:rPr>
              <a:t> </a:t>
            </a:r>
            <a:r>
              <a:rPr sz="1767" b="1" dirty="0">
                <a:solidFill>
                  <a:srgbClr val="0070C0"/>
                </a:solidFill>
                <a:latin typeface="Arial"/>
                <a:cs typeface="Arial"/>
              </a:rPr>
              <a:t>per</a:t>
            </a:r>
            <a:r>
              <a:rPr sz="1767" b="1" spc="200" dirty="0">
                <a:solidFill>
                  <a:srgbClr val="0070C0"/>
                </a:solidFill>
                <a:latin typeface="Arial"/>
                <a:cs typeface="Arial"/>
              </a:rPr>
              <a:t> </a:t>
            </a:r>
            <a:r>
              <a:rPr sz="1767" b="1" spc="-12" dirty="0">
                <a:solidFill>
                  <a:srgbClr val="0070C0"/>
                </a:solidFill>
                <a:latin typeface="Arial"/>
                <a:cs typeface="Arial"/>
              </a:rPr>
              <a:t>tutta </a:t>
            </a:r>
            <a:r>
              <a:rPr sz="1767" b="1" dirty="0">
                <a:solidFill>
                  <a:srgbClr val="0070C0"/>
                </a:solidFill>
                <a:latin typeface="Arial"/>
                <a:cs typeface="Arial"/>
              </a:rPr>
              <a:t>la</a:t>
            </a:r>
            <a:r>
              <a:rPr sz="1767" b="1" spc="45" dirty="0">
                <a:solidFill>
                  <a:srgbClr val="0070C0"/>
                </a:solidFill>
                <a:latin typeface="Arial"/>
                <a:cs typeface="Arial"/>
              </a:rPr>
              <a:t> </a:t>
            </a:r>
            <a:r>
              <a:rPr sz="1767" b="1" dirty="0">
                <a:solidFill>
                  <a:srgbClr val="0070C0"/>
                </a:solidFill>
                <a:latin typeface="Arial"/>
                <a:cs typeface="Arial"/>
              </a:rPr>
              <a:t>durata</a:t>
            </a:r>
            <a:r>
              <a:rPr sz="1767" b="1" spc="52" dirty="0">
                <a:solidFill>
                  <a:srgbClr val="0070C0"/>
                </a:solidFill>
                <a:latin typeface="Arial"/>
                <a:cs typeface="Arial"/>
              </a:rPr>
              <a:t> </a:t>
            </a:r>
            <a:r>
              <a:rPr sz="1767" b="1" dirty="0">
                <a:solidFill>
                  <a:srgbClr val="0070C0"/>
                </a:solidFill>
                <a:latin typeface="Arial"/>
                <a:cs typeface="Arial"/>
              </a:rPr>
              <a:t>del</a:t>
            </a:r>
            <a:r>
              <a:rPr sz="1767" b="1" spc="52" dirty="0">
                <a:solidFill>
                  <a:srgbClr val="0070C0"/>
                </a:solidFill>
                <a:latin typeface="Arial"/>
                <a:cs typeface="Arial"/>
              </a:rPr>
              <a:t> </a:t>
            </a:r>
            <a:r>
              <a:rPr sz="1767" b="1" dirty="0">
                <a:solidFill>
                  <a:srgbClr val="0070C0"/>
                </a:solidFill>
                <a:latin typeface="Arial"/>
                <a:cs typeface="Arial"/>
              </a:rPr>
              <a:t>lavoro</a:t>
            </a:r>
            <a:r>
              <a:rPr sz="1767" b="1" spc="52" dirty="0">
                <a:solidFill>
                  <a:srgbClr val="0070C0"/>
                </a:solidFill>
                <a:latin typeface="Arial"/>
                <a:cs typeface="Arial"/>
              </a:rPr>
              <a:t> </a:t>
            </a:r>
            <a:r>
              <a:rPr sz="1767" b="1" dirty="0">
                <a:solidFill>
                  <a:srgbClr val="0070C0"/>
                </a:solidFill>
                <a:latin typeface="Arial"/>
                <a:cs typeface="Arial"/>
              </a:rPr>
              <a:t>e,</a:t>
            </a:r>
            <a:r>
              <a:rPr sz="1767" b="1" spc="45" dirty="0">
                <a:solidFill>
                  <a:srgbClr val="0070C0"/>
                </a:solidFill>
                <a:latin typeface="Arial"/>
                <a:cs typeface="Arial"/>
              </a:rPr>
              <a:t> </a:t>
            </a:r>
            <a:r>
              <a:rPr sz="1767" b="1" dirty="0">
                <a:solidFill>
                  <a:srgbClr val="0070C0"/>
                </a:solidFill>
                <a:latin typeface="Arial"/>
                <a:cs typeface="Arial"/>
              </a:rPr>
              <a:t>ove</a:t>
            </a:r>
            <a:r>
              <a:rPr sz="1767" b="1" spc="52" dirty="0">
                <a:solidFill>
                  <a:srgbClr val="0070C0"/>
                </a:solidFill>
                <a:latin typeface="Arial"/>
                <a:cs typeface="Arial"/>
              </a:rPr>
              <a:t> </a:t>
            </a:r>
            <a:r>
              <a:rPr sz="1767" b="1" dirty="0">
                <a:solidFill>
                  <a:srgbClr val="0070C0"/>
                </a:solidFill>
                <a:latin typeface="Arial"/>
                <a:cs typeface="Arial"/>
              </a:rPr>
              <a:t>occorra,</a:t>
            </a:r>
            <a:r>
              <a:rPr sz="1767" b="1" spc="52" dirty="0">
                <a:solidFill>
                  <a:srgbClr val="0070C0"/>
                </a:solidFill>
                <a:latin typeface="Arial"/>
                <a:cs typeface="Arial"/>
              </a:rPr>
              <a:t> </a:t>
            </a:r>
            <a:r>
              <a:rPr sz="1767" b="1" dirty="0">
                <a:solidFill>
                  <a:srgbClr val="0070C0"/>
                </a:solidFill>
                <a:latin typeface="Arial"/>
                <a:cs typeface="Arial"/>
              </a:rPr>
              <a:t>forniti</a:t>
            </a:r>
            <a:r>
              <a:rPr sz="1767" b="1" spc="52" dirty="0">
                <a:solidFill>
                  <a:srgbClr val="0070C0"/>
                </a:solidFill>
                <a:latin typeface="Arial"/>
                <a:cs typeface="Arial"/>
              </a:rPr>
              <a:t> </a:t>
            </a:r>
            <a:r>
              <a:rPr sz="1767" b="1" dirty="0">
                <a:solidFill>
                  <a:srgbClr val="0070C0"/>
                </a:solidFill>
                <a:latin typeface="Arial"/>
                <a:cs typeface="Arial"/>
              </a:rPr>
              <a:t>di</a:t>
            </a:r>
            <a:r>
              <a:rPr sz="1767" b="1" spc="52" dirty="0">
                <a:solidFill>
                  <a:srgbClr val="0070C0"/>
                </a:solidFill>
                <a:latin typeface="Arial"/>
                <a:cs typeface="Arial"/>
              </a:rPr>
              <a:t> </a:t>
            </a:r>
            <a:r>
              <a:rPr sz="1767" b="1" dirty="0">
                <a:solidFill>
                  <a:srgbClr val="0070C0"/>
                </a:solidFill>
                <a:latin typeface="Arial"/>
                <a:cs typeface="Arial"/>
              </a:rPr>
              <a:t>apparecchi</a:t>
            </a:r>
            <a:r>
              <a:rPr sz="1767" b="1" spc="45" dirty="0">
                <a:solidFill>
                  <a:srgbClr val="0070C0"/>
                </a:solidFill>
                <a:latin typeface="Arial"/>
                <a:cs typeface="Arial"/>
              </a:rPr>
              <a:t> </a:t>
            </a:r>
            <a:r>
              <a:rPr sz="1767" b="1" dirty="0">
                <a:solidFill>
                  <a:srgbClr val="0070C0"/>
                </a:solidFill>
                <a:latin typeface="Arial"/>
                <a:cs typeface="Arial"/>
              </a:rPr>
              <a:t>di</a:t>
            </a:r>
            <a:r>
              <a:rPr sz="1767" b="1" spc="52" dirty="0">
                <a:solidFill>
                  <a:srgbClr val="0070C0"/>
                </a:solidFill>
                <a:latin typeface="Arial"/>
                <a:cs typeface="Arial"/>
              </a:rPr>
              <a:t> </a:t>
            </a:r>
            <a:r>
              <a:rPr sz="1767" b="1" spc="-12" dirty="0">
                <a:solidFill>
                  <a:srgbClr val="0070C0"/>
                </a:solidFill>
                <a:latin typeface="Arial"/>
                <a:cs typeface="Arial"/>
              </a:rPr>
              <a:t>protezione.</a:t>
            </a:r>
            <a:endParaRPr sz="1767" dirty="0">
              <a:latin typeface="Arial"/>
              <a:cs typeface="Arial"/>
            </a:endParaRPr>
          </a:p>
          <a:p>
            <a:pPr marL="14480" marR="11584" algn="just">
              <a:lnSpc>
                <a:spcPts val="2109"/>
              </a:lnSpc>
              <a:spcBef>
                <a:spcPts val="593"/>
              </a:spcBef>
            </a:pPr>
            <a:r>
              <a:rPr sz="1767" b="1" dirty="0">
                <a:solidFill>
                  <a:srgbClr val="0070C0"/>
                </a:solidFill>
                <a:latin typeface="Arial"/>
                <a:cs typeface="Arial"/>
              </a:rPr>
              <a:t>L’apertura</a:t>
            </a:r>
            <a:r>
              <a:rPr sz="1767" b="1" spc="273" dirty="0">
                <a:solidFill>
                  <a:srgbClr val="0070C0"/>
                </a:solidFill>
                <a:latin typeface="Arial"/>
                <a:cs typeface="Arial"/>
              </a:rPr>
              <a:t> </a:t>
            </a:r>
            <a:r>
              <a:rPr sz="1767" b="1" dirty="0">
                <a:solidFill>
                  <a:srgbClr val="0070C0"/>
                </a:solidFill>
                <a:latin typeface="Arial"/>
                <a:cs typeface="Arial"/>
              </a:rPr>
              <a:t>di</a:t>
            </a:r>
            <a:r>
              <a:rPr sz="1767" b="1" spc="280" dirty="0">
                <a:solidFill>
                  <a:srgbClr val="0070C0"/>
                </a:solidFill>
                <a:latin typeface="Arial"/>
                <a:cs typeface="Arial"/>
              </a:rPr>
              <a:t> </a:t>
            </a:r>
            <a:r>
              <a:rPr sz="1767" b="1" dirty="0">
                <a:solidFill>
                  <a:srgbClr val="0070C0"/>
                </a:solidFill>
                <a:latin typeface="Arial"/>
                <a:cs typeface="Arial"/>
              </a:rPr>
              <a:t>accesso</a:t>
            </a:r>
            <a:r>
              <a:rPr sz="1767" b="1" spc="280" dirty="0">
                <a:solidFill>
                  <a:srgbClr val="0070C0"/>
                </a:solidFill>
                <a:latin typeface="Arial"/>
                <a:cs typeface="Arial"/>
              </a:rPr>
              <a:t> </a:t>
            </a:r>
            <a:r>
              <a:rPr sz="1767" b="1" dirty="0">
                <a:solidFill>
                  <a:srgbClr val="0070C0"/>
                </a:solidFill>
                <a:latin typeface="Arial"/>
                <a:cs typeface="Arial"/>
              </a:rPr>
              <a:t>a</a:t>
            </a:r>
            <a:r>
              <a:rPr sz="1767" b="1" spc="280" dirty="0">
                <a:solidFill>
                  <a:srgbClr val="0070C0"/>
                </a:solidFill>
                <a:latin typeface="Arial"/>
                <a:cs typeface="Arial"/>
              </a:rPr>
              <a:t> </a:t>
            </a:r>
            <a:r>
              <a:rPr sz="1767" b="1" dirty="0">
                <a:solidFill>
                  <a:srgbClr val="0070C0"/>
                </a:solidFill>
                <a:latin typeface="Arial"/>
                <a:cs typeface="Arial"/>
              </a:rPr>
              <a:t>detti</a:t>
            </a:r>
            <a:r>
              <a:rPr sz="1767" b="1" spc="280" dirty="0">
                <a:solidFill>
                  <a:srgbClr val="0070C0"/>
                </a:solidFill>
                <a:latin typeface="Arial"/>
                <a:cs typeface="Arial"/>
              </a:rPr>
              <a:t> </a:t>
            </a:r>
            <a:r>
              <a:rPr sz="1767" b="1" dirty="0">
                <a:solidFill>
                  <a:srgbClr val="0070C0"/>
                </a:solidFill>
                <a:latin typeface="Arial"/>
                <a:cs typeface="Arial"/>
              </a:rPr>
              <a:t>luoghi</a:t>
            </a:r>
            <a:r>
              <a:rPr sz="1767" b="1" spc="280" dirty="0">
                <a:solidFill>
                  <a:srgbClr val="0070C0"/>
                </a:solidFill>
                <a:latin typeface="Arial"/>
                <a:cs typeface="Arial"/>
              </a:rPr>
              <a:t> </a:t>
            </a:r>
            <a:r>
              <a:rPr sz="1767" b="1" u="sng" dirty="0">
                <a:solidFill>
                  <a:srgbClr val="FF0000"/>
                </a:solidFill>
                <a:uFill>
                  <a:solidFill>
                    <a:srgbClr val="FF0000"/>
                  </a:solidFill>
                </a:uFill>
                <a:latin typeface="Arial"/>
                <a:cs typeface="Arial"/>
              </a:rPr>
              <a:t>deve</a:t>
            </a:r>
            <a:r>
              <a:rPr sz="1767" b="1" u="sng" spc="28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avere</a:t>
            </a:r>
            <a:r>
              <a:rPr sz="1767" b="1" u="sng" spc="28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dimensioni</a:t>
            </a:r>
            <a:r>
              <a:rPr sz="1767" b="1" u="sng" spc="28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tali</a:t>
            </a:r>
            <a:r>
              <a:rPr sz="1767" b="1" u="sng" spc="280"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da</a:t>
            </a:r>
            <a:r>
              <a:rPr sz="1767" b="1" u="sng" spc="280" dirty="0">
                <a:solidFill>
                  <a:srgbClr val="FF0000"/>
                </a:solidFill>
                <a:uFill>
                  <a:solidFill>
                    <a:srgbClr val="FF0000"/>
                  </a:solidFill>
                </a:uFill>
                <a:latin typeface="Arial"/>
                <a:cs typeface="Arial"/>
              </a:rPr>
              <a:t> </a:t>
            </a:r>
            <a:r>
              <a:rPr sz="1767" b="1" u="sng" spc="-12" dirty="0">
                <a:solidFill>
                  <a:srgbClr val="FF0000"/>
                </a:solidFill>
                <a:uFill>
                  <a:solidFill>
                    <a:srgbClr val="FF0000"/>
                  </a:solidFill>
                </a:uFill>
                <a:latin typeface="Arial"/>
                <a:cs typeface="Arial"/>
              </a:rPr>
              <a:t>poter</a:t>
            </a:r>
            <a:r>
              <a:rPr sz="1767" b="1" spc="-12" dirty="0">
                <a:solidFill>
                  <a:srgbClr val="FF0000"/>
                </a:solidFill>
                <a:latin typeface="Arial"/>
                <a:cs typeface="Arial"/>
              </a:rPr>
              <a:t> </a:t>
            </a:r>
            <a:r>
              <a:rPr sz="1767" b="1" u="sng" dirty="0">
                <a:solidFill>
                  <a:srgbClr val="FF0000"/>
                </a:solidFill>
                <a:uFill>
                  <a:solidFill>
                    <a:srgbClr val="FF0000"/>
                  </a:solidFill>
                </a:uFill>
                <a:latin typeface="Arial"/>
                <a:cs typeface="Arial"/>
              </a:rPr>
              <a:t>consentire</a:t>
            </a:r>
            <a:r>
              <a:rPr sz="1767" b="1" u="sng" spc="57"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l’agevole</a:t>
            </a:r>
            <a:r>
              <a:rPr sz="1767" b="1" u="sng" spc="63"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recupero</a:t>
            </a:r>
            <a:r>
              <a:rPr sz="1767" b="1" u="sng" spc="57"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di</a:t>
            </a:r>
            <a:r>
              <a:rPr sz="1767" b="1" u="sng" spc="63"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un</a:t>
            </a:r>
            <a:r>
              <a:rPr sz="1767" b="1" u="sng" spc="57"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lavoratore</a:t>
            </a:r>
            <a:r>
              <a:rPr sz="1767" b="1" u="sng" spc="63" dirty="0">
                <a:solidFill>
                  <a:srgbClr val="FF0000"/>
                </a:solidFill>
                <a:uFill>
                  <a:solidFill>
                    <a:srgbClr val="FF0000"/>
                  </a:solidFill>
                </a:uFill>
                <a:latin typeface="Arial"/>
                <a:cs typeface="Arial"/>
              </a:rPr>
              <a:t> </a:t>
            </a:r>
            <a:r>
              <a:rPr sz="1767" b="1" dirty="0">
                <a:solidFill>
                  <a:srgbClr val="0070C0"/>
                </a:solidFill>
                <a:latin typeface="Arial"/>
                <a:cs typeface="Arial"/>
              </a:rPr>
              <a:t>privo</a:t>
            </a:r>
            <a:r>
              <a:rPr sz="1767" b="1" spc="57" dirty="0">
                <a:solidFill>
                  <a:srgbClr val="0070C0"/>
                </a:solidFill>
                <a:latin typeface="Arial"/>
                <a:cs typeface="Arial"/>
              </a:rPr>
              <a:t> </a:t>
            </a:r>
            <a:r>
              <a:rPr sz="1767" b="1" dirty="0">
                <a:solidFill>
                  <a:srgbClr val="0070C0"/>
                </a:solidFill>
                <a:latin typeface="Arial"/>
                <a:cs typeface="Arial"/>
              </a:rPr>
              <a:t>di</a:t>
            </a:r>
            <a:r>
              <a:rPr sz="1767" b="1" spc="63" dirty="0">
                <a:solidFill>
                  <a:srgbClr val="0070C0"/>
                </a:solidFill>
                <a:latin typeface="Arial"/>
                <a:cs typeface="Arial"/>
              </a:rPr>
              <a:t> </a:t>
            </a:r>
            <a:r>
              <a:rPr sz="1767" b="1" spc="-12" dirty="0">
                <a:solidFill>
                  <a:srgbClr val="0070C0"/>
                </a:solidFill>
                <a:latin typeface="Arial"/>
                <a:cs typeface="Arial"/>
              </a:rPr>
              <a:t>sensi&gt;&gt;.</a:t>
            </a:r>
            <a:endParaRPr sz="1767" dirty="0">
              <a:latin typeface="Arial"/>
              <a:cs typeface="Arial"/>
            </a:endParaRPr>
          </a:p>
        </p:txBody>
      </p:sp>
      <p:sp>
        <p:nvSpPr>
          <p:cNvPr id="7" name="object 2">
            <a:extLst>
              <a:ext uri="{FF2B5EF4-FFF2-40B4-BE49-F238E27FC236}">
                <a16:creationId xmlns:a16="http://schemas.microsoft.com/office/drawing/2014/main" id="{B070CBC6-075C-89F6-4442-7352C8497E08}"/>
              </a:ext>
            </a:extLst>
          </p:cNvPr>
          <p:cNvSpPr txBox="1">
            <a:spLocks noGrp="1"/>
          </p:cNvSpPr>
          <p:nvPr>
            <p:ph type="title"/>
          </p:nvPr>
        </p:nvSpPr>
        <p:spPr>
          <a:xfrm>
            <a:off x="1127448" y="548680"/>
            <a:ext cx="8439930" cy="446971"/>
          </a:xfrm>
          <a:prstGeom prst="rect">
            <a:avLst/>
          </a:prstGeom>
        </p:spPr>
        <p:txBody>
          <a:bodyPr vert="horz" wrap="square" lIns="0" tIns="15928" rIns="0" bIns="0" rtlCol="0" anchor="ctr">
            <a:spAutoFit/>
          </a:bodyPr>
          <a:lstStyle/>
          <a:p>
            <a:pPr marL="3656102" algn="l">
              <a:spcBef>
                <a:spcPts val="125"/>
              </a:spcBef>
            </a:pPr>
            <a:r>
              <a:rPr sz="2800" b="1" dirty="0">
                <a:solidFill>
                  <a:srgbClr val="0070C0"/>
                </a:solidFill>
                <a:latin typeface="Arial" panose="020B0604020202020204" pitchFamily="34" charset="0"/>
                <a:cs typeface="Arial" panose="020B0604020202020204" pitchFamily="34" charset="0"/>
              </a:rPr>
              <a:t>La</a:t>
            </a:r>
            <a:r>
              <a:rPr sz="2800" b="1" spc="-17"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t>
            </a:r>
            <a:r>
              <a:rPr lang="it-IT" sz="2800" b="1" dirty="0">
                <a:solidFill>
                  <a:srgbClr val="0070C0"/>
                </a:solidFill>
                <a:latin typeface="Arial" panose="020B0604020202020204" pitchFamily="34" charset="0"/>
                <a:cs typeface="Arial" panose="020B0604020202020204" pitchFamily="34" charset="0"/>
              </a:rPr>
              <a:t>ativa di riferimento</a:t>
            </a:r>
            <a:endParaRPr sz="2800" b="1" spc="-12" dirty="0">
              <a:solidFill>
                <a:srgbClr val="0070C0"/>
              </a:solidFill>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3392" y="581578"/>
            <a:ext cx="9858802" cy="403882"/>
          </a:xfrm>
          <a:prstGeom prst="rect">
            <a:avLst/>
          </a:prstGeom>
        </p:spPr>
        <p:txBody>
          <a:bodyPr vert="horz" wrap="square" lIns="0" tIns="15928" rIns="0" bIns="0" rtlCol="0" anchor="ctr">
            <a:spAutoFit/>
          </a:bodyPr>
          <a:lstStyle/>
          <a:p>
            <a:pPr marL="3095018">
              <a:spcBef>
                <a:spcPts val="125"/>
              </a:spcBef>
            </a:pPr>
            <a:r>
              <a:rPr lang="it-IT" sz="2800" b="1" dirty="0">
                <a:solidFill>
                  <a:srgbClr val="0070C0"/>
                </a:solidFill>
                <a:latin typeface="Arial" panose="020B0604020202020204" pitchFamily="34" charset="0"/>
                <a:cs typeface="Arial" panose="020B0604020202020204" pitchFamily="34" charset="0"/>
              </a:rPr>
              <a:t>La</a:t>
            </a:r>
            <a:r>
              <a:rPr lang="it-IT" sz="2800" b="1" spc="-17" dirty="0">
                <a:solidFill>
                  <a:srgbClr val="0070C0"/>
                </a:solidFill>
                <a:latin typeface="Arial" panose="020B0604020202020204" pitchFamily="34" charset="0"/>
                <a:cs typeface="Arial" panose="020B0604020202020204" pitchFamily="34" charset="0"/>
              </a:rPr>
              <a:t> </a:t>
            </a:r>
            <a:r>
              <a:rPr lang="it-IT" sz="2800" b="1" dirty="0">
                <a:solidFill>
                  <a:srgbClr val="0070C0"/>
                </a:solidFill>
                <a:latin typeface="Arial" panose="020B0604020202020204" pitchFamily="34" charset="0"/>
                <a:cs typeface="Arial" panose="020B0604020202020204" pitchFamily="34" charset="0"/>
              </a:rPr>
              <a:t>normativa di riferimento</a:t>
            </a:r>
            <a:endParaRPr sz="2800" spc="-12" dirty="0"/>
          </a:p>
        </p:txBody>
      </p:sp>
      <p:sp>
        <p:nvSpPr>
          <p:cNvPr id="4" name="object 4"/>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8</a:t>
            </a:fld>
            <a:endParaRPr spc="-28" dirty="0"/>
          </a:p>
        </p:txBody>
      </p:sp>
      <p:sp>
        <p:nvSpPr>
          <p:cNvPr id="3" name="object 3"/>
          <p:cNvSpPr txBox="1"/>
          <p:nvPr/>
        </p:nvSpPr>
        <p:spPr>
          <a:xfrm>
            <a:off x="1166599" y="1268760"/>
            <a:ext cx="9858802" cy="4805721"/>
          </a:xfrm>
          <a:prstGeom prst="rect">
            <a:avLst/>
          </a:prstGeom>
        </p:spPr>
        <p:txBody>
          <a:bodyPr vert="horz" wrap="square" lIns="0" tIns="75293" rIns="0" bIns="0" rtlCol="0">
            <a:spAutoFit/>
          </a:bodyPr>
          <a:lstStyle/>
          <a:p>
            <a:pPr algn="ctr">
              <a:spcBef>
                <a:spcPts val="593"/>
              </a:spcBef>
            </a:pPr>
            <a:r>
              <a:rPr sz="1767" b="1" dirty="0">
                <a:solidFill>
                  <a:srgbClr val="0070C0"/>
                </a:solidFill>
                <a:latin typeface="Arial"/>
                <a:cs typeface="Arial"/>
              </a:rPr>
              <a:t>Cosa</a:t>
            </a:r>
            <a:r>
              <a:rPr sz="1767" b="1" spc="40" dirty="0">
                <a:solidFill>
                  <a:srgbClr val="0070C0"/>
                </a:solidFill>
                <a:latin typeface="Arial"/>
                <a:cs typeface="Arial"/>
              </a:rPr>
              <a:t> </a:t>
            </a:r>
            <a:r>
              <a:rPr sz="1767" b="1" dirty="0">
                <a:solidFill>
                  <a:srgbClr val="0070C0"/>
                </a:solidFill>
                <a:latin typeface="Arial"/>
                <a:cs typeface="Arial"/>
              </a:rPr>
              <a:t>dicono</a:t>
            </a:r>
            <a:r>
              <a:rPr sz="1767" b="1" spc="45" dirty="0">
                <a:solidFill>
                  <a:srgbClr val="0070C0"/>
                </a:solidFill>
                <a:latin typeface="Arial"/>
                <a:cs typeface="Arial"/>
              </a:rPr>
              <a:t> </a:t>
            </a:r>
            <a:r>
              <a:rPr sz="1767" b="1" dirty="0">
                <a:solidFill>
                  <a:srgbClr val="0070C0"/>
                </a:solidFill>
                <a:latin typeface="Arial"/>
                <a:cs typeface="Arial"/>
              </a:rPr>
              <a:t>le</a:t>
            </a:r>
            <a:r>
              <a:rPr sz="1767" b="1" spc="40" dirty="0">
                <a:solidFill>
                  <a:srgbClr val="0070C0"/>
                </a:solidFill>
                <a:latin typeface="Arial"/>
                <a:cs typeface="Arial"/>
              </a:rPr>
              <a:t> </a:t>
            </a:r>
            <a:r>
              <a:rPr sz="1767" b="1" dirty="0">
                <a:solidFill>
                  <a:srgbClr val="0070C0"/>
                </a:solidFill>
                <a:latin typeface="Arial"/>
                <a:cs typeface="Arial"/>
              </a:rPr>
              <a:t>norme</a:t>
            </a:r>
            <a:r>
              <a:rPr sz="1767" b="1" spc="45" dirty="0">
                <a:solidFill>
                  <a:srgbClr val="0070C0"/>
                </a:solidFill>
                <a:latin typeface="Arial"/>
                <a:cs typeface="Arial"/>
              </a:rPr>
              <a:t> </a:t>
            </a:r>
            <a:r>
              <a:rPr sz="1767" b="1" dirty="0">
                <a:solidFill>
                  <a:srgbClr val="0070C0"/>
                </a:solidFill>
                <a:latin typeface="Arial"/>
                <a:cs typeface="Arial"/>
              </a:rPr>
              <a:t>di</a:t>
            </a:r>
            <a:r>
              <a:rPr sz="1767" b="1" spc="40" dirty="0">
                <a:solidFill>
                  <a:srgbClr val="0070C0"/>
                </a:solidFill>
                <a:latin typeface="Arial"/>
                <a:cs typeface="Arial"/>
              </a:rPr>
              <a:t> </a:t>
            </a:r>
            <a:r>
              <a:rPr sz="1767" b="1" dirty="0">
                <a:solidFill>
                  <a:srgbClr val="0070C0"/>
                </a:solidFill>
                <a:latin typeface="Arial"/>
                <a:cs typeface="Arial"/>
              </a:rPr>
              <a:t>legge</a:t>
            </a:r>
            <a:r>
              <a:rPr sz="1767" b="1" spc="45" dirty="0">
                <a:solidFill>
                  <a:srgbClr val="0070C0"/>
                </a:solidFill>
                <a:latin typeface="Arial"/>
                <a:cs typeface="Arial"/>
              </a:rPr>
              <a:t> </a:t>
            </a:r>
            <a:r>
              <a:rPr sz="1767" b="1" spc="-12" dirty="0">
                <a:solidFill>
                  <a:srgbClr val="0070C0"/>
                </a:solidFill>
                <a:latin typeface="Arial"/>
                <a:cs typeface="Arial"/>
              </a:rPr>
              <a:t>vigenti?</a:t>
            </a:r>
            <a:endParaRPr sz="1767" dirty="0">
              <a:latin typeface="Arial"/>
              <a:cs typeface="Arial"/>
            </a:endParaRPr>
          </a:p>
          <a:p>
            <a:pPr algn="ctr">
              <a:spcBef>
                <a:spcPts val="513"/>
              </a:spcBef>
            </a:pPr>
            <a:r>
              <a:rPr sz="1995" b="1" dirty="0">
                <a:solidFill>
                  <a:srgbClr val="0070C0"/>
                </a:solidFill>
                <a:latin typeface="Arial"/>
                <a:cs typeface="Arial"/>
              </a:rPr>
              <a:t>Art.</a:t>
            </a:r>
            <a:r>
              <a:rPr sz="1995" b="1" spc="-17" dirty="0">
                <a:solidFill>
                  <a:srgbClr val="0070C0"/>
                </a:solidFill>
                <a:latin typeface="Arial"/>
                <a:cs typeface="Arial"/>
              </a:rPr>
              <a:t> </a:t>
            </a:r>
            <a:r>
              <a:rPr sz="1995" b="1" dirty="0">
                <a:solidFill>
                  <a:srgbClr val="0070C0"/>
                </a:solidFill>
                <a:latin typeface="Arial"/>
                <a:cs typeface="Arial"/>
              </a:rPr>
              <a:t>121</a:t>
            </a:r>
            <a:r>
              <a:rPr sz="1995" b="1" spc="-12" dirty="0">
                <a:solidFill>
                  <a:srgbClr val="0070C0"/>
                </a:solidFill>
                <a:latin typeface="Arial"/>
                <a:cs typeface="Arial"/>
              </a:rPr>
              <a:t> </a:t>
            </a:r>
            <a:r>
              <a:rPr sz="1995" b="1" dirty="0">
                <a:solidFill>
                  <a:srgbClr val="0070C0"/>
                </a:solidFill>
                <a:latin typeface="Arial"/>
                <a:cs typeface="Arial"/>
              </a:rPr>
              <a:t>del</a:t>
            </a:r>
            <a:r>
              <a:rPr sz="1995" b="1" spc="-17" dirty="0">
                <a:solidFill>
                  <a:srgbClr val="0070C0"/>
                </a:solidFill>
                <a:latin typeface="Arial"/>
                <a:cs typeface="Arial"/>
              </a:rPr>
              <a:t> </a:t>
            </a:r>
            <a:r>
              <a:rPr sz="1995" b="1" dirty="0">
                <a:solidFill>
                  <a:srgbClr val="0070C0"/>
                </a:solidFill>
                <a:latin typeface="Arial"/>
                <a:cs typeface="Arial"/>
              </a:rPr>
              <a:t>D.</a:t>
            </a:r>
            <a:r>
              <a:rPr sz="1995" b="1" spc="-12" dirty="0">
                <a:solidFill>
                  <a:srgbClr val="0070C0"/>
                </a:solidFill>
                <a:latin typeface="Arial"/>
                <a:cs typeface="Arial"/>
              </a:rPr>
              <a:t> </a:t>
            </a:r>
            <a:r>
              <a:rPr sz="1995" b="1" dirty="0">
                <a:solidFill>
                  <a:srgbClr val="0070C0"/>
                </a:solidFill>
                <a:latin typeface="Arial"/>
                <a:cs typeface="Arial"/>
              </a:rPr>
              <a:t>Lgs.</a:t>
            </a:r>
            <a:r>
              <a:rPr sz="1995" b="1" spc="-12" dirty="0">
                <a:solidFill>
                  <a:srgbClr val="0070C0"/>
                </a:solidFill>
                <a:latin typeface="Arial"/>
                <a:cs typeface="Arial"/>
              </a:rPr>
              <a:t> </a:t>
            </a:r>
            <a:r>
              <a:rPr sz="1995" b="1" dirty="0">
                <a:solidFill>
                  <a:srgbClr val="0070C0"/>
                </a:solidFill>
                <a:latin typeface="Arial"/>
                <a:cs typeface="Arial"/>
              </a:rPr>
              <a:t>n°</a:t>
            </a:r>
            <a:r>
              <a:rPr sz="1995" b="1" spc="-17" dirty="0">
                <a:solidFill>
                  <a:srgbClr val="0070C0"/>
                </a:solidFill>
                <a:latin typeface="Arial"/>
                <a:cs typeface="Arial"/>
              </a:rPr>
              <a:t> </a:t>
            </a:r>
            <a:r>
              <a:rPr sz="1995" b="1" dirty="0">
                <a:solidFill>
                  <a:srgbClr val="0070C0"/>
                </a:solidFill>
                <a:latin typeface="Arial"/>
                <a:cs typeface="Arial"/>
              </a:rPr>
              <a:t>81/2008</a:t>
            </a:r>
            <a:r>
              <a:rPr sz="1995" b="1" spc="-12" dirty="0">
                <a:solidFill>
                  <a:srgbClr val="0070C0"/>
                </a:solidFill>
                <a:latin typeface="Arial"/>
                <a:cs typeface="Arial"/>
              </a:rPr>
              <a:t> </a:t>
            </a:r>
            <a:r>
              <a:rPr sz="1596" b="1" i="1" dirty="0">
                <a:solidFill>
                  <a:srgbClr val="0070C0"/>
                </a:solidFill>
                <a:latin typeface="Arial"/>
                <a:cs typeface="Arial"/>
              </a:rPr>
              <a:t>(Già</a:t>
            </a:r>
            <a:r>
              <a:rPr sz="1596" b="1" i="1" spc="-12" dirty="0">
                <a:solidFill>
                  <a:srgbClr val="0070C0"/>
                </a:solidFill>
                <a:latin typeface="Arial"/>
                <a:cs typeface="Arial"/>
              </a:rPr>
              <a:t> </a:t>
            </a:r>
            <a:r>
              <a:rPr sz="1596" b="1" i="1" dirty="0">
                <a:solidFill>
                  <a:srgbClr val="0070C0"/>
                </a:solidFill>
                <a:latin typeface="Arial"/>
                <a:cs typeface="Arial"/>
              </a:rPr>
              <a:t>art.</a:t>
            </a:r>
            <a:r>
              <a:rPr sz="1596" b="1" i="1" spc="-12" dirty="0">
                <a:solidFill>
                  <a:srgbClr val="0070C0"/>
                </a:solidFill>
                <a:latin typeface="Arial"/>
                <a:cs typeface="Arial"/>
              </a:rPr>
              <a:t> </a:t>
            </a:r>
            <a:r>
              <a:rPr sz="1596" b="1" i="1" dirty="0">
                <a:solidFill>
                  <a:srgbClr val="0070C0"/>
                </a:solidFill>
                <a:latin typeface="Arial"/>
                <a:cs typeface="Arial"/>
              </a:rPr>
              <a:t>15</a:t>
            </a:r>
            <a:r>
              <a:rPr sz="1596" b="1" i="1" spc="-12" dirty="0">
                <a:solidFill>
                  <a:srgbClr val="0070C0"/>
                </a:solidFill>
                <a:latin typeface="Arial"/>
                <a:cs typeface="Arial"/>
              </a:rPr>
              <a:t> </a:t>
            </a:r>
            <a:r>
              <a:rPr sz="1596" b="1" i="1" dirty="0">
                <a:solidFill>
                  <a:srgbClr val="0070C0"/>
                </a:solidFill>
                <a:latin typeface="Arial"/>
                <a:cs typeface="Arial"/>
              </a:rPr>
              <a:t>DPR</a:t>
            </a:r>
            <a:r>
              <a:rPr sz="1596" b="1" i="1" spc="-12" dirty="0">
                <a:solidFill>
                  <a:srgbClr val="0070C0"/>
                </a:solidFill>
                <a:latin typeface="Arial"/>
                <a:cs typeface="Arial"/>
              </a:rPr>
              <a:t> 164/56)</a:t>
            </a:r>
            <a:endParaRPr sz="1596" dirty="0">
              <a:latin typeface="Arial"/>
              <a:cs typeface="Arial"/>
            </a:endParaRPr>
          </a:p>
          <a:p>
            <a:pPr>
              <a:spcBef>
                <a:spcPts val="142"/>
              </a:spcBef>
            </a:pPr>
            <a:endParaRPr sz="1995" dirty="0">
              <a:latin typeface="Arial"/>
              <a:cs typeface="Arial"/>
            </a:endParaRPr>
          </a:p>
          <a:p>
            <a:pPr marL="14480" marR="5791" indent="203439" algn="just">
              <a:lnSpc>
                <a:spcPts val="1505"/>
              </a:lnSpc>
              <a:spcBef>
                <a:spcPts val="5"/>
              </a:spcBef>
              <a:buAutoNum type="arabicPeriod"/>
              <a:tabLst>
                <a:tab pos="217918" algn="l"/>
              </a:tabLst>
            </a:pPr>
            <a:r>
              <a:rPr sz="1311" b="1" dirty="0">
                <a:solidFill>
                  <a:srgbClr val="0070C0"/>
                </a:solidFill>
                <a:latin typeface="Arial"/>
                <a:cs typeface="Arial"/>
              </a:rPr>
              <a:t>Quando</a:t>
            </a:r>
            <a:r>
              <a:rPr sz="1311" b="1" spc="97" dirty="0">
                <a:solidFill>
                  <a:srgbClr val="0070C0"/>
                </a:solidFill>
                <a:latin typeface="Arial"/>
                <a:cs typeface="Arial"/>
              </a:rPr>
              <a:t> </a:t>
            </a:r>
            <a:r>
              <a:rPr sz="1311" b="1" dirty="0">
                <a:solidFill>
                  <a:srgbClr val="0070C0"/>
                </a:solidFill>
                <a:latin typeface="Arial"/>
                <a:cs typeface="Arial"/>
              </a:rPr>
              <a:t>si</a:t>
            </a:r>
            <a:r>
              <a:rPr sz="1311" b="1" spc="97" dirty="0">
                <a:solidFill>
                  <a:srgbClr val="0070C0"/>
                </a:solidFill>
                <a:latin typeface="Arial"/>
                <a:cs typeface="Arial"/>
              </a:rPr>
              <a:t> </a:t>
            </a:r>
            <a:r>
              <a:rPr sz="1311" b="1" dirty="0">
                <a:solidFill>
                  <a:srgbClr val="0070C0"/>
                </a:solidFill>
                <a:latin typeface="Arial"/>
                <a:cs typeface="Arial"/>
              </a:rPr>
              <a:t>eseguono</a:t>
            </a:r>
            <a:r>
              <a:rPr sz="1311" b="1" spc="97" dirty="0">
                <a:solidFill>
                  <a:srgbClr val="0070C0"/>
                </a:solidFill>
                <a:latin typeface="Arial"/>
                <a:cs typeface="Arial"/>
              </a:rPr>
              <a:t> </a:t>
            </a:r>
            <a:r>
              <a:rPr sz="1311" b="1" dirty="0">
                <a:solidFill>
                  <a:srgbClr val="0070C0"/>
                </a:solidFill>
                <a:latin typeface="Arial"/>
                <a:cs typeface="Arial"/>
              </a:rPr>
              <a:t>lavori</a:t>
            </a:r>
            <a:r>
              <a:rPr sz="1311" b="1" spc="91" dirty="0">
                <a:solidFill>
                  <a:srgbClr val="0070C0"/>
                </a:solidFill>
                <a:latin typeface="Arial"/>
                <a:cs typeface="Arial"/>
              </a:rPr>
              <a:t> </a:t>
            </a:r>
            <a:r>
              <a:rPr sz="1311" b="1" dirty="0">
                <a:solidFill>
                  <a:srgbClr val="FF0000"/>
                </a:solidFill>
                <a:latin typeface="Arial"/>
                <a:cs typeface="Arial"/>
              </a:rPr>
              <a:t>entro</a:t>
            </a:r>
            <a:r>
              <a:rPr sz="1311" b="1" spc="97" dirty="0">
                <a:solidFill>
                  <a:srgbClr val="FF0000"/>
                </a:solidFill>
                <a:latin typeface="Arial"/>
                <a:cs typeface="Arial"/>
              </a:rPr>
              <a:t> </a:t>
            </a:r>
            <a:r>
              <a:rPr sz="1311" b="1" dirty="0">
                <a:solidFill>
                  <a:srgbClr val="FF0000"/>
                </a:solidFill>
                <a:latin typeface="Arial"/>
                <a:cs typeface="Arial"/>
              </a:rPr>
              <a:t>pozzi,</a:t>
            </a:r>
            <a:r>
              <a:rPr sz="1311" b="1" spc="97" dirty="0">
                <a:solidFill>
                  <a:srgbClr val="FF0000"/>
                </a:solidFill>
                <a:latin typeface="Arial"/>
                <a:cs typeface="Arial"/>
              </a:rPr>
              <a:t> </a:t>
            </a:r>
            <a:r>
              <a:rPr sz="1311" b="1" dirty="0">
                <a:solidFill>
                  <a:srgbClr val="FF0000"/>
                </a:solidFill>
                <a:latin typeface="Arial"/>
                <a:cs typeface="Arial"/>
              </a:rPr>
              <a:t>fogne,</a:t>
            </a:r>
            <a:r>
              <a:rPr sz="1311" b="1" spc="97" dirty="0">
                <a:solidFill>
                  <a:srgbClr val="FF0000"/>
                </a:solidFill>
                <a:latin typeface="Arial"/>
                <a:cs typeface="Arial"/>
              </a:rPr>
              <a:t> </a:t>
            </a:r>
            <a:r>
              <a:rPr sz="1311" b="1" dirty="0">
                <a:solidFill>
                  <a:srgbClr val="FF0000"/>
                </a:solidFill>
                <a:latin typeface="Arial"/>
                <a:cs typeface="Arial"/>
              </a:rPr>
              <a:t>cunicoli,</a:t>
            </a:r>
            <a:r>
              <a:rPr sz="1311" b="1" spc="97" dirty="0">
                <a:solidFill>
                  <a:srgbClr val="FF0000"/>
                </a:solidFill>
                <a:latin typeface="Arial"/>
                <a:cs typeface="Arial"/>
              </a:rPr>
              <a:t> </a:t>
            </a:r>
            <a:r>
              <a:rPr sz="1311" b="1" dirty="0">
                <a:solidFill>
                  <a:srgbClr val="FF0000"/>
                </a:solidFill>
                <a:latin typeface="Arial"/>
                <a:cs typeface="Arial"/>
              </a:rPr>
              <a:t>camini</a:t>
            </a:r>
            <a:r>
              <a:rPr sz="1311" b="1" spc="103" dirty="0">
                <a:solidFill>
                  <a:srgbClr val="FF0000"/>
                </a:solidFill>
                <a:latin typeface="Arial"/>
                <a:cs typeface="Arial"/>
              </a:rPr>
              <a:t> </a:t>
            </a:r>
            <a:r>
              <a:rPr sz="1311" b="1" dirty="0">
                <a:solidFill>
                  <a:srgbClr val="FF0000"/>
                </a:solidFill>
                <a:latin typeface="Arial"/>
                <a:cs typeface="Arial"/>
              </a:rPr>
              <a:t>e</a:t>
            </a:r>
            <a:r>
              <a:rPr sz="1311" b="1" spc="97" dirty="0">
                <a:solidFill>
                  <a:srgbClr val="FF0000"/>
                </a:solidFill>
                <a:latin typeface="Arial"/>
                <a:cs typeface="Arial"/>
              </a:rPr>
              <a:t> </a:t>
            </a:r>
            <a:r>
              <a:rPr sz="1311" b="1" dirty="0">
                <a:solidFill>
                  <a:srgbClr val="FF0000"/>
                </a:solidFill>
                <a:latin typeface="Arial"/>
                <a:cs typeface="Arial"/>
              </a:rPr>
              <a:t>fosse</a:t>
            </a:r>
            <a:r>
              <a:rPr sz="1311" b="1" spc="97" dirty="0">
                <a:solidFill>
                  <a:srgbClr val="FF0000"/>
                </a:solidFill>
                <a:latin typeface="Arial"/>
                <a:cs typeface="Arial"/>
              </a:rPr>
              <a:t> </a:t>
            </a:r>
            <a:r>
              <a:rPr sz="1311" b="1" dirty="0">
                <a:solidFill>
                  <a:srgbClr val="FF0000"/>
                </a:solidFill>
                <a:latin typeface="Arial"/>
                <a:cs typeface="Arial"/>
              </a:rPr>
              <a:t>in</a:t>
            </a:r>
            <a:r>
              <a:rPr sz="1311" b="1" spc="97" dirty="0">
                <a:solidFill>
                  <a:srgbClr val="FF0000"/>
                </a:solidFill>
                <a:latin typeface="Arial"/>
                <a:cs typeface="Arial"/>
              </a:rPr>
              <a:t> </a:t>
            </a:r>
            <a:r>
              <a:rPr sz="1311" b="1" dirty="0">
                <a:solidFill>
                  <a:srgbClr val="FF0000"/>
                </a:solidFill>
                <a:latin typeface="Arial"/>
                <a:cs typeface="Arial"/>
              </a:rPr>
              <a:t>genere,</a:t>
            </a:r>
            <a:r>
              <a:rPr sz="1311" b="1" spc="97" dirty="0">
                <a:solidFill>
                  <a:srgbClr val="FF0000"/>
                </a:solidFill>
                <a:latin typeface="Arial"/>
                <a:cs typeface="Arial"/>
              </a:rPr>
              <a:t> </a:t>
            </a:r>
            <a:r>
              <a:rPr sz="1311" b="1" dirty="0">
                <a:solidFill>
                  <a:srgbClr val="FF0000"/>
                </a:solidFill>
                <a:latin typeface="Arial"/>
                <a:cs typeface="Arial"/>
              </a:rPr>
              <a:t>devono</a:t>
            </a:r>
            <a:r>
              <a:rPr sz="1311" b="1" spc="103" dirty="0">
                <a:solidFill>
                  <a:srgbClr val="FF0000"/>
                </a:solidFill>
                <a:latin typeface="Arial"/>
                <a:cs typeface="Arial"/>
              </a:rPr>
              <a:t> </a:t>
            </a:r>
            <a:r>
              <a:rPr sz="1311" b="1" spc="-12" dirty="0">
                <a:solidFill>
                  <a:srgbClr val="FF0000"/>
                </a:solidFill>
                <a:latin typeface="Arial"/>
                <a:cs typeface="Arial"/>
              </a:rPr>
              <a:t>essere </a:t>
            </a:r>
            <a:r>
              <a:rPr sz="1311" b="1" dirty="0">
                <a:solidFill>
                  <a:srgbClr val="FF0000"/>
                </a:solidFill>
                <a:latin typeface="Arial"/>
                <a:cs typeface="Arial"/>
              </a:rPr>
              <a:t>adottate</a:t>
            </a:r>
            <a:r>
              <a:rPr sz="1311" b="1" spc="103" dirty="0">
                <a:solidFill>
                  <a:srgbClr val="FF0000"/>
                </a:solidFill>
                <a:latin typeface="Arial"/>
                <a:cs typeface="Arial"/>
              </a:rPr>
              <a:t> </a:t>
            </a:r>
            <a:r>
              <a:rPr sz="1311" b="1" dirty="0">
                <a:solidFill>
                  <a:srgbClr val="FF0000"/>
                </a:solidFill>
                <a:latin typeface="Arial"/>
                <a:cs typeface="Arial"/>
              </a:rPr>
              <a:t>idonee</a:t>
            </a:r>
            <a:r>
              <a:rPr sz="1311" b="1" spc="108" dirty="0">
                <a:solidFill>
                  <a:srgbClr val="FF0000"/>
                </a:solidFill>
                <a:latin typeface="Arial"/>
                <a:cs typeface="Arial"/>
              </a:rPr>
              <a:t> </a:t>
            </a:r>
            <a:r>
              <a:rPr sz="1311" b="1" dirty="0">
                <a:solidFill>
                  <a:srgbClr val="FF0000"/>
                </a:solidFill>
                <a:latin typeface="Arial"/>
                <a:cs typeface="Arial"/>
              </a:rPr>
              <a:t>misure</a:t>
            </a:r>
            <a:r>
              <a:rPr sz="1311" b="1" spc="108" dirty="0">
                <a:solidFill>
                  <a:srgbClr val="FF0000"/>
                </a:solidFill>
                <a:latin typeface="Arial"/>
                <a:cs typeface="Arial"/>
              </a:rPr>
              <a:t> </a:t>
            </a:r>
            <a:r>
              <a:rPr sz="1311" b="1" dirty="0">
                <a:solidFill>
                  <a:srgbClr val="FF0000"/>
                </a:solidFill>
                <a:latin typeface="Arial"/>
                <a:cs typeface="Arial"/>
              </a:rPr>
              <a:t>contro</a:t>
            </a:r>
            <a:r>
              <a:rPr sz="1311" b="1" spc="108" dirty="0">
                <a:solidFill>
                  <a:srgbClr val="FF0000"/>
                </a:solidFill>
                <a:latin typeface="Arial"/>
                <a:cs typeface="Arial"/>
              </a:rPr>
              <a:t> </a:t>
            </a:r>
            <a:r>
              <a:rPr sz="1311" b="1" dirty="0">
                <a:solidFill>
                  <a:srgbClr val="FF0000"/>
                </a:solidFill>
                <a:latin typeface="Arial"/>
                <a:cs typeface="Arial"/>
              </a:rPr>
              <a:t>i</a:t>
            </a:r>
            <a:r>
              <a:rPr sz="1311" b="1" spc="108" dirty="0">
                <a:solidFill>
                  <a:srgbClr val="FF0000"/>
                </a:solidFill>
                <a:latin typeface="Arial"/>
                <a:cs typeface="Arial"/>
              </a:rPr>
              <a:t> </a:t>
            </a:r>
            <a:r>
              <a:rPr sz="1311" b="1" dirty="0">
                <a:solidFill>
                  <a:srgbClr val="FF0000"/>
                </a:solidFill>
                <a:latin typeface="Arial"/>
                <a:cs typeface="Arial"/>
              </a:rPr>
              <a:t>pericoli</a:t>
            </a:r>
            <a:r>
              <a:rPr sz="1311" b="1" spc="108" dirty="0">
                <a:solidFill>
                  <a:srgbClr val="FF0000"/>
                </a:solidFill>
                <a:latin typeface="Arial"/>
                <a:cs typeface="Arial"/>
              </a:rPr>
              <a:t> </a:t>
            </a:r>
            <a:r>
              <a:rPr sz="1311" b="1" dirty="0">
                <a:solidFill>
                  <a:srgbClr val="FF0000"/>
                </a:solidFill>
                <a:latin typeface="Arial"/>
                <a:cs typeface="Arial"/>
              </a:rPr>
              <a:t>derivanti</a:t>
            </a:r>
            <a:r>
              <a:rPr sz="1311" b="1" spc="103" dirty="0">
                <a:solidFill>
                  <a:srgbClr val="FF0000"/>
                </a:solidFill>
                <a:latin typeface="Arial"/>
                <a:cs typeface="Arial"/>
              </a:rPr>
              <a:t> </a:t>
            </a:r>
            <a:r>
              <a:rPr sz="1311" b="1" dirty="0">
                <a:solidFill>
                  <a:srgbClr val="FF0000"/>
                </a:solidFill>
                <a:latin typeface="Arial"/>
                <a:cs typeface="Arial"/>
              </a:rPr>
              <a:t>dalla</a:t>
            </a:r>
            <a:r>
              <a:rPr sz="1311" b="1" spc="108" dirty="0">
                <a:solidFill>
                  <a:srgbClr val="FF0000"/>
                </a:solidFill>
                <a:latin typeface="Arial"/>
                <a:cs typeface="Arial"/>
              </a:rPr>
              <a:t> </a:t>
            </a:r>
            <a:r>
              <a:rPr sz="1311" b="1" dirty="0">
                <a:solidFill>
                  <a:srgbClr val="FF0000"/>
                </a:solidFill>
                <a:latin typeface="Arial"/>
                <a:cs typeface="Arial"/>
              </a:rPr>
              <a:t>presenza</a:t>
            </a:r>
            <a:r>
              <a:rPr sz="1311" b="1" spc="108" dirty="0">
                <a:solidFill>
                  <a:srgbClr val="FF0000"/>
                </a:solidFill>
                <a:latin typeface="Arial"/>
                <a:cs typeface="Arial"/>
              </a:rPr>
              <a:t> </a:t>
            </a:r>
            <a:r>
              <a:rPr sz="1311" b="1" dirty="0">
                <a:solidFill>
                  <a:srgbClr val="FF0000"/>
                </a:solidFill>
                <a:latin typeface="Arial"/>
                <a:cs typeface="Arial"/>
              </a:rPr>
              <a:t>di</a:t>
            </a:r>
            <a:r>
              <a:rPr sz="1311" b="1" spc="108" dirty="0">
                <a:solidFill>
                  <a:srgbClr val="FF0000"/>
                </a:solidFill>
                <a:latin typeface="Arial"/>
                <a:cs typeface="Arial"/>
              </a:rPr>
              <a:t> </a:t>
            </a:r>
            <a:r>
              <a:rPr sz="1311" b="1" dirty="0">
                <a:solidFill>
                  <a:srgbClr val="FF0000"/>
                </a:solidFill>
                <a:latin typeface="Arial"/>
                <a:cs typeface="Arial"/>
              </a:rPr>
              <a:t>gas</a:t>
            </a:r>
            <a:r>
              <a:rPr sz="1311" b="1" spc="108" dirty="0">
                <a:solidFill>
                  <a:srgbClr val="FF0000"/>
                </a:solidFill>
                <a:latin typeface="Arial"/>
                <a:cs typeface="Arial"/>
              </a:rPr>
              <a:t> </a:t>
            </a:r>
            <a:r>
              <a:rPr sz="1311" b="1" dirty="0">
                <a:solidFill>
                  <a:srgbClr val="FF0000"/>
                </a:solidFill>
                <a:latin typeface="Arial"/>
                <a:cs typeface="Arial"/>
              </a:rPr>
              <a:t>o</a:t>
            </a:r>
            <a:r>
              <a:rPr sz="1311" b="1" spc="108" dirty="0">
                <a:solidFill>
                  <a:srgbClr val="FF0000"/>
                </a:solidFill>
                <a:latin typeface="Arial"/>
                <a:cs typeface="Arial"/>
              </a:rPr>
              <a:t> </a:t>
            </a:r>
            <a:r>
              <a:rPr sz="1311" b="1" dirty="0">
                <a:solidFill>
                  <a:srgbClr val="FF0000"/>
                </a:solidFill>
                <a:latin typeface="Arial"/>
                <a:cs typeface="Arial"/>
              </a:rPr>
              <a:t>vapori</a:t>
            </a:r>
            <a:r>
              <a:rPr sz="1311" b="1" spc="103" dirty="0">
                <a:solidFill>
                  <a:srgbClr val="FF0000"/>
                </a:solidFill>
                <a:latin typeface="Arial"/>
                <a:cs typeface="Arial"/>
              </a:rPr>
              <a:t> </a:t>
            </a:r>
            <a:r>
              <a:rPr sz="1311" b="1" dirty="0">
                <a:solidFill>
                  <a:srgbClr val="FF0000"/>
                </a:solidFill>
                <a:latin typeface="Arial"/>
                <a:cs typeface="Arial"/>
              </a:rPr>
              <a:t>tossici,</a:t>
            </a:r>
            <a:r>
              <a:rPr sz="1311" b="1" spc="108" dirty="0">
                <a:solidFill>
                  <a:srgbClr val="FF0000"/>
                </a:solidFill>
                <a:latin typeface="Arial"/>
                <a:cs typeface="Arial"/>
              </a:rPr>
              <a:t> </a:t>
            </a:r>
            <a:r>
              <a:rPr sz="1311" b="1" spc="-12" dirty="0">
                <a:solidFill>
                  <a:srgbClr val="FF0000"/>
                </a:solidFill>
                <a:latin typeface="Arial"/>
                <a:cs typeface="Arial"/>
              </a:rPr>
              <a:t>asfissianti, </a:t>
            </a:r>
            <a:r>
              <a:rPr sz="1311" b="1" dirty="0">
                <a:solidFill>
                  <a:srgbClr val="FF0000"/>
                </a:solidFill>
                <a:latin typeface="Arial"/>
                <a:cs typeface="Arial"/>
              </a:rPr>
              <a:t>infiammabili</a:t>
            </a:r>
            <a:r>
              <a:rPr sz="1311" b="1" spc="285" dirty="0">
                <a:solidFill>
                  <a:srgbClr val="FF0000"/>
                </a:solidFill>
                <a:latin typeface="Arial"/>
                <a:cs typeface="Arial"/>
              </a:rPr>
              <a:t> </a:t>
            </a:r>
            <a:r>
              <a:rPr sz="1311" b="1" dirty="0">
                <a:solidFill>
                  <a:srgbClr val="FF0000"/>
                </a:solidFill>
                <a:latin typeface="Arial"/>
                <a:cs typeface="Arial"/>
              </a:rPr>
              <a:t>o</a:t>
            </a:r>
            <a:r>
              <a:rPr sz="1311" b="1" spc="285" dirty="0">
                <a:solidFill>
                  <a:srgbClr val="FF0000"/>
                </a:solidFill>
                <a:latin typeface="Arial"/>
                <a:cs typeface="Arial"/>
              </a:rPr>
              <a:t> </a:t>
            </a:r>
            <a:r>
              <a:rPr sz="1311" b="1" dirty="0">
                <a:solidFill>
                  <a:srgbClr val="FF0000"/>
                </a:solidFill>
                <a:latin typeface="Arial"/>
                <a:cs typeface="Arial"/>
              </a:rPr>
              <a:t>esplosivi,</a:t>
            </a:r>
            <a:r>
              <a:rPr sz="1311" b="1" spc="285" dirty="0">
                <a:solidFill>
                  <a:srgbClr val="FF0000"/>
                </a:solidFill>
                <a:latin typeface="Arial"/>
                <a:cs typeface="Arial"/>
              </a:rPr>
              <a:t> </a:t>
            </a:r>
            <a:r>
              <a:rPr sz="1311" b="1" dirty="0">
                <a:solidFill>
                  <a:srgbClr val="0070C0"/>
                </a:solidFill>
                <a:latin typeface="Arial"/>
                <a:cs typeface="Arial"/>
              </a:rPr>
              <a:t>specie</a:t>
            </a:r>
            <a:r>
              <a:rPr sz="1311" b="1" spc="285" dirty="0">
                <a:solidFill>
                  <a:srgbClr val="0070C0"/>
                </a:solidFill>
                <a:latin typeface="Arial"/>
                <a:cs typeface="Arial"/>
              </a:rPr>
              <a:t> </a:t>
            </a:r>
            <a:r>
              <a:rPr sz="1311" b="1" dirty="0">
                <a:solidFill>
                  <a:srgbClr val="0070C0"/>
                </a:solidFill>
                <a:latin typeface="Arial"/>
                <a:cs typeface="Arial"/>
              </a:rPr>
              <a:t>in</a:t>
            </a:r>
            <a:r>
              <a:rPr sz="1311" b="1" spc="290" dirty="0">
                <a:solidFill>
                  <a:srgbClr val="0070C0"/>
                </a:solidFill>
                <a:latin typeface="Arial"/>
                <a:cs typeface="Arial"/>
              </a:rPr>
              <a:t> </a:t>
            </a:r>
            <a:r>
              <a:rPr sz="1311" b="1" dirty="0">
                <a:solidFill>
                  <a:srgbClr val="0070C0"/>
                </a:solidFill>
                <a:latin typeface="Arial"/>
                <a:cs typeface="Arial"/>
              </a:rPr>
              <a:t>rapporto</a:t>
            </a:r>
            <a:r>
              <a:rPr sz="1311" b="1" spc="285" dirty="0">
                <a:solidFill>
                  <a:srgbClr val="0070C0"/>
                </a:solidFill>
                <a:latin typeface="Arial"/>
                <a:cs typeface="Arial"/>
              </a:rPr>
              <a:t> </a:t>
            </a:r>
            <a:r>
              <a:rPr sz="1311" b="1" dirty="0">
                <a:solidFill>
                  <a:srgbClr val="0070C0"/>
                </a:solidFill>
                <a:latin typeface="Arial"/>
                <a:cs typeface="Arial"/>
              </a:rPr>
              <a:t>alla</a:t>
            </a:r>
            <a:r>
              <a:rPr sz="1311" b="1" spc="285" dirty="0">
                <a:solidFill>
                  <a:srgbClr val="0070C0"/>
                </a:solidFill>
                <a:latin typeface="Arial"/>
                <a:cs typeface="Arial"/>
              </a:rPr>
              <a:t> </a:t>
            </a:r>
            <a:r>
              <a:rPr sz="1311" b="1" dirty="0">
                <a:solidFill>
                  <a:srgbClr val="0070C0"/>
                </a:solidFill>
                <a:latin typeface="Arial"/>
                <a:cs typeface="Arial"/>
              </a:rPr>
              <a:t>natura</a:t>
            </a:r>
            <a:r>
              <a:rPr sz="1311" b="1" spc="285" dirty="0">
                <a:solidFill>
                  <a:srgbClr val="0070C0"/>
                </a:solidFill>
                <a:latin typeface="Arial"/>
                <a:cs typeface="Arial"/>
              </a:rPr>
              <a:t> </a:t>
            </a:r>
            <a:r>
              <a:rPr sz="1311" b="1" dirty="0">
                <a:solidFill>
                  <a:srgbClr val="0070C0"/>
                </a:solidFill>
                <a:latin typeface="Arial"/>
                <a:cs typeface="Arial"/>
              </a:rPr>
              <a:t>geologica</a:t>
            </a:r>
            <a:r>
              <a:rPr sz="1311" b="1" spc="285" dirty="0">
                <a:solidFill>
                  <a:srgbClr val="0070C0"/>
                </a:solidFill>
                <a:latin typeface="Arial"/>
                <a:cs typeface="Arial"/>
              </a:rPr>
              <a:t> </a:t>
            </a:r>
            <a:r>
              <a:rPr sz="1311" b="1" dirty="0">
                <a:solidFill>
                  <a:srgbClr val="0070C0"/>
                </a:solidFill>
                <a:latin typeface="Arial"/>
                <a:cs typeface="Arial"/>
              </a:rPr>
              <a:t>del</a:t>
            </a:r>
            <a:r>
              <a:rPr sz="1311" b="1" spc="290" dirty="0">
                <a:solidFill>
                  <a:srgbClr val="0070C0"/>
                </a:solidFill>
                <a:latin typeface="Arial"/>
                <a:cs typeface="Arial"/>
              </a:rPr>
              <a:t> </a:t>
            </a:r>
            <a:r>
              <a:rPr sz="1311" b="1" dirty="0">
                <a:solidFill>
                  <a:srgbClr val="0070C0"/>
                </a:solidFill>
                <a:latin typeface="Arial"/>
                <a:cs typeface="Arial"/>
              </a:rPr>
              <a:t>terreno</a:t>
            </a:r>
            <a:r>
              <a:rPr sz="1311" b="1" spc="285" dirty="0">
                <a:solidFill>
                  <a:srgbClr val="0070C0"/>
                </a:solidFill>
                <a:latin typeface="Arial"/>
                <a:cs typeface="Arial"/>
              </a:rPr>
              <a:t> </a:t>
            </a:r>
            <a:r>
              <a:rPr sz="1311" b="1" dirty="0">
                <a:solidFill>
                  <a:srgbClr val="0070C0"/>
                </a:solidFill>
                <a:latin typeface="Arial"/>
                <a:cs typeface="Arial"/>
              </a:rPr>
              <a:t>o</a:t>
            </a:r>
            <a:r>
              <a:rPr sz="1311" b="1" spc="285" dirty="0">
                <a:solidFill>
                  <a:srgbClr val="0070C0"/>
                </a:solidFill>
                <a:latin typeface="Arial"/>
                <a:cs typeface="Arial"/>
              </a:rPr>
              <a:t> </a:t>
            </a:r>
            <a:r>
              <a:rPr sz="1311" b="1" dirty="0">
                <a:solidFill>
                  <a:srgbClr val="0070C0"/>
                </a:solidFill>
                <a:latin typeface="Arial"/>
                <a:cs typeface="Arial"/>
              </a:rPr>
              <a:t>alla</a:t>
            </a:r>
            <a:r>
              <a:rPr sz="1311" b="1" spc="285" dirty="0">
                <a:solidFill>
                  <a:srgbClr val="0070C0"/>
                </a:solidFill>
                <a:latin typeface="Arial"/>
                <a:cs typeface="Arial"/>
              </a:rPr>
              <a:t> </a:t>
            </a:r>
            <a:r>
              <a:rPr sz="1311" b="1" dirty="0">
                <a:solidFill>
                  <a:srgbClr val="0070C0"/>
                </a:solidFill>
                <a:latin typeface="Arial"/>
                <a:cs typeface="Arial"/>
              </a:rPr>
              <a:t>vicinanza</a:t>
            </a:r>
            <a:r>
              <a:rPr sz="1311" b="1" spc="285" dirty="0">
                <a:solidFill>
                  <a:srgbClr val="0070C0"/>
                </a:solidFill>
                <a:latin typeface="Arial"/>
                <a:cs typeface="Arial"/>
              </a:rPr>
              <a:t> </a:t>
            </a:r>
            <a:r>
              <a:rPr sz="1311" b="1" spc="-28" dirty="0">
                <a:solidFill>
                  <a:srgbClr val="0070C0"/>
                </a:solidFill>
                <a:latin typeface="Arial"/>
                <a:cs typeface="Arial"/>
              </a:rPr>
              <a:t>di </a:t>
            </a:r>
            <a:r>
              <a:rPr sz="1311" b="1" dirty="0">
                <a:solidFill>
                  <a:srgbClr val="0070C0"/>
                </a:solidFill>
                <a:latin typeface="Arial"/>
                <a:cs typeface="Arial"/>
              </a:rPr>
              <a:t>fabbriche,</a:t>
            </a:r>
            <a:r>
              <a:rPr sz="1311" b="1" spc="103" dirty="0">
                <a:solidFill>
                  <a:srgbClr val="0070C0"/>
                </a:solidFill>
                <a:latin typeface="Arial"/>
                <a:cs typeface="Arial"/>
              </a:rPr>
              <a:t>  </a:t>
            </a:r>
            <a:r>
              <a:rPr sz="1311" b="1" dirty="0">
                <a:solidFill>
                  <a:srgbClr val="0070C0"/>
                </a:solidFill>
                <a:latin typeface="Arial"/>
                <a:cs typeface="Arial"/>
              </a:rPr>
              <a:t>depositi,</a:t>
            </a:r>
            <a:r>
              <a:rPr sz="1311" b="1" spc="108" dirty="0">
                <a:solidFill>
                  <a:srgbClr val="0070C0"/>
                </a:solidFill>
                <a:latin typeface="Arial"/>
                <a:cs typeface="Arial"/>
              </a:rPr>
              <a:t>  </a:t>
            </a:r>
            <a:r>
              <a:rPr sz="1311" b="1" dirty="0">
                <a:solidFill>
                  <a:srgbClr val="0070C0"/>
                </a:solidFill>
                <a:latin typeface="Arial"/>
                <a:cs typeface="Arial"/>
              </a:rPr>
              <a:t>raffinerie,</a:t>
            </a:r>
            <a:r>
              <a:rPr sz="1311" b="1" spc="108" dirty="0">
                <a:solidFill>
                  <a:srgbClr val="0070C0"/>
                </a:solidFill>
                <a:latin typeface="Arial"/>
                <a:cs typeface="Arial"/>
              </a:rPr>
              <a:t>  </a:t>
            </a:r>
            <a:r>
              <a:rPr sz="1311" b="1" dirty="0">
                <a:solidFill>
                  <a:srgbClr val="0070C0"/>
                </a:solidFill>
                <a:latin typeface="Arial"/>
                <a:cs typeface="Arial"/>
              </a:rPr>
              <a:t>stazioni</a:t>
            </a:r>
            <a:r>
              <a:rPr sz="1311" b="1" spc="103" dirty="0">
                <a:solidFill>
                  <a:srgbClr val="0070C0"/>
                </a:solidFill>
                <a:latin typeface="Arial"/>
                <a:cs typeface="Arial"/>
              </a:rPr>
              <a:t>  </a:t>
            </a:r>
            <a:r>
              <a:rPr sz="1311" b="1" dirty="0">
                <a:solidFill>
                  <a:srgbClr val="0070C0"/>
                </a:solidFill>
                <a:latin typeface="Arial"/>
                <a:cs typeface="Arial"/>
              </a:rPr>
              <a:t>di</a:t>
            </a:r>
            <a:r>
              <a:rPr sz="1311" b="1" spc="108" dirty="0">
                <a:solidFill>
                  <a:srgbClr val="0070C0"/>
                </a:solidFill>
                <a:latin typeface="Arial"/>
                <a:cs typeface="Arial"/>
              </a:rPr>
              <a:t>  </a:t>
            </a:r>
            <a:r>
              <a:rPr sz="1311" b="1" dirty="0">
                <a:solidFill>
                  <a:srgbClr val="0070C0"/>
                </a:solidFill>
                <a:latin typeface="Arial"/>
                <a:cs typeface="Arial"/>
              </a:rPr>
              <a:t>compressione</a:t>
            </a:r>
            <a:r>
              <a:rPr sz="1311" b="1" spc="108" dirty="0">
                <a:solidFill>
                  <a:srgbClr val="0070C0"/>
                </a:solidFill>
                <a:latin typeface="Arial"/>
                <a:cs typeface="Arial"/>
              </a:rPr>
              <a:t>  </a:t>
            </a:r>
            <a:r>
              <a:rPr sz="1311" b="1" dirty="0">
                <a:solidFill>
                  <a:srgbClr val="0070C0"/>
                </a:solidFill>
                <a:latin typeface="Arial"/>
                <a:cs typeface="Arial"/>
              </a:rPr>
              <a:t>e</a:t>
            </a:r>
            <a:r>
              <a:rPr sz="1311" b="1" spc="108" dirty="0">
                <a:solidFill>
                  <a:srgbClr val="0070C0"/>
                </a:solidFill>
                <a:latin typeface="Arial"/>
                <a:cs typeface="Arial"/>
              </a:rPr>
              <a:t>  </a:t>
            </a:r>
            <a:r>
              <a:rPr sz="1311" b="1" dirty="0">
                <a:solidFill>
                  <a:srgbClr val="0070C0"/>
                </a:solidFill>
                <a:latin typeface="Arial"/>
                <a:cs typeface="Arial"/>
              </a:rPr>
              <a:t>di</a:t>
            </a:r>
            <a:r>
              <a:rPr sz="1311" b="1" spc="103" dirty="0">
                <a:solidFill>
                  <a:srgbClr val="0070C0"/>
                </a:solidFill>
                <a:latin typeface="Arial"/>
                <a:cs typeface="Arial"/>
              </a:rPr>
              <a:t>  </a:t>
            </a:r>
            <a:r>
              <a:rPr sz="1311" b="1" dirty="0">
                <a:solidFill>
                  <a:srgbClr val="0070C0"/>
                </a:solidFill>
                <a:latin typeface="Arial"/>
                <a:cs typeface="Arial"/>
              </a:rPr>
              <a:t>decompressione,</a:t>
            </a:r>
            <a:r>
              <a:rPr sz="1311" b="1" spc="108" dirty="0">
                <a:solidFill>
                  <a:srgbClr val="0070C0"/>
                </a:solidFill>
                <a:latin typeface="Arial"/>
                <a:cs typeface="Arial"/>
              </a:rPr>
              <a:t>  </a:t>
            </a:r>
            <a:r>
              <a:rPr sz="1311" b="1" dirty="0">
                <a:solidFill>
                  <a:srgbClr val="0070C0"/>
                </a:solidFill>
                <a:latin typeface="Arial"/>
                <a:cs typeface="Arial"/>
              </a:rPr>
              <a:t>metanodotti</a:t>
            </a:r>
            <a:r>
              <a:rPr sz="1311" b="1" spc="108" dirty="0">
                <a:solidFill>
                  <a:srgbClr val="0070C0"/>
                </a:solidFill>
                <a:latin typeface="Arial"/>
                <a:cs typeface="Arial"/>
              </a:rPr>
              <a:t>  </a:t>
            </a:r>
            <a:r>
              <a:rPr sz="1311" b="1" spc="-57" dirty="0">
                <a:solidFill>
                  <a:srgbClr val="0070C0"/>
                </a:solidFill>
                <a:latin typeface="Arial"/>
                <a:cs typeface="Arial"/>
              </a:rPr>
              <a:t>e </a:t>
            </a:r>
            <a:r>
              <a:rPr sz="1311" b="1" spc="-12" dirty="0">
                <a:solidFill>
                  <a:srgbClr val="0070C0"/>
                </a:solidFill>
                <a:latin typeface="Arial"/>
                <a:cs typeface="Arial"/>
              </a:rPr>
              <a:t>condutture</a:t>
            </a:r>
            <a:r>
              <a:rPr sz="1311" b="1" spc="-34" dirty="0">
                <a:solidFill>
                  <a:srgbClr val="0070C0"/>
                </a:solidFill>
                <a:latin typeface="Arial"/>
                <a:cs typeface="Arial"/>
              </a:rPr>
              <a:t> </a:t>
            </a:r>
            <a:r>
              <a:rPr sz="1311" b="1" dirty="0">
                <a:solidFill>
                  <a:srgbClr val="0070C0"/>
                </a:solidFill>
                <a:latin typeface="Arial"/>
                <a:cs typeface="Arial"/>
              </a:rPr>
              <a:t>di</a:t>
            </a:r>
            <a:r>
              <a:rPr sz="1311" b="1" spc="-28" dirty="0">
                <a:solidFill>
                  <a:srgbClr val="0070C0"/>
                </a:solidFill>
                <a:latin typeface="Arial"/>
                <a:cs typeface="Arial"/>
              </a:rPr>
              <a:t> </a:t>
            </a:r>
            <a:r>
              <a:rPr sz="1311" b="1" dirty="0">
                <a:solidFill>
                  <a:srgbClr val="0070C0"/>
                </a:solidFill>
                <a:latin typeface="Arial"/>
                <a:cs typeface="Arial"/>
              </a:rPr>
              <a:t>gas,</a:t>
            </a:r>
            <a:r>
              <a:rPr sz="1311" b="1" spc="-28" dirty="0">
                <a:solidFill>
                  <a:srgbClr val="0070C0"/>
                </a:solidFill>
                <a:latin typeface="Arial"/>
                <a:cs typeface="Arial"/>
              </a:rPr>
              <a:t> </a:t>
            </a:r>
            <a:r>
              <a:rPr sz="1311" b="1" dirty="0">
                <a:solidFill>
                  <a:srgbClr val="0070C0"/>
                </a:solidFill>
                <a:latin typeface="Arial"/>
                <a:cs typeface="Arial"/>
              </a:rPr>
              <a:t>che</a:t>
            </a:r>
            <a:r>
              <a:rPr sz="1311" b="1" spc="-34" dirty="0">
                <a:solidFill>
                  <a:srgbClr val="0070C0"/>
                </a:solidFill>
                <a:latin typeface="Arial"/>
                <a:cs typeface="Arial"/>
              </a:rPr>
              <a:t> </a:t>
            </a:r>
            <a:r>
              <a:rPr sz="1311" b="1" dirty="0">
                <a:solidFill>
                  <a:srgbClr val="0070C0"/>
                </a:solidFill>
                <a:latin typeface="Arial"/>
                <a:cs typeface="Arial"/>
              </a:rPr>
              <a:t>possono</a:t>
            </a:r>
            <a:r>
              <a:rPr sz="1311" b="1" spc="-28" dirty="0">
                <a:solidFill>
                  <a:srgbClr val="0070C0"/>
                </a:solidFill>
                <a:latin typeface="Arial"/>
                <a:cs typeface="Arial"/>
              </a:rPr>
              <a:t> </a:t>
            </a:r>
            <a:r>
              <a:rPr sz="1311" b="1" dirty="0">
                <a:solidFill>
                  <a:srgbClr val="0070C0"/>
                </a:solidFill>
                <a:latin typeface="Arial"/>
                <a:cs typeface="Arial"/>
              </a:rPr>
              <a:t>dar</a:t>
            </a:r>
            <a:r>
              <a:rPr sz="1311" b="1" spc="-28" dirty="0">
                <a:solidFill>
                  <a:srgbClr val="0070C0"/>
                </a:solidFill>
                <a:latin typeface="Arial"/>
                <a:cs typeface="Arial"/>
              </a:rPr>
              <a:t> </a:t>
            </a:r>
            <a:r>
              <a:rPr sz="1311" b="1" dirty="0">
                <a:solidFill>
                  <a:srgbClr val="0070C0"/>
                </a:solidFill>
                <a:latin typeface="Arial"/>
                <a:cs typeface="Arial"/>
              </a:rPr>
              <a:t>luogo</a:t>
            </a:r>
            <a:r>
              <a:rPr sz="1311" b="1" spc="-34" dirty="0">
                <a:solidFill>
                  <a:srgbClr val="0070C0"/>
                </a:solidFill>
                <a:latin typeface="Arial"/>
                <a:cs typeface="Arial"/>
              </a:rPr>
              <a:t> </a:t>
            </a:r>
            <a:r>
              <a:rPr sz="1311" b="1" dirty="0">
                <a:solidFill>
                  <a:srgbClr val="0070C0"/>
                </a:solidFill>
                <a:latin typeface="Arial"/>
                <a:cs typeface="Arial"/>
              </a:rPr>
              <a:t>ad</a:t>
            </a:r>
            <a:r>
              <a:rPr sz="1311" b="1" spc="-28" dirty="0">
                <a:solidFill>
                  <a:srgbClr val="0070C0"/>
                </a:solidFill>
                <a:latin typeface="Arial"/>
                <a:cs typeface="Arial"/>
              </a:rPr>
              <a:t> </a:t>
            </a:r>
            <a:r>
              <a:rPr sz="1311" b="1" spc="-12" dirty="0">
                <a:solidFill>
                  <a:srgbClr val="0070C0"/>
                </a:solidFill>
                <a:latin typeface="Arial"/>
                <a:cs typeface="Arial"/>
              </a:rPr>
              <a:t>infiltrazione</a:t>
            </a:r>
            <a:r>
              <a:rPr sz="1311" b="1" spc="-28" dirty="0">
                <a:solidFill>
                  <a:srgbClr val="0070C0"/>
                </a:solidFill>
                <a:latin typeface="Arial"/>
                <a:cs typeface="Arial"/>
              </a:rPr>
              <a:t> </a:t>
            </a:r>
            <a:r>
              <a:rPr sz="1311" b="1" dirty="0">
                <a:solidFill>
                  <a:srgbClr val="0070C0"/>
                </a:solidFill>
                <a:latin typeface="Arial"/>
                <a:cs typeface="Arial"/>
              </a:rPr>
              <a:t>di</a:t>
            </a:r>
            <a:r>
              <a:rPr sz="1311" b="1" spc="-34" dirty="0">
                <a:solidFill>
                  <a:srgbClr val="0070C0"/>
                </a:solidFill>
                <a:latin typeface="Arial"/>
                <a:cs typeface="Arial"/>
              </a:rPr>
              <a:t> </a:t>
            </a:r>
            <a:r>
              <a:rPr sz="1311" b="1" dirty="0">
                <a:solidFill>
                  <a:srgbClr val="0070C0"/>
                </a:solidFill>
                <a:latin typeface="Arial"/>
                <a:cs typeface="Arial"/>
              </a:rPr>
              <a:t>sostanze</a:t>
            </a:r>
            <a:r>
              <a:rPr sz="1311" b="1" spc="-28" dirty="0">
                <a:solidFill>
                  <a:srgbClr val="0070C0"/>
                </a:solidFill>
                <a:latin typeface="Arial"/>
                <a:cs typeface="Arial"/>
              </a:rPr>
              <a:t> </a:t>
            </a:r>
            <a:r>
              <a:rPr sz="1311" b="1" spc="-12" dirty="0">
                <a:solidFill>
                  <a:srgbClr val="0070C0"/>
                </a:solidFill>
                <a:latin typeface="Arial"/>
                <a:cs typeface="Arial"/>
              </a:rPr>
              <a:t>pericolose.</a:t>
            </a:r>
            <a:endParaRPr sz="1311" dirty="0">
              <a:latin typeface="Arial"/>
              <a:cs typeface="Arial"/>
            </a:endParaRPr>
          </a:p>
          <a:p>
            <a:pPr marL="14480" marR="6516" indent="220090" algn="just">
              <a:lnSpc>
                <a:spcPts val="1505"/>
              </a:lnSpc>
              <a:spcBef>
                <a:spcPts val="599"/>
              </a:spcBef>
              <a:buClr>
                <a:srgbClr val="2C7C9F"/>
              </a:buClr>
              <a:buAutoNum type="arabicPeriod"/>
              <a:tabLst>
                <a:tab pos="234570" algn="l"/>
              </a:tabLst>
            </a:pPr>
            <a:r>
              <a:rPr sz="1311" b="1" dirty="0">
                <a:solidFill>
                  <a:srgbClr val="FF0000"/>
                </a:solidFill>
                <a:latin typeface="Arial"/>
                <a:cs typeface="Arial"/>
              </a:rPr>
              <a:t>Quando</a:t>
            </a:r>
            <a:r>
              <a:rPr sz="1311" b="1" spc="232" dirty="0">
                <a:solidFill>
                  <a:srgbClr val="FF0000"/>
                </a:solidFill>
                <a:latin typeface="Arial"/>
                <a:cs typeface="Arial"/>
              </a:rPr>
              <a:t> </a:t>
            </a:r>
            <a:r>
              <a:rPr sz="1311" b="1" dirty="0">
                <a:solidFill>
                  <a:srgbClr val="FF0000"/>
                </a:solidFill>
                <a:latin typeface="Arial"/>
                <a:cs typeface="Arial"/>
              </a:rPr>
              <a:t>sia</a:t>
            </a:r>
            <a:r>
              <a:rPr sz="1311" b="1" spc="232" dirty="0">
                <a:solidFill>
                  <a:srgbClr val="FF0000"/>
                </a:solidFill>
                <a:latin typeface="Arial"/>
                <a:cs typeface="Arial"/>
              </a:rPr>
              <a:t> </a:t>
            </a:r>
            <a:r>
              <a:rPr sz="1311" b="1" dirty="0">
                <a:solidFill>
                  <a:srgbClr val="FF0000"/>
                </a:solidFill>
                <a:latin typeface="Arial"/>
                <a:cs typeface="Arial"/>
              </a:rPr>
              <a:t>accertata</a:t>
            </a:r>
            <a:r>
              <a:rPr sz="1311" b="1" spc="240" dirty="0">
                <a:solidFill>
                  <a:srgbClr val="FF0000"/>
                </a:solidFill>
                <a:latin typeface="Arial"/>
                <a:cs typeface="Arial"/>
              </a:rPr>
              <a:t> </a:t>
            </a:r>
            <a:r>
              <a:rPr sz="1311" b="1" dirty="0">
                <a:solidFill>
                  <a:srgbClr val="FF0000"/>
                </a:solidFill>
                <a:latin typeface="Arial"/>
                <a:cs typeface="Arial"/>
              </a:rPr>
              <a:t>o</a:t>
            </a:r>
            <a:r>
              <a:rPr sz="1311" b="1" spc="232" dirty="0">
                <a:solidFill>
                  <a:srgbClr val="FF0000"/>
                </a:solidFill>
                <a:latin typeface="Arial"/>
                <a:cs typeface="Arial"/>
              </a:rPr>
              <a:t> </a:t>
            </a:r>
            <a:r>
              <a:rPr sz="1311" b="1" dirty="0">
                <a:solidFill>
                  <a:srgbClr val="FF0000"/>
                </a:solidFill>
                <a:latin typeface="Arial"/>
                <a:cs typeface="Arial"/>
              </a:rPr>
              <a:t>sia</a:t>
            </a:r>
            <a:r>
              <a:rPr sz="1311" b="1" spc="240" dirty="0">
                <a:solidFill>
                  <a:srgbClr val="FF0000"/>
                </a:solidFill>
                <a:latin typeface="Arial"/>
                <a:cs typeface="Arial"/>
              </a:rPr>
              <a:t> </a:t>
            </a:r>
            <a:r>
              <a:rPr sz="1311" b="1" dirty="0">
                <a:solidFill>
                  <a:srgbClr val="FF0000"/>
                </a:solidFill>
                <a:latin typeface="Arial"/>
                <a:cs typeface="Arial"/>
              </a:rPr>
              <a:t>da</a:t>
            </a:r>
            <a:r>
              <a:rPr sz="1311" b="1" spc="232" dirty="0">
                <a:solidFill>
                  <a:srgbClr val="FF0000"/>
                </a:solidFill>
                <a:latin typeface="Arial"/>
                <a:cs typeface="Arial"/>
              </a:rPr>
              <a:t> </a:t>
            </a:r>
            <a:r>
              <a:rPr sz="1311" b="1" dirty="0">
                <a:solidFill>
                  <a:srgbClr val="FF0000"/>
                </a:solidFill>
                <a:latin typeface="Arial"/>
                <a:cs typeface="Arial"/>
              </a:rPr>
              <a:t>temere</a:t>
            </a:r>
            <a:r>
              <a:rPr sz="1311" b="1" spc="240" dirty="0">
                <a:solidFill>
                  <a:srgbClr val="FF0000"/>
                </a:solidFill>
                <a:latin typeface="Arial"/>
                <a:cs typeface="Arial"/>
              </a:rPr>
              <a:t> </a:t>
            </a:r>
            <a:r>
              <a:rPr sz="1311" b="1" dirty="0">
                <a:solidFill>
                  <a:srgbClr val="FF0000"/>
                </a:solidFill>
                <a:latin typeface="Arial"/>
                <a:cs typeface="Arial"/>
              </a:rPr>
              <a:t>la</a:t>
            </a:r>
            <a:r>
              <a:rPr sz="1311" b="1" spc="232" dirty="0">
                <a:solidFill>
                  <a:srgbClr val="FF0000"/>
                </a:solidFill>
                <a:latin typeface="Arial"/>
                <a:cs typeface="Arial"/>
              </a:rPr>
              <a:t> </a:t>
            </a:r>
            <a:r>
              <a:rPr sz="1311" b="1" dirty="0">
                <a:solidFill>
                  <a:srgbClr val="FF0000"/>
                </a:solidFill>
                <a:latin typeface="Arial"/>
                <a:cs typeface="Arial"/>
              </a:rPr>
              <a:t>presenza</a:t>
            </a:r>
            <a:r>
              <a:rPr sz="1311" b="1" spc="232" dirty="0">
                <a:solidFill>
                  <a:srgbClr val="FF0000"/>
                </a:solidFill>
                <a:latin typeface="Arial"/>
                <a:cs typeface="Arial"/>
              </a:rPr>
              <a:t> </a:t>
            </a:r>
            <a:r>
              <a:rPr sz="1311" b="1" dirty="0">
                <a:solidFill>
                  <a:srgbClr val="FF0000"/>
                </a:solidFill>
                <a:latin typeface="Arial"/>
                <a:cs typeface="Arial"/>
              </a:rPr>
              <a:t>di</a:t>
            </a:r>
            <a:r>
              <a:rPr sz="1311" b="1" spc="240" dirty="0">
                <a:solidFill>
                  <a:srgbClr val="FF0000"/>
                </a:solidFill>
                <a:latin typeface="Arial"/>
                <a:cs typeface="Arial"/>
              </a:rPr>
              <a:t> </a:t>
            </a:r>
            <a:r>
              <a:rPr sz="1311" b="1" dirty="0">
                <a:solidFill>
                  <a:srgbClr val="FF0000"/>
                </a:solidFill>
                <a:latin typeface="Arial"/>
                <a:cs typeface="Arial"/>
              </a:rPr>
              <a:t>gas</a:t>
            </a:r>
            <a:r>
              <a:rPr sz="1311" b="1" spc="232" dirty="0">
                <a:solidFill>
                  <a:srgbClr val="FF0000"/>
                </a:solidFill>
                <a:latin typeface="Arial"/>
                <a:cs typeface="Arial"/>
              </a:rPr>
              <a:t> </a:t>
            </a:r>
            <a:r>
              <a:rPr sz="1311" b="1" dirty="0">
                <a:solidFill>
                  <a:srgbClr val="FF0000"/>
                </a:solidFill>
                <a:latin typeface="Arial"/>
                <a:cs typeface="Arial"/>
              </a:rPr>
              <a:t>tossici,</a:t>
            </a:r>
            <a:r>
              <a:rPr sz="1311" b="1" spc="240" dirty="0">
                <a:solidFill>
                  <a:srgbClr val="FF0000"/>
                </a:solidFill>
                <a:latin typeface="Arial"/>
                <a:cs typeface="Arial"/>
              </a:rPr>
              <a:t> </a:t>
            </a:r>
            <a:r>
              <a:rPr sz="1311" b="1" dirty="0">
                <a:solidFill>
                  <a:srgbClr val="FF0000"/>
                </a:solidFill>
                <a:latin typeface="Arial"/>
                <a:cs typeface="Arial"/>
              </a:rPr>
              <a:t>asfissianti</a:t>
            </a:r>
            <a:r>
              <a:rPr sz="1311" b="1" spc="232" dirty="0">
                <a:solidFill>
                  <a:srgbClr val="FF0000"/>
                </a:solidFill>
                <a:latin typeface="Arial"/>
                <a:cs typeface="Arial"/>
              </a:rPr>
              <a:t> </a:t>
            </a:r>
            <a:r>
              <a:rPr sz="1311" b="1" dirty="0">
                <a:solidFill>
                  <a:srgbClr val="FF0000"/>
                </a:solidFill>
                <a:latin typeface="Arial"/>
                <a:cs typeface="Arial"/>
              </a:rPr>
              <a:t>o</a:t>
            </a:r>
            <a:r>
              <a:rPr sz="1311" b="1" spc="240" dirty="0">
                <a:solidFill>
                  <a:srgbClr val="FF0000"/>
                </a:solidFill>
                <a:latin typeface="Arial"/>
                <a:cs typeface="Arial"/>
              </a:rPr>
              <a:t> </a:t>
            </a:r>
            <a:r>
              <a:rPr sz="1311" b="1" dirty="0">
                <a:solidFill>
                  <a:srgbClr val="FF0000"/>
                </a:solidFill>
                <a:latin typeface="Arial"/>
                <a:cs typeface="Arial"/>
              </a:rPr>
              <a:t>la</a:t>
            </a:r>
            <a:r>
              <a:rPr sz="1311" b="1" spc="232" dirty="0">
                <a:solidFill>
                  <a:srgbClr val="FF0000"/>
                </a:solidFill>
                <a:latin typeface="Arial"/>
                <a:cs typeface="Arial"/>
              </a:rPr>
              <a:t> </a:t>
            </a:r>
            <a:r>
              <a:rPr sz="1311" b="1" spc="-12" dirty="0">
                <a:solidFill>
                  <a:srgbClr val="FF0000"/>
                </a:solidFill>
                <a:latin typeface="Arial"/>
                <a:cs typeface="Arial"/>
              </a:rPr>
              <a:t>irrespirabilità </a:t>
            </a:r>
            <a:r>
              <a:rPr sz="1311" b="1" dirty="0">
                <a:solidFill>
                  <a:srgbClr val="FF0000"/>
                </a:solidFill>
                <a:latin typeface="Arial"/>
                <a:cs typeface="Arial"/>
              </a:rPr>
              <a:t>dell’aria</a:t>
            </a:r>
            <a:r>
              <a:rPr sz="1311" b="1" spc="17" dirty="0">
                <a:solidFill>
                  <a:srgbClr val="FF0000"/>
                </a:solidFill>
                <a:latin typeface="Arial"/>
                <a:cs typeface="Arial"/>
              </a:rPr>
              <a:t> </a:t>
            </a:r>
            <a:r>
              <a:rPr sz="1311" b="1" dirty="0">
                <a:solidFill>
                  <a:srgbClr val="FF0000"/>
                </a:solidFill>
                <a:latin typeface="Arial"/>
                <a:cs typeface="Arial"/>
              </a:rPr>
              <a:t>ambiente</a:t>
            </a:r>
            <a:r>
              <a:rPr sz="1311" b="1" spc="23" dirty="0">
                <a:solidFill>
                  <a:srgbClr val="FF0000"/>
                </a:solidFill>
                <a:latin typeface="Arial"/>
                <a:cs typeface="Arial"/>
              </a:rPr>
              <a:t> </a:t>
            </a:r>
            <a:r>
              <a:rPr sz="1311" b="1" dirty="0">
                <a:solidFill>
                  <a:srgbClr val="FF0000"/>
                </a:solidFill>
                <a:latin typeface="Arial"/>
                <a:cs typeface="Arial"/>
              </a:rPr>
              <a:t>e</a:t>
            </a:r>
            <a:r>
              <a:rPr sz="1311" b="1" spc="23" dirty="0">
                <a:solidFill>
                  <a:srgbClr val="FF0000"/>
                </a:solidFill>
                <a:latin typeface="Arial"/>
                <a:cs typeface="Arial"/>
              </a:rPr>
              <a:t> </a:t>
            </a:r>
            <a:r>
              <a:rPr sz="1311" b="1" dirty="0">
                <a:solidFill>
                  <a:srgbClr val="FF0000"/>
                </a:solidFill>
                <a:latin typeface="Arial"/>
                <a:cs typeface="Arial"/>
              </a:rPr>
              <a:t>non</a:t>
            </a:r>
            <a:r>
              <a:rPr sz="1311" b="1" spc="17" dirty="0">
                <a:solidFill>
                  <a:srgbClr val="FF0000"/>
                </a:solidFill>
                <a:latin typeface="Arial"/>
                <a:cs typeface="Arial"/>
              </a:rPr>
              <a:t> </a:t>
            </a:r>
            <a:r>
              <a:rPr sz="1311" b="1" dirty="0">
                <a:solidFill>
                  <a:srgbClr val="FF0000"/>
                </a:solidFill>
                <a:latin typeface="Arial"/>
                <a:cs typeface="Arial"/>
              </a:rPr>
              <a:t>sia</a:t>
            </a:r>
            <a:r>
              <a:rPr sz="1311" b="1" spc="23" dirty="0">
                <a:solidFill>
                  <a:srgbClr val="FF0000"/>
                </a:solidFill>
                <a:latin typeface="Arial"/>
                <a:cs typeface="Arial"/>
              </a:rPr>
              <a:t> </a:t>
            </a:r>
            <a:r>
              <a:rPr sz="1311" b="1" dirty="0">
                <a:solidFill>
                  <a:srgbClr val="FF0000"/>
                </a:solidFill>
                <a:latin typeface="Arial"/>
                <a:cs typeface="Arial"/>
              </a:rPr>
              <a:t>possibile</a:t>
            </a:r>
            <a:r>
              <a:rPr sz="1311" b="1" spc="23" dirty="0">
                <a:solidFill>
                  <a:srgbClr val="FF0000"/>
                </a:solidFill>
                <a:latin typeface="Arial"/>
                <a:cs typeface="Arial"/>
              </a:rPr>
              <a:t> </a:t>
            </a:r>
            <a:r>
              <a:rPr sz="1311" b="1" dirty="0">
                <a:solidFill>
                  <a:srgbClr val="FF0000"/>
                </a:solidFill>
                <a:latin typeface="Arial"/>
                <a:cs typeface="Arial"/>
              </a:rPr>
              <a:t>assicurare</a:t>
            </a:r>
            <a:r>
              <a:rPr sz="1311" b="1" spc="17" dirty="0">
                <a:solidFill>
                  <a:srgbClr val="FF0000"/>
                </a:solidFill>
                <a:latin typeface="Arial"/>
                <a:cs typeface="Arial"/>
              </a:rPr>
              <a:t> </a:t>
            </a:r>
            <a:r>
              <a:rPr sz="1311" b="1" dirty="0">
                <a:solidFill>
                  <a:srgbClr val="FF0000"/>
                </a:solidFill>
                <a:latin typeface="Arial"/>
                <a:cs typeface="Arial"/>
              </a:rPr>
              <a:t>una</a:t>
            </a:r>
            <a:r>
              <a:rPr sz="1311" b="1" spc="23" dirty="0">
                <a:solidFill>
                  <a:srgbClr val="FF0000"/>
                </a:solidFill>
                <a:latin typeface="Arial"/>
                <a:cs typeface="Arial"/>
              </a:rPr>
              <a:t> </a:t>
            </a:r>
            <a:r>
              <a:rPr sz="1311" b="1" dirty="0">
                <a:solidFill>
                  <a:srgbClr val="FF0000"/>
                </a:solidFill>
                <a:latin typeface="Arial"/>
                <a:cs typeface="Arial"/>
              </a:rPr>
              <a:t>efficiente</a:t>
            </a:r>
            <a:r>
              <a:rPr sz="1311" b="1" spc="23" dirty="0">
                <a:solidFill>
                  <a:srgbClr val="FF0000"/>
                </a:solidFill>
                <a:latin typeface="Arial"/>
                <a:cs typeface="Arial"/>
              </a:rPr>
              <a:t> </a:t>
            </a:r>
            <a:r>
              <a:rPr sz="1311" b="1" dirty="0">
                <a:solidFill>
                  <a:srgbClr val="FF0000"/>
                </a:solidFill>
                <a:latin typeface="Arial"/>
                <a:cs typeface="Arial"/>
              </a:rPr>
              <a:t>aerazione</a:t>
            </a:r>
            <a:r>
              <a:rPr sz="1311" b="1" spc="23" dirty="0">
                <a:solidFill>
                  <a:srgbClr val="FF0000"/>
                </a:solidFill>
                <a:latin typeface="Arial"/>
                <a:cs typeface="Arial"/>
              </a:rPr>
              <a:t> </a:t>
            </a:r>
            <a:r>
              <a:rPr sz="1311" b="1" dirty="0">
                <a:solidFill>
                  <a:srgbClr val="FF0000"/>
                </a:solidFill>
                <a:latin typeface="Arial"/>
                <a:cs typeface="Arial"/>
              </a:rPr>
              <a:t>ed</a:t>
            </a:r>
            <a:r>
              <a:rPr sz="1311" b="1" spc="17" dirty="0">
                <a:solidFill>
                  <a:srgbClr val="FF0000"/>
                </a:solidFill>
                <a:latin typeface="Arial"/>
                <a:cs typeface="Arial"/>
              </a:rPr>
              <a:t> </a:t>
            </a:r>
            <a:r>
              <a:rPr sz="1311" b="1" dirty="0">
                <a:solidFill>
                  <a:srgbClr val="FF0000"/>
                </a:solidFill>
                <a:latin typeface="Arial"/>
                <a:cs typeface="Arial"/>
              </a:rPr>
              <a:t>una</a:t>
            </a:r>
            <a:r>
              <a:rPr sz="1311" b="1" spc="23" dirty="0">
                <a:solidFill>
                  <a:srgbClr val="FF0000"/>
                </a:solidFill>
                <a:latin typeface="Arial"/>
                <a:cs typeface="Arial"/>
              </a:rPr>
              <a:t> </a:t>
            </a:r>
            <a:r>
              <a:rPr sz="1311" b="1" dirty="0">
                <a:solidFill>
                  <a:srgbClr val="FF0000"/>
                </a:solidFill>
                <a:latin typeface="Arial"/>
                <a:cs typeface="Arial"/>
              </a:rPr>
              <a:t>completa</a:t>
            </a:r>
            <a:r>
              <a:rPr sz="1311" b="1" spc="23" dirty="0">
                <a:solidFill>
                  <a:srgbClr val="FF0000"/>
                </a:solidFill>
                <a:latin typeface="Arial"/>
                <a:cs typeface="Arial"/>
              </a:rPr>
              <a:t> </a:t>
            </a:r>
            <a:r>
              <a:rPr sz="1311" b="1" dirty="0">
                <a:solidFill>
                  <a:srgbClr val="FF0000"/>
                </a:solidFill>
                <a:latin typeface="Arial"/>
                <a:cs typeface="Arial"/>
              </a:rPr>
              <a:t>bonifica,</a:t>
            </a:r>
            <a:r>
              <a:rPr sz="1311" b="1" spc="17" dirty="0">
                <a:solidFill>
                  <a:srgbClr val="FF0000"/>
                </a:solidFill>
                <a:latin typeface="Arial"/>
                <a:cs typeface="Arial"/>
              </a:rPr>
              <a:t> </a:t>
            </a:r>
            <a:r>
              <a:rPr sz="1311" b="1" spc="-57" dirty="0">
                <a:solidFill>
                  <a:srgbClr val="004691"/>
                </a:solidFill>
                <a:latin typeface="Arial"/>
                <a:cs typeface="Arial"/>
              </a:rPr>
              <a:t>i </a:t>
            </a:r>
            <a:r>
              <a:rPr sz="1311" b="1" dirty="0">
                <a:solidFill>
                  <a:srgbClr val="0070C0"/>
                </a:solidFill>
                <a:latin typeface="Arial"/>
                <a:cs typeface="Arial"/>
              </a:rPr>
              <a:t>lavoratori</a:t>
            </a:r>
            <a:r>
              <a:rPr sz="1311" b="1" spc="5" dirty="0">
                <a:solidFill>
                  <a:srgbClr val="0070C0"/>
                </a:solidFill>
                <a:latin typeface="Arial"/>
                <a:cs typeface="Arial"/>
              </a:rPr>
              <a:t> </a:t>
            </a:r>
            <a:r>
              <a:rPr sz="1311" b="1" dirty="0">
                <a:solidFill>
                  <a:srgbClr val="0070C0"/>
                </a:solidFill>
                <a:latin typeface="Arial"/>
                <a:cs typeface="Arial"/>
              </a:rPr>
              <a:t>devono</a:t>
            </a:r>
            <a:r>
              <a:rPr sz="1311" b="1" spc="5" dirty="0">
                <a:solidFill>
                  <a:srgbClr val="0070C0"/>
                </a:solidFill>
                <a:latin typeface="Arial"/>
                <a:cs typeface="Arial"/>
              </a:rPr>
              <a:t> </a:t>
            </a:r>
            <a:r>
              <a:rPr sz="1311" b="1" dirty="0">
                <a:solidFill>
                  <a:srgbClr val="0070C0"/>
                </a:solidFill>
                <a:latin typeface="Arial"/>
                <a:cs typeface="Arial"/>
              </a:rPr>
              <a:t>essere</a:t>
            </a:r>
            <a:r>
              <a:rPr sz="1311" b="1" spc="5" dirty="0">
                <a:solidFill>
                  <a:srgbClr val="0070C0"/>
                </a:solidFill>
                <a:latin typeface="Arial"/>
                <a:cs typeface="Arial"/>
              </a:rPr>
              <a:t> </a:t>
            </a:r>
            <a:r>
              <a:rPr sz="1311" b="1" dirty="0">
                <a:solidFill>
                  <a:srgbClr val="0070C0"/>
                </a:solidFill>
                <a:latin typeface="Arial"/>
                <a:cs typeface="Arial"/>
              </a:rPr>
              <a:t>provvisti</a:t>
            </a:r>
            <a:r>
              <a:rPr sz="1311" b="1" spc="5" dirty="0">
                <a:solidFill>
                  <a:srgbClr val="0070C0"/>
                </a:solidFill>
                <a:latin typeface="Arial"/>
                <a:cs typeface="Arial"/>
              </a:rPr>
              <a:t> </a:t>
            </a:r>
            <a:r>
              <a:rPr sz="1311" b="1" dirty="0">
                <a:solidFill>
                  <a:srgbClr val="0070C0"/>
                </a:solidFill>
                <a:latin typeface="Arial"/>
                <a:cs typeface="Arial"/>
              </a:rPr>
              <a:t>di</a:t>
            </a:r>
            <a:r>
              <a:rPr sz="1311" b="1" spc="12" dirty="0">
                <a:solidFill>
                  <a:srgbClr val="0070C0"/>
                </a:solidFill>
                <a:latin typeface="Arial"/>
                <a:cs typeface="Arial"/>
              </a:rPr>
              <a:t> </a:t>
            </a:r>
            <a:r>
              <a:rPr sz="1311" b="1" dirty="0">
                <a:solidFill>
                  <a:srgbClr val="0070C0"/>
                </a:solidFill>
                <a:latin typeface="Arial"/>
                <a:cs typeface="Arial"/>
              </a:rPr>
              <a:t>idonei</a:t>
            </a:r>
            <a:r>
              <a:rPr sz="1311" b="1" spc="5" dirty="0">
                <a:solidFill>
                  <a:srgbClr val="0070C0"/>
                </a:solidFill>
                <a:latin typeface="Arial"/>
                <a:cs typeface="Arial"/>
              </a:rPr>
              <a:t> </a:t>
            </a:r>
            <a:r>
              <a:rPr sz="1311" b="1" dirty="0">
                <a:solidFill>
                  <a:srgbClr val="0070C0"/>
                </a:solidFill>
                <a:latin typeface="Arial"/>
                <a:cs typeface="Arial"/>
              </a:rPr>
              <a:t>dispositivi</a:t>
            </a:r>
            <a:r>
              <a:rPr sz="1311" b="1" spc="5" dirty="0">
                <a:solidFill>
                  <a:srgbClr val="0070C0"/>
                </a:solidFill>
                <a:latin typeface="Arial"/>
                <a:cs typeface="Arial"/>
              </a:rPr>
              <a:t> </a:t>
            </a:r>
            <a:r>
              <a:rPr sz="1311" b="1" dirty="0">
                <a:solidFill>
                  <a:srgbClr val="0070C0"/>
                </a:solidFill>
                <a:latin typeface="Arial"/>
                <a:cs typeface="Arial"/>
              </a:rPr>
              <a:t>di</a:t>
            </a:r>
            <a:r>
              <a:rPr sz="1311" b="1" spc="5" dirty="0">
                <a:solidFill>
                  <a:srgbClr val="0070C0"/>
                </a:solidFill>
                <a:latin typeface="Arial"/>
                <a:cs typeface="Arial"/>
              </a:rPr>
              <a:t> </a:t>
            </a:r>
            <a:r>
              <a:rPr sz="1311" b="1" dirty="0">
                <a:solidFill>
                  <a:srgbClr val="0070C0"/>
                </a:solidFill>
                <a:latin typeface="Arial"/>
                <a:cs typeface="Arial"/>
              </a:rPr>
              <a:t>protezione</a:t>
            </a:r>
            <a:r>
              <a:rPr sz="1311" b="1" spc="12" dirty="0">
                <a:solidFill>
                  <a:srgbClr val="0070C0"/>
                </a:solidFill>
                <a:latin typeface="Arial"/>
                <a:cs typeface="Arial"/>
              </a:rPr>
              <a:t> </a:t>
            </a:r>
            <a:r>
              <a:rPr sz="1311" b="1" dirty="0">
                <a:solidFill>
                  <a:srgbClr val="0070C0"/>
                </a:solidFill>
                <a:latin typeface="Arial"/>
                <a:cs typeface="Arial"/>
              </a:rPr>
              <a:t>individuale</a:t>
            </a:r>
            <a:r>
              <a:rPr sz="1311" b="1" spc="5" dirty="0">
                <a:solidFill>
                  <a:srgbClr val="0070C0"/>
                </a:solidFill>
                <a:latin typeface="Arial"/>
                <a:cs typeface="Arial"/>
              </a:rPr>
              <a:t> </a:t>
            </a:r>
            <a:r>
              <a:rPr sz="1311" b="1" dirty="0">
                <a:solidFill>
                  <a:srgbClr val="0070C0"/>
                </a:solidFill>
                <a:latin typeface="Arial"/>
                <a:cs typeface="Arial"/>
              </a:rPr>
              <a:t>delle</a:t>
            </a:r>
            <a:r>
              <a:rPr sz="1311" b="1" spc="5" dirty="0">
                <a:solidFill>
                  <a:srgbClr val="0070C0"/>
                </a:solidFill>
                <a:latin typeface="Arial"/>
                <a:cs typeface="Arial"/>
              </a:rPr>
              <a:t> </a:t>
            </a:r>
            <a:r>
              <a:rPr sz="1311" b="1" dirty="0">
                <a:solidFill>
                  <a:srgbClr val="0070C0"/>
                </a:solidFill>
                <a:latin typeface="Arial"/>
                <a:cs typeface="Arial"/>
              </a:rPr>
              <a:t>vie</a:t>
            </a:r>
            <a:r>
              <a:rPr sz="1311" b="1" spc="5" dirty="0">
                <a:solidFill>
                  <a:srgbClr val="0070C0"/>
                </a:solidFill>
                <a:latin typeface="Arial"/>
                <a:cs typeface="Arial"/>
              </a:rPr>
              <a:t> </a:t>
            </a:r>
            <a:r>
              <a:rPr sz="1311" b="1" spc="-12" dirty="0">
                <a:solidFill>
                  <a:srgbClr val="0070C0"/>
                </a:solidFill>
                <a:latin typeface="Arial"/>
                <a:cs typeface="Arial"/>
              </a:rPr>
              <a:t>respiratore, </a:t>
            </a:r>
            <a:r>
              <a:rPr sz="1311" b="1" dirty="0">
                <a:solidFill>
                  <a:srgbClr val="0070C0"/>
                </a:solidFill>
                <a:latin typeface="Arial"/>
                <a:cs typeface="Arial"/>
              </a:rPr>
              <a:t>ed</a:t>
            </a:r>
            <a:r>
              <a:rPr sz="1311" b="1" spc="232" dirty="0">
                <a:solidFill>
                  <a:srgbClr val="0070C0"/>
                </a:solidFill>
                <a:latin typeface="Arial"/>
                <a:cs typeface="Arial"/>
              </a:rPr>
              <a:t> </a:t>
            </a:r>
            <a:r>
              <a:rPr sz="1311" b="1" dirty="0">
                <a:solidFill>
                  <a:srgbClr val="0070C0"/>
                </a:solidFill>
                <a:latin typeface="Arial"/>
                <a:cs typeface="Arial"/>
              </a:rPr>
              <a:t>essere</a:t>
            </a:r>
            <a:r>
              <a:rPr sz="1311" b="1" spc="232" dirty="0">
                <a:solidFill>
                  <a:srgbClr val="0070C0"/>
                </a:solidFill>
                <a:latin typeface="Arial"/>
                <a:cs typeface="Arial"/>
              </a:rPr>
              <a:t> </a:t>
            </a:r>
            <a:r>
              <a:rPr sz="1311" b="1" dirty="0">
                <a:solidFill>
                  <a:srgbClr val="0070C0"/>
                </a:solidFill>
                <a:latin typeface="Arial"/>
                <a:cs typeface="Arial"/>
              </a:rPr>
              <a:t>muniti</a:t>
            </a:r>
            <a:r>
              <a:rPr sz="1311" b="1" spc="232" dirty="0">
                <a:solidFill>
                  <a:srgbClr val="0070C0"/>
                </a:solidFill>
                <a:latin typeface="Arial"/>
                <a:cs typeface="Arial"/>
              </a:rPr>
              <a:t> </a:t>
            </a:r>
            <a:r>
              <a:rPr sz="1311" b="1" dirty="0">
                <a:solidFill>
                  <a:srgbClr val="0070C0"/>
                </a:solidFill>
                <a:latin typeface="Arial"/>
                <a:cs typeface="Arial"/>
              </a:rPr>
              <a:t>di</a:t>
            </a:r>
            <a:r>
              <a:rPr sz="1311" b="1" spc="232" dirty="0">
                <a:solidFill>
                  <a:srgbClr val="0070C0"/>
                </a:solidFill>
                <a:latin typeface="Arial"/>
                <a:cs typeface="Arial"/>
              </a:rPr>
              <a:t> </a:t>
            </a:r>
            <a:r>
              <a:rPr sz="1311" b="1" dirty="0">
                <a:solidFill>
                  <a:srgbClr val="0070C0"/>
                </a:solidFill>
                <a:latin typeface="Arial"/>
                <a:cs typeface="Arial"/>
              </a:rPr>
              <a:t>idonei</a:t>
            </a:r>
            <a:r>
              <a:rPr sz="1311" b="1" spc="240" dirty="0">
                <a:solidFill>
                  <a:srgbClr val="0070C0"/>
                </a:solidFill>
                <a:latin typeface="Arial"/>
                <a:cs typeface="Arial"/>
              </a:rPr>
              <a:t> </a:t>
            </a:r>
            <a:r>
              <a:rPr sz="1311" b="1" dirty="0">
                <a:solidFill>
                  <a:srgbClr val="0070C0"/>
                </a:solidFill>
                <a:latin typeface="Arial"/>
                <a:cs typeface="Arial"/>
              </a:rPr>
              <a:t>dispositivi</a:t>
            </a:r>
            <a:r>
              <a:rPr sz="1311" b="1" spc="232" dirty="0">
                <a:solidFill>
                  <a:srgbClr val="0070C0"/>
                </a:solidFill>
                <a:latin typeface="Arial"/>
                <a:cs typeface="Arial"/>
              </a:rPr>
              <a:t> </a:t>
            </a:r>
            <a:r>
              <a:rPr sz="1311" b="1" dirty="0">
                <a:solidFill>
                  <a:srgbClr val="0070C0"/>
                </a:solidFill>
                <a:latin typeface="Arial"/>
                <a:cs typeface="Arial"/>
              </a:rPr>
              <a:t>di</a:t>
            </a:r>
            <a:r>
              <a:rPr sz="1311" b="1" spc="232" dirty="0">
                <a:solidFill>
                  <a:srgbClr val="0070C0"/>
                </a:solidFill>
                <a:latin typeface="Arial"/>
                <a:cs typeface="Arial"/>
              </a:rPr>
              <a:t> </a:t>
            </a:r>
            <a:r>
              <a:rPr sz="1311" b="1" dirty="0">
                <a:solidFill>
                  <a:srgbClr val="0070C0"/>
                </a:solidFill>
                <a:latin typeface="Arial"/>
                <a:cs typeface="Arial"/>
              </a:rPr>
              <a:t>protezione</a:t>
            </a:r>
            <a:r>
              <a:rPr sz="1311" b="1" spc="232" dirty="0">
                <a:solidFill>
                  <a:srgbClr val="0070C0"/>
                </a:solidFill>
                <a:latin typeface="Arial"/>
                <a:cs typeface="Arial"/>
              </a:rPr>
              <a:t> </a:t>
            </a:r>
            <a:r>
              <a:rPr sz="1311" b="1" dirty="0">
                <a:solidFill>
                  <a:srgbClr val="0070C0"/>
                </a:solidFill>
                <a:latin typeface="Arial"/>
                <a:cs typeface="Arial"/>
              </a:rPr>
              <a:t>individuale</a:t>
            </a:r>
            <a:r>
              <a:rPr sz="1311" b="1" spc="240" dirty="0">
                <a:solidFill>
                  <a:srgbClr val="0070C0"/>
                </a:solidFill>
                <a:latin typeface="Arial"/>
                <a:cs typeface="Arial"/>
              </a:rPr>
              <a:t> </a:t>
            </a:r>
            <a:r>
              <a:rPr sz="1311" b="1" dirty="0">
                <a:solidFill>
                  <a:srgbClr val="0070C0"/>
                </a:solidFill>
                <a:latin typeface="Arial"/>
                <a:cs typeface="Arial"/>
              </a:rPr>
              <a:t>collegati</a:t>
            </a:r>
            <a:r>
              <a:rPr sz="1311" b="1" spc="232" dirty="0">
                <a:solidFill>
                  <a:srgbClr val="0070C0"/>
                </a:solidFill>
                <a:latin typeface="Arial"/>
                <a:cs typeface="Arial"/>
              </a:rPr>
              <a:t> </a:t>
            </a:r>
            <a:r>
              <a:rPr sz="1311" b="1" dirty="0">
                <a:solidFill>
                  <a:srgbClr val="0070C0"/>
                </a:solidFill>
                <a:latin typeface="Arial"/>
                <a:cs typeface="Arial"/>
              </a:rPr>
              <a:t>ad</a:t>
            </a:r>
            <a:r>
              <a:rPr sz="1311" b="1" spc="232" dirty="0">
                <a:solidFill>
                  <a:srgbClr val="0070C0"/>
                </a:solidFill>
                <a:latin typeface="Arial"/>
                <a:cs typeface="Arial"/>
              </a:rPr>
              <a:t> </a:t>
            </a:r>
            <a:r>
              <a:rPr sz="1311" b="1" dirty="0">
                <a:solidFill>
                  <a:srgbClr val="0070C0"/>
                </a:solidFill>
                <a:latin typeface="Arial"/>
                <a:cs typeface="Arial"/>
              </a:rPr>
              <a:t>un</a:t>
            </a:r>
            <a:r>
              <a:rPr sz="1311" b="1" spc="232" dirty="0">
                <a:solidFill>
                  <a:srgbClr val="0070C0"/>
                </a:solidFill>
                <a:latin typeface="Arial"/>
                <a:cs typeface="Arial"/>
              </a:rPr>
              <a:t> </a:t>
            </a:r>
            <a:r>
              <a:rPr sz="1311" b="1" dirty="0">
                <a:solidFill>
                  <a:srgbClr val="0070C0"/>
                </a:solidFill>
                <a:latin typeface="Arial"/>
                <a:cs typeface="Arial"/>
              </a:rPr>
              <a:t>idoneo</a:t>
            </a:r>
            <a:r>
              <a:rPr sz="1311" b="1" spc="232" dirty="0">
                <a:solidFill>
                  <a:srgbClr val="0070C0"/>
                </a:solidFill>
                <a:latin typeface="Arial"/>
                <a:cs typeface="Arial"/>
              </a:rPr>
              <a:t> </a:t>
            </a:r>
            <a:r>
              <a:rPr sz="1311" b="1" dirty="0">
                <a:solidFill>
                  <a:srgbClr val="0070C0"/>
                </a:solidFill>
                <a:latin typeface="Arial"/>
                <a:cs typeface="Arial"/>
              </a:rPr>
              <a:t>sistema</a:t>
            </a:r>
            <a:r>
              <a:rPr sz="1311" b="1" spc="240" dirty="0">
                <a:solidFill>
                  <a:srgbClr val="0070C0"/>
                </a:solidFill>
                <a:latin typeface="Arial"/>
                <a:cs typeface="Arial"/>
              </a:rPr>
              <a:t> </a:t>
            </a:r>
            <a:r>
              <a:rPr sz="1311" b="1" spc="-28" dirty="0">
                <a:solidFill>
                  <a:srgbClr val="0070C0"/>
                </a:solidFill>
                <a:latin typeface="Arial"/>
                <a:cs typeface="Arial"/>
              </a:rPr>
              <a:t>di </a:t>
            </a:r>
            <a:r>
              <a:rPr sz="1311" b="1" dirty="0">
                <a:solidFill>
                  <a:srgbClr val="0070C0"/>
                </a:solidFill>
                <a:latin typeface="Arial"/>
                <a:cs typeface="Arial"/>
              </a:rPr>
              <a:t>salvataggio,</a:t>
            </a:r>
            <a:r>
              <a:rPr sz="1311" b="1" spc="5" dirty="0">
                <a:solidFill>
                  <a:srgbClr val="0070C0"/>
                </a:solidFill>
                <a:latin typeface="Arial"/>
                <a:cs typeface="Arial"/>
              </a:rPr>
              <a:t> </a:t>
            </a:r>
            <a:r>
              <a:rPr sz="1311" b="1" dirty="0">
                <a:solidFill>
                  <a:srgbClr val="0070C0"/>
                </a:solidFill>
                <a:latin typeface="Arial"/>
                <a:cs typeface="Arial"/>
              </a:rPr>
              <a:t>che</a:t>
            </a:r>
            <a:r>
              <a:rPr sz="1311" b="1" spc="12" dirty="0">
                <a:solidFill>
                  <a:srgbClr val="0070C0"/>
                </a:solidFill>
                <a:latin typeface="Arial"/>
                <a:cs typeface="Arial"/>
              </a:rPr>
              <a:t> </a:t>
            </a:r>
            <a:r>
              <a:rPr sz="1311" b="1" dirty="0">
                <a:solidFill>
                  <a:srgbClr val="0070C0"/>
                </a:solidFill>
                <a:latin typeface="Arial"/>
                <a:cs typeface="Arial"/>
              </a:rPr>
              <a:t>deve</a:t>
            </a:r>
            <a:r>
              <a:rPr sz="1311" b="1" spc="5" dirty="0">
                <a:solidFill>
                  <a:srgbClr val="0070C0"/>
                </a:solidFill>
                <a:latin typeface="Arial"/>
                <a:cs typeface="Arial"/>
              </a:rPr>
              <a:t> </a:t>
            </a:r>
            <a:r>
              <a:rPr sz="1311" b="1" dirty="0">
                <a:solidFill>
                  <a:srgbClr val="0070C0"/>
                </a:solidFill>
                <a:latin typeface="Arial"/>
                <a:cs typeface="Arial"/>
              </a:rPr>
              <a:t>essere</a:t>
            </a:r>
            <a:r>
              <a:rPr sz="1311" b="1" spc="12" dirty="0">
                <a:solidFill>
                  <a:srgbClr val="0070C0"/>
                </a:solidFill>
                <a:latin typeface="Arial"/>
                <a:cs typeface="Arial"/>
              </a:rPr>
              <a:t> </a:t>
            </a:r>
            <a:r>
              <a:rPr sz="1311" b="1" dirty="0">
                <a:solidFill>
                  <a:srgbClr val="0070C0"/>
                </a:solidFill>
                <a:latin typeface="Arial"/>
                <a:cs typeface="Arial"/>
              </a:rPr>
              <a:t>tenuto</a:t>
            </a:r>
            <a:r>
              <a:rPr sz="1311" b="1" spc="5" dirty="0">
                <a:solidFill>
                  <a:srgbClr val="0070C0"/>
                </a:solidFill>
                <a:latin typeface="Arial"/>
                <a:cs typeface="Arial"/>
              </a:rPr>
              <a:t> </a:t>
            </a:r>
            <a:r>
              <a:rPr sz="1311" b="1" dirty="0">
                <a:solidFill>
                  <a:srgbClr val="0070C0"/>
                </a:solidFill>
                <a:latin typeface="Arial"/>
                <a:cs typeface="Arial"/>
              </a:rPr>
              <a:t>all’esterno</a:t>
            </a:r>
            <a:r>
              <a:rPr sz="1311" b="1" spc="12" dirty="0">
                <a:solidFill>
                  <a:srgbClr val="0070C0"/>
                </a:solidFill>
                <a:latin typeface="Arial"/>
                <a:cs typeface="Arial"/>
              </a:rPr>
              <a:t> </a:t>
            </a:r>
            <a:r>
              <a:rPr sz="1311" b="1" dirty="0">
                <a:solidFill>
                  <a:srgbClr val="0070C0"/>
                </a:solidFill>
                <a:latin typeface="Arial"/>
                <a:cs typeface="Arial"/>
              </a:rPr>
              <a:t>dal</a:t>
            </a:r>
            <a:r>
              <a:rPr sz="1311" b="1" spc="12" dirty="0">
                <a:solidFill>
                  <a:srgbClr val="0070C0"/>
                </a:solidFill>
                <a:latin typeface="Arial"/>
                <a:cs typeface="Arial"/>
              </a:rPr>
              <a:t> </a:t>
            </a:r>
            <a:r>
              <a:rPr sz="1311" b="1" dirty="0">
                <a:solidFill>
                  <a:srgbClr val="0070C0"/>
                </a:solidFill>
                <a:latin typeface="Arial"/>
                <a:cs typeface="Arial"/>
              </a:rPr>
              <a:t>personale</a:t>
            </a:r>
            <a:r>
              <a:rPr sz="1311" b="1" spc="5" dirty="0">
                <a:solidFill>
                  <a:srgbClr val="0070C0"/>
                </a:solidFill>
                <a:latin typeface="Arial"/>
                <a:cs typeface="Arial"/>
              </a:rPr>
              <a:t> </a:t>
            </a:r>
            <a:r>
              <a:rPr sz="1311" b="1" dirty="0">
                <a:solidFill>
                  <a:srgbClr val="0070C0"/>
                </a:solidFill>
                <a:latin typeface="Arial"/>
                <a:cs typeface="Arial"/>
              </a:rPr>
              <a:t>addetto</a:t>
            </a:r>
            <a:r>
              <a:rPr sz="1311" b="1" spc="12" dirty="0">
                <a:solidFill>
                  <a:srgbClr val="0070C0"/>
                </a:solidFill>
                <a:latin typeface="Arial"/>
                <a:cs typeface="Arial"/>
              </a:rPr>
              <a:t> </a:t>
            </a:r>
            <a:r>
              <a:rPr sz="1311" b="1" dirty="0">
                <a:solidFill>
                  <a:srgbClr val="0070C0"/>
                </a:solidFill>
                <a:latin typeface="Arial"/>
                <a:cs typeface="Arial"/>
              </a:rPr>
              <a:t>alla</a:t>
            </a:r>
            <a:r>
              <a:rPr sz="1311" b="1" spc="5" dirty="0">
                <a:solidFill>
                  <a:srgbClr val="0070C0"/>
                </a:solidFill>
                <a:latin typeface="Arial"/>
                <a:cs typeface="Arial"/>
              </a:rPr>
              <a:t> </a:t>
            </a:r>
            <a:r>
              <a:rPr sz="1311" b="1" dirty="0">
                <a:solidFill>
                  <a:srgbClr val="0070C0"/>
                </a:solidFill>
                <a:latin typeface="Arial"/>
                <a:cs typeface="Arial"/>
              </a:rPr>
              <a:t>sorveglianza.</a:t>
            </a:r>
            <a:r>
              <a:rPr sz="1311" b="1" spc="12" dirty="0">
                <a:solidFill>
                  <a:srgbClr val="0070C0"/>
                </a:solidFill>
                <a:latin typeface="Arial"/>
                <a:cs typeface="Arial"/>
              </a:rPr>
              <a:t> </a:t>
            </a:r>
            <a:r>
              <a:rPr sz="1311" b="1" dirty="0">
                <a:solidFill>
                  <a:srgbClr val="0070C0"/>
                </a:solidFill>
                <a:latin typeface="Arial"/>
                <a:cs typeface="Arial"/>
              </a:rPr>
              <a:t>Questo</a:t>
            </a:r>
            <a:r>
              <a:rPr sz="1311" b="1" spc="12" dirty="0">
                <a:solidFill>
                  <a:srgbClr val="0070C0"/>
                </a:solidFill>
                <a:latin typeface="Arial"/>
                <a:cs typeface="Arial"/>
              </a:rPr>
              <a:t> </a:t>
            </a:r>
            <a:r>
              <a:rPr sz="1311" b="1" spc="-23" dirty="0">
                <a:solidFill>
                  <a:srgbClr val="0070C0"/>
                </a:solidFill>
                <a:latin typeface="Arial"/>
                <a:cs typeface="Arial"/>
              </a:rPr>
              <a:t>deve </a:t>
            </a:r>
            <a:r>
              <a:rPr sz="1311" b="1" dirty="0">
                <a:solidFill>
                  <a:srgbClr val="0070C0"/>
                </a:solidFill>
                <a:latin typeface="Arial"/>
                <a:cs typeface="Arial"/>
              </a:rPr>
              <a:t>mantenersi</a:t>
            </a:r>
            <a:r>
              <a:rPr sz="1311" b="1" spc="359" dirty="0">
                <a:solidFill>
                  <a:srgbClr val="0070C0"/>
                </a:solidFill>
                <a:latin typeface="Arial"/>
                <a:cs typeface="Arial"/>
              </a:rPr>
              <a:t> </a:t>
            </a:r>
            <a:r>
              <a:rPr sz="1311" b="1" dirty="0">
                <a:solidFill>
                  <a:srgbClr val="0070C0"/>
                </a:solidFill>
                <a:latin typeface="Arial"/>
                <a:cs typeface="Arial"/>
              </a:rPr>
              <a:t>in</a:t>
            </a:r>
            <a:r>
              <a:rPr sz="1311" b="1" spc="365" dirty="0">
                <a:solidFill>
                  <a:srgbClr val="0070C0"/>
                </a:solidFill>
                <a:latin typeface="Arial"/>
                <a:cs typeface="Arial"/>
              </a:rPr>
              <a:t> </a:t>
            </a:r>
            <a:r>
              <a:rPr sz="1311" b="1" dirty="0">
                <a:solidFill>
                  <a:srgbClr val="0070C0"/>
                </a:solidFill>
                <a:latin typeface="Arial"/>
                <a:cs typeface="Arial"/>
              </a:rPr>
              <a:t>continuo</a:t>
            </a:r>
            <a:r>
              <a:rPr sz="1311" b="1" spc="365" dirty="0">
                <a:solidFill>
                  <a:srgbClr val="0070C0"/>
                </a:solidFill>
                <a:latin typeface="Arial"/>
                <a:cs typeface="Arial"/>
              </a:rPr>
              <a:t> </a:t>
            </a:r>
            <a:r>
              <a:rPr sz="1311" b="1" dirty="0">
                <a:solidFill>
                  <a:srgbClr val="0070C0"/>
                </a:solidFill>
                <a:latin typeface="Arial"/>
                <a:cs typeface="Arial"/>
              </a:rPr>
              <a:t>collegamento</a:t>
            </a:r>
            <a:r>
              <a:rPr sz="1311" b="1" spc="359" dirty="0">
                <a:solidFill>
                  <a:srgbClr val="0070C0"/>
                </a:solidFill>
                <a:latin typeface="Arial"/>
                <a:cs typeface="Arial"/>
              </a:rPr>
              <a:t> </a:t>
            </a:r>
            <a:r>
              <a:rPr sz="1311" b="1" dirty="0">
                <a:solidFill>
                  <a:srgbClr val="0070C0"/>
                </a:solidFill>
                <a:latin typeface="Arial"/>
                <a:cs typeface="Arial"/>
              </a:rPr>
              <a:t>con</a:t>
            </a:r>
            <a:r>
              <a:rPr sz="1311" b="1" spc="365" dirty="0">
                <a:solidFill>
                  <a:srgbClr val="0070C0"/>
                </a:solidFill>
                <a:latin typeface="Arial"/>
                <a:cs typeface="Arial"/>
              </a:rPr>
              <a:t> </a:t>
            </a:r>
            <a:r>
              <a:rPr sz="1311" b="1" dirty="0">
                <a:solidFill>
                  <a:srgbClr val="0070C0"/>
                </a:solidFill>
                <a:latin typeface="Arial"/>
                <a:cs typeface="Arial"/>
              </a:rPr>
              <a:t>gli</a:t>
            </a:r>
            <a:r>
              <a:rPr sz="1311" b="1" spc="365" dirty="0">
                <a:solidFill>
                  <a:srgbClr val="0070C0"/>
                </a:solidFill>
                <a:latin typeface="Arial"/>
                <a:cs typeface="Arial"/>
              </a:rPr>
              <a:t> </a:t>
            </a:r>
            <a:r>
              <a:rPr sz="1311" b="1" dirty="0">
                <a:solidFill>
                  <a:srgbClr val="0070C0"/>
                </a:solidFill>
                <a:latin typeface="Arial"/>
                <a:cs typeface="Arial"/>
              </a:rPr>
              <a:t>operai</a:t>
            </a:r>
            <a:r>
              <a:rPr sz="1311" b="1" spc="365" dirty="0">
                <a:solidFill>
                  <a:srgbClr val="0070C0"/>
                </a:solidFill>
                <a:latin typeface="Arial"/>
                <a:cs typeface="Arial"/>
              </a:rPr>
              <a:t> </a:t>
            </a:r>
            <a:r>
              <a:rPr sz="1311" b="1" dirty="0">
                <a:solidFill>
                  <a:srgbClr val="0070C0"/>
                </a:solidFill>
                <a:latin typeface="Arial"/>
                <a:cs typeface="Arial"/>
              </a:rPr>
              <a:t>all’interno</a:t>
            </a:r>
            <a:r>
              <a:rPr sz="1311" b="1" spc="359" dirty="0">
                <a:solidFill>
                  <a:srgbClr val="0070C0"/>
                </a:solidFill>
                <a:latin typeface="Arial"/>
                <a:cs typeface="Arial"/>
              </a:rPr>
              <a:t> </a:t>
            </a:r>
            <a:r>
              <a:rPr sz="1311" b="1" dirty="0">
                <a:solidFill>
                  <a:srgbClr val="0070C0"/>
                </a:solidFill>
                <a:latin typeface="Arial"/>
                <a:cs typeface="Arial"/>
              </a:rPr>
              <a:t>ed</a:t>
            </a:r>
            <a:r>
              <a:rPr sz="1311" b="1" spc="365" dirty="0">
                <a:solidFill>
                  <a:srgbClr val="0070C0"/>
                </a:solidFill>
                <a:latin typeface="Arial"/>
                <a:cs typeface="Arial"/>
              </a:rPr>
              <a:t> </a:t>
            </a:r>
            <a:r>
              <a:rPr sz="1311" b="1" dirty="0">
                <a:solidFill>
                  <a:srgbClr val="0070C0"/>
                </a:solidFill>
                <a:latin typeface="Arial"/>
                <a:cs typeface="Arial"/>
              </a:rPr>
              <a:t>essere</a:t>
            </a:r>
            <a:r>
              <a:rPr sz="1311" b="1" spc="365" dirty="0">
                <a:solidFill>
                  <a:srgbClr val="0070C0"/>
                </a:solidFill>
                <a:latin typeface="Arial"/>
                <a:cs typeface="Arial"/>
              </a:rPr>
              <a:t> </a:t>
            </a:r>
            <a:r>
              <a:rPr sz="1311" b="1" dirty="0">
                <a:solidFill>
                  <a:srgbClr val="0070C0"/>
                </a:solidFill>
                <a:latin typeface="Arial"/>
                <a:cs typeface="Arial"/>
              </a:rPr>
              <a:t>in</a:t>
            </a:r>
            <a:r>
              <a:rPr sz="1311" b="1" spc="359" dirty="0">
                <a:solidFill>
                  <a:srgbClr val="0070C0"/>
                </a:solidFill>
                <a:latin typeface="Arial"/>
                <a:cs typeface="Arial"/>
              </a:rPr>
              <a:t> </a:t>
            </a:r>
            <a:r>
              <a:rPr sz="1311" b="1" dirty="0">
                <a:solidFill>
                  <a:srgbClr val="0070C0"/>
                </a:solidFill>
                <a:latin typeface="Arial"/>
                <a:cs typeface="Arial"/>
              </a:rPr>
              <a:t>grado</a:t>
            </a:r>
            <a:r>
              <a:rPr sz="1311" b="1" spc="365" dirty="0">
                <a:solidFill>
                  <a:srgbClr val="0070C0"/>
                </a:solidFill>
                <a:latin typeface="Arial"/>
                <a:cs typeface="Arial"/>
              </a:rPr>
              <a:t> </a:t>
            </a:r>
            <a:r>
              <a:rPr sz="1311" b="1" dirty="0">
                <a:solidFill>
                  <a:srgbClr val="0070C0"/>
                </a:solidFill>
                <a:latin typeface="Arial"/>
                <a:cs typeface="Arial"/>
              </a:rPr>
              <a:t>di</a:t>
            </a:r>
            <a:r>
              <a:rPr sz="1311" b="1" spc="365" dirty="0">
                <a:solidFill>
                  <a:srgbClr val="0070C0"/>
                </a:solidFill>
                <a:latin typeface="Arial"/>
                <a:cs typeface="Arial"/>
              </a:rPr>
              <a:t> </a:t>
            </a:r>
            <a:r>
              <a:rPr sz="1311" b="1" spc="-12" dirty="0">
                <a:solidFill>
                  <a:srgbClr val="0070C0"/>
                </a:solidFill>
                <a:latin typeface="Arial"/>
                <a:cs typeface="Arial"/>
              </a:rPr>
              <a:t>sollevare prontamente</a:t>
            </a:r>
            <a:r>
              <a:rPr sz="1311" b="1" spc="-23" dirty="0">
                <a:solidFill>
                  <a:srgbClr val="0070C0"/>
                </a:solidFill>
                <a:latin typeface="Arial"/>
                <a:cs typeface="Arial"/>
              </a:rPr>
              <a:t> </a:t>
            </a:r>
            <a:r>
              <a:rPr sz="1311" b="1" spc="-12" dirty="0">
                <a:solidFill>
                  <a:srgbClr val="0070C0"/>
                </a:solidFill>
                <a:latin typeface="Arial"/>
                <a:cs typeface="Arial"/>
              </a:rPr>
              <a:t>all’esterno</a:t>
            </a:r>
            <a:r>
              <a:rPr sz="1311" b="1" spc="-23" dirty="0">
                <a:solidFill>
                  <a:srgbClr val="0070C0"/>
                </a:solidFill>
                <a:latin typeface="Arial"/>
                <a:cs typeface="Arial"/>
              </a:rPr>
              <a:t> </a:t>
            </a:r>
            <a:r>
              <a:rPr sz="1311" b="1" dirty="0">
                <a:solidFill>
                  <a:srgbClr val="0070C0"/>
                </a:solidFill>
                <a:latin typeface="Arial"/>
                <a:cs typeface="Arial"/>
              </a:rPr>
              <a:t>il</a:t>
            </a:r>
            <a:r>
              <a:rPr sz="1311" b="1" spc="-17" dirty="0">
                <a:solidFill>
                  <a:srgbClr val="0070C0"/>
                </a:solidFill>
                <a:latin typeface="Arial"/>
                <a:cs typeface="Arial"/>
              </a:rPr>
              <a:t> </a:t>
            </a:r>
            <a:r>
              <a:rPr sz="1311" b="1" spc="-12" dirty="0">
                <a:solidFill>
                  <a:srgbClr val="0070C0"/>
                </a:solidFill>
                <a:latin typeface="Arial"/>
                <a:cs typeface="Arial"/>
              </a:rPr>
              <a:t>lavoratore</a:t>
            </a:r>
            <a:r>
              <a:rPr sz="1311" b="1" spc="-23" dirty="0">
                <a:solidFill>
                  <a:srgbClr val="0070C0"/>
                </a:solidFill>
                <a:latin typeface="Arial"/>
                <a:cs typeface="Arial"/>
              </a:rPr>
              <a:t> </a:t>
            </a:r>
            <a:r>
              <a:rPr sz="1311" b="1" dirty="0">
                <a:solidFill>
                  <a:srgbClr val="0070C0"/>
                </a:solidFill>
                <a:latin typeface="Arial"/>
                <a:cs typeface="Arial"/>
              </a:rPr>
              <a:t>colpito</a:t>
            </a:r>
            <a:r>
              <a:rPr sz="1311" b="1" spc="-17" dirty="0">
                <a:solidFill>
                  <a:srgbClr val="0070C0"/>
                </a:solidFill>
                <a:latin typeface="Arial"/>
                <a:cs typeface="Arial"/>
              </a:rPr>
              <a:t> </a:t>
            </a:r>
            <a:r>
              <a:rPr sz="1311" b="1" dirty="0">
                <a:solidFill>
                  <a:srgbClr val="0070C0"/>
                </a:solidFill>
                <a:latin typeface="Arial"/>
                <a:cs typeface="Arial"/>
              </a:rPr>
              <a:t>dai</a:t>
            </a:r>
            <a:r>
              <a:rPr sz="1311" b="1" spc="-23" dirty="0">
                <a:solidFill>
                  <a:srgbClr val="0070C0"/>
                </a:solidFill>
                <a:latin typeface="Arial"/>
                <a:cs typeface="Arial"/>
              </a:rPr>
              <a:t> gas.</a:t>
            </a:r>
            <a:endParaRPr sz="1311" dirty="0">
              <a:latin typeface="Arial"/>
              <a:cs typeface="Arial"/>
            </a:endParaRPr>
          </a:p>
          <a:p>
            <a:pPr marL="14480" marR="6516" indent="228778" algn="just">
              <a:lnSpc>
                <a:spcPts val="1505"/>
              </a:lnSpc>
              <a:spcBef>
                <a:spcPts val="593"/>
              </a:spcBef>
              <a:buAutoNum type="arabicPeriod"/>
              <a:tabLst>
                <a:tab pos="243258" algn="l"/>
              </a:tabLst>
            </a:pPr>
            <a:r>
              <a:rPr sz="1311" b="1" dirty="0">
                <a:solidFill>
                  <a:srgbClr val="0070C0"/>
                </a:solidFill>
                <a:latin typeface="Arial"/>
                <a:cs typeface="Arial"/>
              </a:rPr>
              <a:t>Possono</a:t>
            </a:r>
            <a:r>
              <a:rPr sz="1311" b="1" spc="285" dirty="0">
                <a:solidFill>
                  <a:srgbClr val="0070C0"/>
                </a:solidFill>
                <a:latin typeface="Arial"/>
                <a:cs typeface="Arial"/>
              </a:rPr>
              <a:t> </a:t>
            </a:r>
            <a:r>
              <a:rPr sz="1311" b="1" dirty="0">
                <a:solidFill>
                  <a:srgbClr val="0070C0"/>
                </a:solidFill>
                <a:latin typeface="Arial"/>
                <a:cs typeface="Arial"/>
              </a:rPr>
              <a:t>essere</a:t>
            </a:r>
            <a:r>
              <a:rPr sz="1311" b="1" spc="285" dirty="0">
                <a:solidFill>
                  <a:srgbClr val="0070C0"/>
                </a:solidFill>
                <a:latin typeface="Arial"/>
                <a:cs typeface="Arial"/>
              </a:rPr>
              <a:t> </a:t>
            </a:r>
            <a:r>
              <a:rPr sz="1311" b="1" dirty="0">
                <a:solidFill>
                  <a:srgbClr val="0070C0"/>
                </a:solidFill>
                <a:latin typeface="Arial"/>
                <a:cs typeface="Arial"/>
              </a:rPr>
              <a:t>adoperate</a:t>
            </a:r>
            <a:r>
              <a:rPr sz="1311" b="1" spc="285" dirty="0">
                <a:solidFill>
                  <a:srgbClr val="0070C0"/>
                </a:solidFill>
                <a:latin typeface="Arial"/>
                <a:cs typeface="Arial"/>
              </a:rPr>
              <a:t> </a:t>
            </a:r>
            <a:r>
              <a:rPr sz="1311" b="1" dirty="0">
                <a:solidFill>
                  <a:srgbClr val="0070C0"/>
                </a:solidFill>
                <a:latin typeface="Arial"/>
                <a:cs typeface="Arial"/>
              </a:rPr>
              <a:t>le</a:t>
            </a:r>
            <a:r>
              <a:rPr sz="1311" b="1" spc="285" dirty="0">
                <a:solidFill>
                  <a:srgbClr val="0070C0"/>
                </a:solidFill>
                <a:latin typeface="Arial"/>
                <a:cs typeface="Arial"/>
              </a:rPr>
              <a:t> </a:t>
            </a:r>
            <a:r>
              <a:rPr sz="1311" b="1" dirty="0">
                <a:solidFill>
                  <a:srgbClr val="0070C0"/>
                </a:solidFill>
                <a:latin typeface="Arial"/>
                <a:cs typeface="Arial"/>
              </a:rPr>
              <a:t>maschere</a:t>
            </a:r>
            <a:r>
              <a:rPr sz="1311" b="1" spc="285" dirty="0">
                <a:solidFill>
                  <a:srgbClr val="0070C0"/>
                </a:solidFill>
                <a:latin typeface="Arial"/>
                <a:cs typeface="Arial"/>
              </a:rPr>
              <a:t> </a:t>
            </a:r>
            <a:r>
              <a:rPr sz="1311" b="1" dirty="0">
                <a:solidFill>
                  <a:srgbClr val="0070C0"/>
                </a:solidFill>
                <a:latin typeface="Arial"/>
                <a:cs typeface="Arial"/>
              </a:rPr>
              <a:t>respiratorie,</a:t>
            </a:r>
            <a:r>
              <a:rPr sz="1311" b="1" spc="285" dirty="0">
                <a:solidFill>
                  <a:srgbClr val="0070C0"/>
                </a:solidFill>
                <a:latin typeface="Arial"/>
                <a:cs typeface="Arial"/>
              </a:rPr>
              <a:t> </a:t>
            </a:r>
            <a:r>
              <a:rPr sz="1311" b="1" dirty="0">
                <a:solidFill>
                  <a:srgbClr val="0070C0"/>
                </a:solidFill>
                <a:latin typeface="Arial"/>
                <a:cs typeface="Arial"/>
              </a:rPr>
              <a:t>in</a:t>
            </a:r>
            <a:r>
              <a:rPr sz="1311" b="1" spc="285" dirty="0">
                <a:solidFill>
                  <a:srgbClr val="0070C0"/>
                </a:solidFill>
                <a:latin typeface="Arial"/>
                <a:cs typeface="Arial"/>
              </a:rPr>
              <a:t> </a:t>
            </a:r>
            <a:r>
              <a:rPr sz="1311" b="1" dirty="0">
                <a:solidFill>
                  <a:srgbClr val="0070C0"/>
                </a:solidFill>
                <a:latin typeface="Arial"/>
                <a:cs typeface="Arial"/>
              </a:rPr>
              <a:t>luogo</a:t>
            </a:r>
            <a:r>
              <a:rPr sz="1311" b="1" spc="285" dirty="0">
                <a:solidFill>
                  <a:srgbClr val="0070C0"/>
                </a:solidFill>
                <a:latin typeface="Arial"/>
                <a:cs typeface="Arial"/>
              </a:rPr>
              <a:t> </a:t>
            </a:r>
            <a:r>
              <a:rPr sz="1311" b="1" dirty="0">
                <a:solidFill>
                  <a:srgbClr val="0070C0"/>
                </a:solidFill>
                <a:latin typeface="Arial"/>
                <a:cs typeface="Arial"/>
              </a:rPr>
              <a:t>di</a:t>
            </a:r>
            <a:r>
              <a:rPr sz="1311" b="1" spc="285" dirty="0">
                <a:solidFill>
                  <a:srgbClr val="0070C0"/>
                </a:solidFill>
                <a:latin typeface="Arial"/>
                <a:cs typeface="Arial"/>
              </a:rPr>
              <a:t> </a:t>
            </a:r>
            <a:r>
              <a:rPr sz="1311" b="1" dirty="0">
                <a:solidFill>
                  <a:srgbClr val="0070C0"/>
                </a:solidFill>
                <a:latin typeface="Arial"/>
                <a:cs typeface="Arial"/>
              </a:rPr>
              <a:t>autorespiratori,</a:t>
            </a:r>
            <a:r>
              <a:rPr sz="1311" b="1" spc="290" dirty="0">
                <a:solidFill>
                  <a:srgbClr val="0070C0"/>
                </a:solidFill>
                <a:latin typeface="Arial"/>
                <a:cs typeface="Arial"/>
              </a:rPr>
              <a:t> </a:t>
            </a:r>
            <a:r>
              <a:rPr sz="1311" b="1" dirty="0">
                <a:solidFill>
                  <a:srgbClr val="0070C0"/>
                </a:solidFill>
                <a:latin typeface="Arial"/>
                <a:cs typeface="Arial"/>
              </a:rPr>
              <a:t>solo</a:t>
            </a:r>
            <a:r>
              <a:rPr sz="1311" b="1" spc="285" dirty="0">
                <a:solidFill>
                  <a:srgbClr val="0070C0"/>
                </a:solidFill>
                <a:latin typeface="Arial"/>
                <a:cs typeface="Arial"/>
              </a:rPr>
              <a:t> </a:t>
            </a:r>
            <a:r>
              <a:rPr sz="1311" b="1" spc="-12" dirty="0">
                <a:solidFill>
                  <a:srgbClr val="0070C0"/>
                </a:solidFill>
                <a:latin typeface="Arial"/>
                <a:cs typeface="Arial"/>
              </a:rPr>
              <a:t>quando, </a:t>
            </a:r>
            <a:r>
              <a:rPr sz="1311" b="1" dirty="0">
                <a:solidFill>
                  <a:srgbClr val="0070C0"/>
                </a:solidFill>
                <a:latin typeface="Arial"/>
                <a:cs typeface="Arial"/>
              </a:rPr>
              <a:t>accertate</a:t>
            </a:r>
            <a:r>
              <a:rPr sz="1311" b="1" spc="34" dirty="0">
                <a:solidFill>
                  <a:srgbClr val="0070C0"/>
                </a:solidFill>
                <a:latin typeface="Arial"/>
                <a:cs typeface="Arial"/>
              </a:rPr>
              <a:t> </a:t>
            </a:r>
            <a:r>
              <a:rPr sz="1311" b="1" dirty="0">
                <a:solidFill>
                  <a:srgbClr val="0070C0"/>
                </a:solidFill>
                <a:latin typeface="Arial"/>
                <a:cs typeface="Arial"/>
              </a:rPr>
              <a:t>la</a:t>
            </a:r>
            <a:r>
              <a:rPr sz="1311" b="1" spc="40" dirty="0">
                <a:solidFill>
                  <a:srgbClr val="0070C0"/>
                </a:solidFill>
                <a:latin typeface="Arial"/>
                <a:cs typeface="Arial"/>
              </a:rPr>
              <a:t> </a:t>
            </a:r>
            <a:r>
              <a:rPr sz="1311" b="1" dirty="0">
                <a:solidFill>
                  <a:srgbClr val="0070C0"/>
                </a:solidFill>
                <a:latin typeface="Arial"/>
                <a:cs typeface="Arial"/>
              </a:rPr>
              <a:t>natura</a:t>
            </a:r>
            <a:r>
              <a:rPr sz="1311" b="1" spc="34" dirty="0">
                <a:solidFill>
                  <a:srgbClr val="0070C0"/>
                </a:solidFill>
                <a:latin typeface="Arial"/>
                <a:cs typeface="Arial"/>
              </a:rPr>
              <a:t> </a:t>
            </a:r>
            <a:r>
              <a:rPr sz="1311" b="1" dirty="0">
                <a:solidFill>
                  <a:srgbClr val="0070C0"/>
                </a:solidFill>
                <a:latin typeface="Arial"/>
                <a:cs typeface="Arial"/>
              </a:rPr>
              <a:t>e</a:t>
            </a:r>
            <a:r>
              <a:rPr sz="1311" b="1" spc="40" dirty="0">
                <a:solidFill>
                  <a:srgbClr val="0070C0"/>
                </a:solidFill>
                <a:latin typeface="Arial"/>
                <a:cs typeface="Arial"/>
              </a:rPr>
              <a:t> </a:t>
            </a:r>
            <a:r>
              <a:rPr sz="1311" b="1" dirty="0">
                <a:solidFill>
                  <a:srgbClr val="0070C0"/>
                </a:solidFill>
                <a:latin typeface="Arial"/>
                <a:cs typeface="Arial"/>
              </a:rPr>
              <a:t>la</a:t>
            </a:r>
            <a:r>
              <a:rPr sz="1311" b="1" spc="34" dirty="0">
                <a:solidFill>
                  <a:srgbClr val="0070C0"/>
                </a:solidFill>
                <a:latin typeface="Arial"/>
                <a:cs typeface="Arial"/>
              </a:rPr>
              <a:t> </a:t>
            </a:r>
            <a:r>
              <a:rPr sz="1311" b="1" dirty="0">
                <a:solidFill>
                  <a:srgbClr val="0070C0"/>
                </a:solidFill>
                <a:latin typeface="Arial"/>
                <a:cs typeface="Arial"/>
              </a:rPr>
              <a:t>concentrazione</a:t>
            </a:r>
            <a:r>
              <a:rPr sz="1311" b="1" spc="40" dirty="0">
                <a:solidFill>
                  <a:srgbClr val="0070C0"/>
                </a:solidFill>
                <a:latin typeface="Arial"/>
                <a:cs typeface="Arial"/>
              </a:rPr>
              <a:t> </a:t>
            </a:r>
            <a:r>
              <a:rPr sz="1311" b="1" dirty="0">
                <a:solidFill>
                  <a:srgbClr val="0070C0"/>
                </a:solidFill>
                <a:latin typeface="Arial"/>
                <a:cs typeface="Arial"/>
              </a:rPr>
              <a:t>dei</a:t>
            </a:r>
            <a:r>
              <a:rPr sz="1311" b="1" spc="34" dirty="0">
                <a:solidFill>
                  <a:srgbClr val="0070C0"/>
                </a:solidFill>
                <a:latin typeface="Arial"/>
                <a:cs typeface="Arial"/>
              </a:rPr>
              <a:t> </a:t>
            </a:r>
            <a:r>
              <a:rPr sz="1311" b="1" dirty="0">
                <a:solidFill>
                  <a:srgbClr val="0070C0"/>
                </a:solidFill>
                <a:latin typeface="Arial"/>
                <a:cs typeface="Arial"/>
              </a:rPr>
              <a:t>gas</a:t>
            </a:r>
            <a:r>
              <a:rPr sz="1311" b="1" spc="40" dirty="0">
                <a:solidFill>
                  <a:srgbClr val="0070C0"/>
                </a:solidFill>
                <a:latin typeface="Arial"/>
                <a:cs typeface="Arial"/>
              </a:rPr>
              <a:t> </a:t>
            </a:r>
            <a:r>
              <a:rPr sz="1311" b="1" dirty="0">
                <a:solidFill>
                  <a:srgbClr val="0070C0"/>
                </a:solidFill>
                <a:latin typeface="Arial"/>
                <a:cs typeface="Arial"/>
              </a:rPr>
              <a:t>o</a:t>
            </a:r>
            <a:r>
              <a:rPr sz="1311" b="1" spc="34" dirty="0">
                <a:solidFill>
                  <a:srgbClr val="0070C0"/>
                </a:solidFill>
                <a:latin typeface="Arial"/>
                <a:cs typeface="Arial"/>
              </a:rPr>
              <a:t> </a:t>
            </a:r>
            <a:r>
              <a:rPr sz="1311" b="1" dirty="0">
                <a:solidFill>
                  <a:srgbClr val="0070C0"/>
                </a:solidFill>
                <a:latin typeface="Arial"/>
                <a:cs typeface="Arial"/>
              </a:rPr>
              <a:t>vapori</a:t>
            </a:r>
            <a:r>
              <a:rPr sz="1311" b="1" spc="40" dirty="0">
                <a:solidFill>
                  <a:srgbClr val="0070C0"/>
                </a:solidFill>
                <a:latin typeface="Arial"/>
                <a:cs typeface="Arial"/>
              </a:rPr>
              <a:t> </a:t>
            </a:r>
            <a:r>
              <a:rPr sz="1311" b="1" dirty="0">
                <a:solidFill>
                  <a:srgbClr val="0070C0"/>
                </a:solidFill>
                <a:latin typeface="Arial"/>
                <a:cs typeface="Arial"/>
              </a:rPr>
              <a:t>nocivi</a:t>
            </a:r>
            <a:r>
              <a:rPr sz="1311" b="1" spc="34" dirty="0">
                <a:solidFill>
                  <a:srgbClr val="0070C0"/>
                </a:solidFill>
                <a:latin typeface="Arial"/>
                <a:cs typeface="Arial"/>
              </a:rPr>
              <a:t> </a:t>
            </a:r>
            <a:r>
              <a:rPr sz="1311" b="1" dirty="0">
                <a:solidFill>
                  <a:srgbClr val="0070C0"/>
                </a:solidFill>
                <a:latin typeface="Arial"/>
                <a:cs typeface="Arial"/>
              </a:rPr>
              <a:t>o</a:t>
            </a:r>
            <a:r>
              <a:rPr sz="1311" b="1" spc="40" dirty="0">
                <a:solidFill>
                  <a:srgbClr val="0070C0"/>
                </a:solidFill>
                <a:latin typeface="Arial"/>
                <a:cs typeface="Arial"/>
              </a:rPr>
              <a:t> </a:t>
            </a:r>
            <a:r>
              <a:rPr sz="1311" b="1" dirty="0">
                <a:solidFill>
                  <a:srgbClr val="0070C0"/>
                </a:solidFill>
                <a:latin typeface="Arial"/>
                <a:cs typeface="Arial"/>
              </a:rPr>
              <a:t>asfissianti,</a:t>
            </a:r>
            <a:r>
              <a:rPr sz="1311" b="1" spc="34" dirty="0">
                <a:solidFill>
                  <a:srgbClr val="0070C0"/>
                </a:solidFill>
                <a:latin typeface="Arial"/>
                <a:cs typeface="Arial"/>
              </a:rPr>
              <a:t> </a:t>
            </a:r>
            <a:r>
              <a:rPr sz="1311" b="1" dirty="0">
                <a:solidFill>
                  <a:srgbClr val="0070C0"/>
                </a:solidFill>
                <a:latin typeface="Arial"/>
                <a:cs typeface="Arial"/>
              </a:rPr>
              <a:t>esse</a:t>
            </a:r>
            <a:r>
              <a:rPr sz="1311" b="1" spc="40" dirty="0">
                <a:solidFill>
                  <a:srgbClr val="0070C0"/>
                </a:solidFill>
                <a:latin typeface="Arial"/>
                <a:cs typeface="Arial"/>
              </a:rPr>
              <a:t> </a:t>
            </a:r>
            <a:r>
              <a:rPr sz="1311" b="1" dirty="0">
                <a:solidFill>
                  <a:srgbClr val="0070C0"/>
                </a:solidFill>
                <a:latin typeface="Arial"/>
                <a:cs typeface="Arial"/>
              </a:rPr>
              <a:t>offrano</a:t>
            </a:r>
            <a:r>
              <a:rPr sz="1311" b="1" spc="34" dirty="0">
                <a:solidFill>
                  <a:srgbClr val="0070C0"/>
                </a:solidFill>
                <a:latin typeface="Arial"/>
                <a:cs typeface="Arial"/>
              </a:rPr>
              <a:t> </a:t>
            </a:r>
            <a:r>
              <a:rPr sz="1311" b="1" dirty="0">
                <a:solidFill>
                  <a:srgbClr val="0070C0"/>
                </a:solidFill>
                <a:latin typeface="Arial"/>
                <a:cs typeface="Arial"/>
              </a:rPr>
              <a:t>garanzia</a:t>
            </a:r>
            <a:r>
              <a:rPr sz="1311" b="1" spc="40" dirty="0">
                <a:solidFill>
                  <a:srgbClr val="0070C0"/>
                </a:solidFill>
                <a:latin typeface="Arial"/>
                <a:cs typeface="Arial"/>
              </a:rPr>
              <a:t> </a:t>
            </a:r>
            <a:r>
              <a:rPr sz="1311" b="1" spc="-28" dirty="0">
                <a:solidFill>
                  <a:srgbClr val="0070C0"/>
                </a:solidFill>
                <a:latin typeface="Arial"/>
                <a:cs typeface="Arial"/>
              </a:rPr>
              <a:t>di </a:t>
            </a:r>
            <a:r>
              <a:rPr sz="1311" b="1" dirty="0">
                <a:solidFill>
                  <a:srgbClr val="0070C0"/>
                </a:solidFill>
                <a:latin typeface="Arial"/>
                <a:cs typeface="Arial"/>
              </a:rPr>
              <a:t>sicurezza</a:t>
            </a:r>
            <a:r>
              <a:rPr sz="1311" b="1" spc="-45" dirty="0">
                <a:solidFill>
                  <a:srgbClr val="0070C0"/>
                </a:solidFill>
                <a:latin typeface="Arial"/>
                <a:cs typeface="Arial"/>
              </a:rPr>
              <a:t> </a:t>
            </a:r>
            <a:r>
              <a:rPr sz="1311" b="1" dirty="0">
                <a:solidFill>
                  <a:srgbClr val="0070C0"/>
                </a:solidFill>
                <a:latin typeface="Arial"/>
                <a:cs typeface="Arial"/>
              </a:rPr>
              <a:t>e</a:t>
            </a:r>
            <a:r>
              <a:rPr sz="1311" b="1" spc="-45" dirty="0">
                <a:solidFill>
                  <a:srgbClr val="0070C0"/>
                </a:solidFill>
                <a:latin typeface="Arial"/>
                <a:cs typeface="Arial"/>
              </a:rPr>
              <a:t> </a:t>
            </a:r>
            <a:r>
              <a:rPr sz="1311" b="1" dirty="0">
                <a:solidFill>
                  <a:srgbClr val="0070C0"/>
                </a:solidFill>
                <a:latin typeface="Arial"/>
                <a:cs typeface="Arial"/>
              </a:rPr>
              <a:t>sempreché</a:t>
            </a:r>
            <a:r>
              <a:rPr sz="1311" b="1" spc="-45" dirty="0">
                <a:solidFill>
                  <a:srgbClr val="0070C0"/>
                </a:solidFill>
                <a:latin typeface="Arial"/>
                <a:cs typeface="Arial"/>
              </a:rPr>
              <a:t> </a:t>
            </a:r>
            <a:r>
              <a:rPr sz="1311" b="1" dirty="0">
                <a:solidFill>
                  <a:srgbClr val="0070C0"/>
                </a:solidFill>
                <a:latin typeface="Arial"/>
                <a:cs typeface="Arial"/>
              </a:rPr>
              <a:t>sia</a:t>
            </a:r>
            <a:r>
              <a:rPr sz="1311" b="1" spc="-45" dirty="0">
                <a:solidFill>
                  <a:srgbClr val="0070C0"/>
                </a:solidFill>
                <a:latin typeface="Arial"/>
                <a:cs typeface="Arial"/>
              </a:rPr>
              <a:t> </a:t>
            </a:r>
            <a:r>
              <a:rPr sz="1311" b="1" spc="-12" dirty="0">
                <a:solidFill>
                  <a:srgbClr val="0070C0"/>
                </a:solidFill>
                <a:latin typeface="Arial"/>
                <a:cs typeface="Arial"/>
              </a:rPr>
              <a:t>assicurata</a:t>
            </a:r>
            <a:r>
              <a:rPr sz="1311" b="1" spc="-45" dirty="0">
                <a:solidFill>
                  <a:srgbClr val="0070C0"/>
                </a:solidFill>
                <a:latin typeface="Arial"/>
                <a:cs typeface="Arial"/>
              </a:rPr>
              <a:t> </a:t>
            </a:r>
            <a:r>
              <a:rPr sz="1311" b="1" dirty="0">
                <a:solidFill>
                  <a:srgbClr val="0070C0"/>
                </a:solidFill>
                <a:latin typeface="Arial"/>
                <a:cs typeface="Arial"/>
              </a:rPr>
              <a:t>una</a:t>
            </a:r>
            <a:r>
              <a:rPr sz="1311" b="1" spc="-45" dirty="0">
                <a:solidFill>
                  <a:srgbClr val="0070C0"/>
                </a:solidFill>
                <a:latin typeface="Arial"/>
                <a:cs typeface="Arial"/>
              </a:rPr>
              <a:t> </a:t>
            </a:r>
            <a:r>
              <a:rPr sz="1311" b="1" dirty="0">
                <a:solidFill>
                  <a:srgbClr val="0070C0"/>
                </a:solidFill>
                <a:latin typeface="Arial"/>
                <a:cs typeface="Arial"/>
              </a:rPr>
              <a:t>efficace</a:t>
            </a:r>
            <a:r>
              <a:rPr sz="1311" b="1" spc="-45" dirty="0">
                <a:solidFill>
                  <a:srgbClr val="0070C0"/>
                </a:solidFill>
                <a:latin typeface="Arial"/>
                <a:cs typeface="Arial"/>
              </a:rPr>
              <a:t> </a:t>
            </a:r>
            <a:r>
              <a:rPr sz="1311" b="1" dirty="0">
                <a:solidFill>
                  <a:srgbClr val="0070C0"/>
                </a:solidFill>
                <a:latin typeface="Arial"/>
                <a:cs typeface="Arial"/>
              </a:rPr>
              <a:t>e</a:t>
            </a:r>
            <a:r>
              <a:rPr sz="1311" b="1" spc="-45" dirty="0">
                <a:solidFill>
                  <a:srgbClr val="0070C0"/>
                </a:solidFill>
                <a:latin typeface="Arial"/>
                <a:cs typeface="Arial"/>
              </a:rPr>
              <a:t> </a:t>
            </a:r>
            <a:r>
              <a:rPr sz="1311" b="1" dirty="0">
                <a:solidFill>
                  <a:srgbClr val="0070C0"/>
                </a:solidFill>
                <a:latin typeface="Arial"/>
                <a:cs typeface="Arial"/>
              </a:rPr>
              <a:t>continua</a:t>
            </a:r>
            <a:r>
              <a:rPr sz="1311" b="1" spc="-45" dirty="0">
                <a:solidFill>
                  <a:srgbClr val="0070C0"/>
                </a:solidFill>
                <a:latin typeface="Arial"/>
                <a:cs typeface="Arial"/>
              </a:rPr>
              <a:t> </a:t>
            </a:r>
            <a:r>
              <a:rPr sz="1311" b="1" spc="-12" dirty="0">
                <a:solidFill>
                  <a:srgbClr val="0070C0"/>
                </a:solidFill>
                <a:latin typeface="Arial"/>
                <a:cs typeface="Arial"/>
              </a:rPr>
              <a:t>aerazione.</a:t>
            </a:r>
            <a:endParaRPr sz="1311" dirty="0">
              <a:latin typeface="Arial"/>
              <a:cs typeface="Arial"/>
            </a:endParaRPr>
          </a:p>
          <a:p>
            <a:pPr marL="14480" marR="6516" indent="194751" algn="just">
              <a:lnSpc>
                <a:spcPts val="1505"/>
              </a:lnSpc>
              <a:spcBef>
                <a:spcPts val="604"/>
              </a:spcBef>
              <a:buClr>
                <a:srgbClr val="2C7C9F"/>
              </a:buClr>
              <a:buAutoNum type="arabicPeriod"/>
              <a:tabLst>
                <a:tab pos="209231" algn="l"/>
              </a:tabLst>
            </a:pPr>
            <a:r>
              <a:rPr sz="1311" b="1" dirty="0">
                <a:solidFill>
                  <a:srgbClr val="FF0000"/>
                </a:solidFill>
                <a:latin typeface="Arial"/>
                <a:cs typeface="Arial"/>
              </a:rPr>
              <a:t>Quando</a:t>
            </a:r>
            <a:r>
              <a:rPr sz="1311" b="1" spc="23" dirty="0">
                <a:solidFill>
                  <a:srgbClr val="FF0000"/>
                </a:solidFill>
                <a:latin typeface="Arial"/>
                <a:cs typeface="Arial"/>
              </a:rPr>
              <a:t> </a:t>
            </a:r>
            <a:r>
              <a:rPr sz="1311" b="1" dirty="0">
                <a:solidFill>
                  <a:srgbClr val="FF0000"/>
                </a:solidFill>
                <a:latin typeface="Arial"/>
                <a:cs typeface="Arial"/>
              </a:rPr>
              <a:t>si</a:t>
            </a:r>
            <a:r>
              <a:rPr sz="1311" b="1" spc="28" dirty="0">
                <a:solidFill>
                  <a:srgbClr val="FF0000"/>
                </a:solidFill>
                <a:latin typeface="Arial"/>
                <a:cs typeface="Arial"/>
              </a:rPr>
              <a:t> </a:t>
            </a:r>
            <a:r>
              <a:rPr sz="1311" b="1" dirty="0">
                <a:solidFill>
                  <a:srgbClr val="FF0000"/>
                </a:solidFill>
                <a:latin typeface="Arial"/>
                <a:cs typeface="Arial"/>
              </a:rPr>
              <a:t>sia</a:t>
            </a:r>
            <a:r>
              <a:rPr sz="1311" b="1" spc="28" dirty="0">
                <a:solidFill>
                  <a:srgbClr val="FF0000"/>
                </a:solidFill>
                <a:latin typeface="Arial"/>
                <a:cs typeface="Arial"/>
              </a:rPr>
              <a:t> </a:t>
            </a:r>
            <a:r>
              <a:rPr sz="1311" b="1" dirty="0">
                <a:solidFill>
                  <a:srgbClr val="FF0000"/>
                </a:solidFill>
                <a:latin typeface="Arial"/>
                <a:cs typeface="Arial"/>
              </a:rPr>
              <a:t>accertata</a:t>
            </a:r>
            <a:r>
              <a:rPr sz="1311" b="1" spc="28" dirty="0">
                <a:solidFill>
                  <a:srgbClr val="FF0000"/>
                </a:solidFill>
                <a:latin typeface="Arial"/>
                <a:cs typeface="Arial"/>
              </a:rPr>
              <a:t> </a:t>
            </a:r>
            <a:r>
              <a:rPr sz="1311" b="1" dirty="0">
                <a:solidFill>
                  <a:srgbClr val="FF0000"/>
                </a:solidFill>
                <a:latin typeface="Arial"/>
                <a:cs typeface="Arial"/>
              </a:rPr>
              <a:t>la</a:t>
            </a:r>
            <a:r>
              <a:rPr sz="1311" b="1" spc="28" dirty="0">
                <a:solidFill>
                  <a:srgbClr val="FF0000"/>
                </a:solidFill>
                <a:latin typeface="Arial"/>
                <a:cs typeface="Arial"/>
              </a:rPr>
              <a:t> </a:t>
            </a:r>
            <a:r>
              <a:rPr sz="1311" b="1" dirty="0">
                <a:solidFill>
                  <a:srgbClr val="FF0000"/>
                </a:solidFill>
                <a:latin typeface="Arial"/>
                <a:cs typeface="Arial"/>
              </a:rPr>
              <a:t>presenza</a:t>
            </a:r>
            <a:r>
              <a:rPr sz="1311" b="1" spc="28" dirty="0">
                <a:solidFill>
                  <a:srgbClr val="FF0000"/>
                </a:solidFill>
                <a:latin typeface="Arial"/>
                <a:cs typeface="Arial"/>
              </a:rPr>
              <a:t> </a:t>
            </a:r>
            <a:r>
              <a:rPr sz="1311" b="1" dirty="0">
                <a:solidFill>
                  <a:srgbClr val="FF0000"/>
                </a:solidFill>
                <a:latin typeface="Arial"/>
                <a:cs typeface="Arial"/>
              </a:rPr>
              <a:t>di</a:t>
            </a:r>
            <a:r>
              <a:rPr sz="1311" b="1" spc="23" dirty="0">
                <a:solidFill>
                  <a:srgbClr val="FF0000"/>
                </a:solidFill>
                <a:latin typeface="Arial"/>
                <a:cs typeface="Arial"/>
              </a:rPr>
              <a:t> </a:t>
            </a:r>
            <a:r>
              <a:rPr sz="1311" b="1" dirty="0">
                <a:solidFill>
                  <a:srgbClr val="FF0000"/>
                </a:solidFill>
                <a:latin typeface="Arial"/>
                <a:cs typeface="Arial"/>
              </a:rPr>
              <a:t>gas</a:t>
            </a:r>
            <a:r>
              <a:rPr sz="1311" b="1" spc="28" dirty="0">
                <a:solidFill>
                  <a:srgbClr val="FF0000"/>
                </a:solidFill>
                <a:latin typeface="Arial"/>
                <a:cs typeface="Arial"/>
              </a:rPr>
              <a:t> </a:t>
            </a:r>
            <a:r>
              <a:rPr sz="1311" b="1" dirty="0">
                <a:solidFill>
                  <a:srgbClr val="FF0000"/>
                </a:solidFill>
                <a:latin typeface="Arial"/>
                <a:cs typeface="Arial"/>
              </a:rPr>
              <a:t>infiammabili</a:t>
            </a:r>
            <a:r>
              <a:rPr sz="1311" b="1" spc="28" dirty="0">
                <a:solidFill>
                  <a:srgbClr val="FF0000"/>
                </a:solidFill>
                <a:latin typeface="Arial"/>
                <a:cs typeface="Arial"/>
              </a:rPr>
              <a:t> </a:t>
            </a:r>
            <a:r>
              <a:rPr sz="1311" b="1" dirty="0">
                <a:solidFill>
                  <a:srgbClr val="FF0000"/>
                </a:solidFill>
                <a:latin typeface="Arial"/>
                <a:cs typeface="Arial"/>
              </a:rPr>
              <a:t>o</a:t>
            </a:r>
            <a:r>
              <a:rPr sz="1311" b="1" spc="28" dirty="0">
                <a:solidFill>
                  <a:srgbClr val="FF0000"/>
                </a:solidFill>
                <a:latin typeface="Arial"/>
                <a:cs typeface="Arial"/>
              </a:rPr>
              <a:t> </a:t>
            </a:r>
            <a:r>
              <a:rPr sz="1311" b="1" dirty="0">
                <a:solidFill>
                  <a:srgbClr val="FF0000"/>
                </a:solidFill>
                <a:latin typeface="Arial"/>
                <a:cs typeface="Arial"/>
              </a:rPr>
              <a:t>esplosivi,</a:t>
            </a:r>
            <a:r>
              <a:rPr sz="1311" b="1" spc="28" dirty="0">
                <a:solidFill>
                  <a:srgbClr val="FF0000"/>
                </a:solidFill>
                <a:latin typeface="Arial"/>
                <a:cs typeface="Arial"/>
              </a:rPr>
              <a:t> </a:t>
            </a:r>
            <a:r>
              <a:rPr sz="1311" b="1" dirty="0">
                <a:solidFill>
                  <a:srgbClr val="FF0000"/>
                </a:solidFill>
                <a:latin typeface="Arial"/>
                <a:cs typeface="Arial"/>
              </a:rPr>
              <a:t>deve</a:t>
            </a:r>
            <a:r>
              <a:rPr sz="1311" b="1" spc="28" dirty="0">
                <a:solidFill>
                  <a:srgbClr val="FF0000"/>
                </a:solidFill>
                <a:latin typeface="Arial"/>
                <a:cs typeface="Arial"/>
              </a:rPr>
              <a:t> </a:t>
            </a:r>
            <a:r>
              <a:rPr sz="1311" b="1" dirty="0">
                <a:solidFill>
                  <a:srgbClr val="FF0000"/>
                </a:solidFill>
                <a:latin typeface="Arial"/>
                <a:cs typeface="Arial"/>
              </a:rPr>
              <a:t>provvedersi</a:t>
            </a:r>
            <a:r>
              <a:rPr sz="1311" b="1" spc="23" dirty="0">
                <a:solidFill>
                  <a:srgbClr val="FF0000"/>
                </a:solidFill>
                <a:latin typeface="Arial"/>
                <a:cs typeface="Arial"/>
              </a:rPr>
              <a:t> </a:t>
            </a:r>
            <a:r>
              <a:rPr sz="1311" b="1" dirty="0">
                <a:solidFill>
                  <a:srgbClr val="FF0000"/>
                </a:solidFill>
                <a:latin typeface="Arial"/>
                <a:cs typeface="Arial"/>
              </a:rPr>
              <a:t>alla</a:t>
            </a:r>
            <a:r>
              <a:rPr sz="1311" b="1" spc="28" dirty="0">
                <a:solidFill>
                  <a:srgbClr val="FF0000"/>
                </a:solidFill>
                <a:latin typeface="Arial"/>
                <a:cs typeface="Arial"/>
              </a:rPr>
              <a:t> </a:t>
            </a:r>
            <a:r>
              <a:rPr sz="1311" b="1" spc="-12" dirty="0">
                <a:solidFill>
                  <a:srgbClr val="FF0000"/>
                </a:solidFill>
                <a:latin typeface="Arial"/>
                <a:cs typeface="Arial"/>
              </a:rPr>
              <a:t>bonifica </a:t>
            </a:r>
            <a:r>
              <a:rPr sz="1311" b="1" dirty="0">
                <a:solidFill>
                  <a:srgbClr val="FF0000"/>
                </a:solidFill>
                <a:latin typeface="Arial"/>
                <a:cs typeface="Arial"/>
              </a:rPr>
              <a:t>dell’ambiente</a:t>
            </a:r>
            <a:r>
              <a:rPr sz="1311" b="1" spc="-12" dirty="0">
                <a:solidFill>
                  <a:srgbClr val="FF0000"/>
                </a:solidFill>
                <a:latin typeface="Arial"/>
                <a:cs typeface="Arial"/>
              </a:rPr>
              <a:t> </a:t>
            </a:r>
            <a:r>
              <a:rPr sz="1311" b="1" dirty="0">
                <a:solidFill>
                  <a:srgbClr val="FF0000"/>
                </a:solidFill>
                <a:latin typeface="Arial"/>
                <a:cs typeface="Arial"/>
              </a:rPr>
              <a:t>mediante</a:t>
            </a:r>
            <a:r>
              <a:rPr sz="1311" b="1" spc="-5" dirty="0">
                <a:solidFill>
                  <a:srgbClr val="FF0000"/>
                </a:solidFill>
                <a:latin typeface="Arial"/>
                <a:cs typeface="Arial"/>
              </a:rPr>
              <a:t> </a:t>
            </a:r>
            <a:r>
              <a:rPr sz="1311" b="1" dirty="0">
                <a:solidFill>
                  <a:srgbClr val="FF0000"/>
                </a:solidFill>
                <a:latin typeface="Arial"/>
                <a:cs typeface="Arial"/>
              </a:rPr>
              <a:t>idonea</a:t>
            </a:r>
            <a:r>
              <a:rPr sz="1311" b="1" spc="-5" dirty="0">
                <a:solidFill>
                  <a:srgbClr val="FF0000"/>
                </a:solidFill>
                <a:latin typeface="Arial"/>
                <a:cs typeface="Arial"/>
              </a:rPr>
              <a:t> </a:t>
            </a:r>
            <a:r>
              <a:rPr sz="1311" b="1" dirty="0">
                <a:solidFill>
                  <a:srgbClr val="FF0000"/>
                </a:solidFill>
                <a:latin typeface="Arial"/>
                <a:cs typeface="Arial"/>
              </a:rPr>
              <a:t>ventilazione;</a:t>
            </a:r>
            <a:r>
              <a:rPr sz="1311" b="1" spc="-5" dirty="0">
                <a:solidFill>
                  <a:srgbClr val="FF0000"/>
                </a:solidFill>
                <a:latin typeface="Arial"/>
                <a:cs typeface="Arial"/>
              </a:rPr>
              <a:t> </a:t>
            </a:r>
            <a:r>
              <a:rPr sz="1311" b="1" dirty="0">
                <a:solidFill>
                  <a:srgbClr val="0070C0"/>
                </a:solidFill>
                <a:latin typeface="Arial"/>
                <a:cs typeface="Arial"/>
              </a:rPr>
              <a:t>deve</a:t>
            </a:r>
            <a:r>
              <a:rPr sz="1311" b="1" spc="-5" dirty="0">
                <a:solidFill>
                  <a:srgbClr val="0070C0"/>
                </a:solidFill>
                <a:latin typeface="Arial"/>
                <a:cs typeface="Arial"/>
              </a:rPr>
              <a:t> </a:t>
            </a:r>
            <a:r>
              <a:rPr sz="1311" b="1" dirty="0">
                <a:solidFill>
                  <a:srgbClr val="0070C0"/>
                </a:solidFill>
                <a:latin typeface="Arial"/>
                <a:cs typeface="Arial"/>
              </a:rPr>
              <a:t>inoltre</a:t>
            </a:r>
            <a:r>
              <a:rPr sz="1311" b="1" spc="-5" dirty="0">
                <a:solidFill>
                  <a:srgbClr val="0070C0"/>
                </a:solidFill>
                <a:latin typeface="Arial"/>
                <a:cs typeface="Arial"/>
              </a:rPr>
              <a:t> </a:t>
            </a:r>
            <a:r>
              <a:rPr sz="1311" b="1" dirty="0">
                <a:solidFill>
                  <a:srgbClr val="0070C0"/>
                </a:solidFill>
                <a:latin typeface="Arial"/>
                <a:cs typeface="Arial"/>
              </a:rPr>
              <a:t>vietarsi,</a:t>
            </a:r>
            <a:r>
              <a:rPr sz="1311" b="1" spc="-5" dirty="0">
                <a:solidFill>
                  <a:srgbClr val="0070C0"/>
                </a:solidFill>
                <a:latin typeface="Arial"/>
                <a:cs typeface="Arial"/>
              </a:rPr>
              <a:t> </a:t>
            </a:r>
            <a:r>
              <a:rPr sz="1311" b="1" dirty="0">
                <a:solidFill>
                  <a:srgbClr val="0070C0"/>
                </a:solidFill>
                <a:latin typeface="Arial"/>
                <a:cs typeface="Arial"/>
              </a:rPr>
              <a:t>anche</a:t>
            </a:r>
            <a:r>
              <a:rPr sz="1311" b="1" spc="-5" dirty="0">
                <a:solidFill>
                  <a:srgbClr val="0070C0"/>
                </a:solidFill>
                <a:latin typeface="Arial"/>
                <a:cs typeface="Arial"/>
              </a:rPr>
              <a:t> </a:t>
            </a:r>
            <a:r>
              <a:rPr sz="1311" b="1" dirty="0">
                <a:solidFill>
                  <a:srgbClr val="0070C0"/>
                </a:solidFill>
                <a:latin typeface="Arial"/>
                <a:cs typeface="Arial"/>
              </a:rPr>
              <a:t>dopo</a:t>
            </a:r>
            <a:r>
              <a:rPr sz="1311" b="1" spc="-12" dirty="0">
                <a:solidFill>
                  <a:srgbClr val="0070C0"/>
                </a:solidFill>
                <a:latin typeface="Arial"/>
                <a:cs typeface="Arial"/>
              </a:rPr>
              <a:t> </a:t>
            </a:r>
            <a:r>
              <a:rPr sz="1311" b="1" dirty="0">
                <a:solidFill>
                  <a:srgbClr val="0070C0"/>
                </a:solidFill>
                <a:latin typeface="Arial"/>
                <a:cs typeface="Arial"/>
              </a:rPr>
              <a:t>la</a:t>
            </a:r>
            <a:r>
              <a:rPr sz="1311" b="1" spc="-5" dirty="0">
                <a:solidFill>
                  <a:srgbClr val="0070C0"/>
                </a:solidFill>
                <a:latin typeface="Arial"/>
                <a:cs typeface="Arial"/>
              </a:rPr>
              <a:t> </a:t>
            </a:r>
            <a:r>
              <a:rPr sz="1311" b="1" dirty="0">
                <a:solidFill>
                  <a:srgbClr val="0070C0"/>
                </a:solidFill>
                <a:latin typeface="Arial"/>
                <a:cs typeface="Arial"/>
              </a:rPr>
              <a:t>bonifica,</a:t>
            </a:r>
            <a:r>
              <a:rPr sz="1311" b="1" spc="-5" dirty="0">
                <a:solidFill>
                  <a:srgbClr val="0070C0"/>
                </a:solidFill>
                <a:latin typeface="Arial"/>
                <a:cs typeface="Arial"/>
              </a:rPr>
              <a:t> </a:t>
            </a:r>
            <a:r>
              <a:rPr sz="1311" b="1" dirty="0">
                <a:solidFill>
                  <a:srgbClr val="0070C0"/>
                </a:solidFill>
                <a:latin typeface="Arial"/>
                <a:cs typeface="Arial"/>
              </a:rPr>
              <a:t>se</a:t>
            </a:r>
            <a:r>
              <a:rPr sz="1311" b="1" spc="-5" dirty="0">
                <a:solidFill>
                  <a:srgbClr val="0070C0"/>
                </a:solidFill>
                <a:latin typeface="Arial"/>
                <a:cs typeface="Arial"/>
              </a:rPr>
              <a:t> </a:t>
            </a:r>
            <a:r>
              <a:rPr sz="1311" b="1" dirty="0">
                <a:solidFill>
                  <a:srgbClr val="0070C0"/>
                </a:solidFill>
                <a:latin typeface="Arial"/>
                <a:cs typeface="Arial"/>
              </a:rPr>
              <a:t>siano</a:t>
            </a:r>
            <a:r>
              <a:rPr sz="1311" b="1" spc="-12" dirty="0">
                <a:solidFill>
                  <a:srgbClr val="0070C0"/>
                </a:solidFill>
                <a:latin typeface="Arial"/>
                <a:cs typeface="Arial"/>
              </a:rPr>
              <a:t> </a:t>
            </a:r>
            <a:r>
              <a:rPr sz="1311" b="1" spc="-28" dirty="0">
                <a:solidFill>
                  <a:srgbClr val="0070C0"/>
                </a:solidFill>
                <a:latin typeface="Arial"/>
                <a:cs typeface="Arial"/>
              </a:rPr>
              <a:t>da </a:t>
            </a:r>
            <a:r>
              <a:rPr sz="1311" b="1" dirty="0">
                <a:solidFill>
                  <a:srgbClr val="0070C0"/>
                </a:solidFill>
                <a:latin typeface="Arial"/>
                <a:cs typeface="Arial"/>
              </a:rPr>
              <a:t>temere</a:t>
            </a:r>
            <a:r>
              <a:rPr sz="1311" b="1" spc="325" dirty="0">
                <a:solidFill>
                  <a:srgbClr val="0070C0"/>
                </a:solidFill>
                <a:latin typeface="Arial"/>
                <a:cs typeface="Arial"/>
              </a:rPr>
              <a:t> </a:t>
            </a:r>
            <a:r>
              <a:rPr sz="1311" b="1" dirty="0">
                <a:solidFill>
                  <a:srgbClr val="0070C0"/>
                </a:solidFill>
                <a:latin typeface="Arial"/>
                <a:cs typeface="Arial"/>
              </a:rPr>
              <a:t>emanazioni</a:t>
            </a:r>
            <a:r>
              <a:rPr sz="1311" b="1" spc="330" dirty="0">
                <a:solidFill>
                  <a:srgbClr val="0070C0"/>
                </a:solidFill>
                <a:latin typeface="Arial"/>
                <a:cs typeface="Arial"/>
              </a:rPr>
              <a:t> </a:t>
            </a:r>
            <a:r>
              <a:rPr sz="1311" b="1" dirty="0">
                <a:solidFill>
                  <a:srgbClr val="0070C0"/>
                </a:solidFill>
                <a:latin typeface="Arial"/>
                <a:cs typeface="Arial"/>
              </a:rPr>
              <a:t>di</a:t>
            </a:r>
            <a:r>
              <a:rPr sz="1311" b="1" spc="325" dirty="0">
                <a:solidFill>
                  <a:srgbClr val="0070C0"/>
                </a:solidFill>
                <a:latin typeface="Arial"/>
                <a:cs typeface="Arial"/>
              </a:rPr>
              <a:t> </a:t>
            </a:r>
            <a:r>
              <a:rPr sz="1311" b="1" dirty="0">
                <a:solidFill>
                  <a:srgbClr val="0070C0"/>
                </a:solidFill>
                <a:latin typeface="Arial"/>
                <a:cs typeface="Arial"/>
              </a:rPr>
              <a:t>gas</a:t>
            </a:r>
            <a:r>
              <a:rPr sz="1311" b="1" spc="330" dirty="0">
                <a:solidFill>
                  <a:srgbClr val="0070C0"/>
                </a:solidFill>
                <a:latin typeface="Arial"/>
                <a:cs typeface="Arial"/>
              </a:rPr>
              <a:t> </a:t>
            </a:r>
            <a:r>
              <a:rPr sz="1311" b="1" dirty="0">
                <a:solidFill>
                  <a:srgbClr val="0070C0"/>
                </a:solidFill>
                <a:latin typeface="Arial"/>
                <a:cs typeface="Arial"/>
              </a:rPr>
              <a:t>pericolosi,</a:t>
            </a:r>
            <a:r>
              <a:rPr sz="1311" b="1" spc="325" dirty="0">
                <a:solidFill>
                  <a:srgbClr val="0070C0"/>
                </a:solidFill>
                <a:latin typeface="Arial"/>
                <a:cs typeface="Arial"/>
              </a:rPr>
              <a:t> </a:t>
            </a:r>
            <a:r>
              <a:rPr sz="1311" b="1" dirty="0">
                <a:solidFill>
                  <a:srgbClr val="0070C0"/>
                </a:solidFill>
                <a:latin typeface="Arial"/>
                <a:cs typeface="Arial"/>
              </a:rPr>
              <a:t>l’uso</a:t>
            </a:r>
            <a:r>
              <a:rPr sz="1311" b="1" spc="330" dirty="0">
                <a:solidFill>
                  <a:srgbClr val="0070C0"/>
                </a:solidFill>
                <a:latin typeface="Arial"/>
                <a:cs typeface="Arial"/>
              </a:rPr>
              <a:t> </a:t>
            </a:r>
            <a:r>
              <a:rPr sz="1311" b="1" dirty="0">
                <a:solidFill>
                  <a:srgbClr val="0070C0"/>
                </a:solidFill>
                <a:latin typeface="Arial"/>
                <a:cs typeface="Arial"/>
              </a:rPr>
              <a:t>di</a:t>
            </a:r>
            <a:r>
              <a:rPr sz="1311" b="1" spc="330" dirty="0">
                <a:solidFill>
                  <a:srgbClr val="0070C0"/>
                </a:solidFill>
                <a:latin typeface="Arial"/>
                <a:cs typeface="Arial"/>
              </a:rPr>
              <a:t> </a:t>
            </a:r>
            <a:r>
              <a:rPr sz="1311" b="1" dirty="0">
                <a:solidFill>
                  <a:srgbClr val="0070C0"/>
                </a:solidFill>
                <a:latin typeface="Arial"/>
                <a:cs typeface="Arial"/>
              </a:rPr>
              <a:t>apparecchi</a:t>
            </a:r>
            <a:r>
              <a:rPr sz="1311" b="1" spc="325" dirty="0">
                <a:solidFill>
                  <a:srgbClr val="0070C0"/>
                </a:solidFill>
                <a:latin typeface="Arial"/>
                <a:cs typeface="Arial"/>
              </a:rPr>
              <a:t> </a:t>
            </a:r>
            <a:r>
              <a:rPr sz="1311" b="1" dirty="0">
                <a:solidFill>
                  <a:srgbClr val="0070C0"/>
                </a:solidFill>
                <a:latin typeface="Arial"/>
                <a:cs typeface="Arial"/>
              </a:rPr>
              <a:t>a</a:t>
            </a:r>
            <a:r>
              <a:rPr sz="1311" b="1" spc="330" dirty="0">
                <a:solidFill>
                  <a:srgbClr val="0070C0"/>
                </a:solidFill>
                <a:latin typeface="Arial"/>
                <a:cs typeface="Arial"/>
              </a:rPr>
              <a:t> </a:t>
            </a:r>
            <a:r>
              <a:rPr sz="1311" b="1" dirty="0">
                <a:solidFill>
                  <a:srgbClr val="0070C0"/>
                </a:solidFill>
                <a:latin typeface="Arial"/>
                <a:cs typeface="Arial"/>
              </a:rPr>
              <a:t>fiamma,</a:t>
            </a:r>
            <a:r>
              <a:rPr sz="1311" b="1" spc="325" dirty="0">
                <a:solidFill>
                  <a:srgbClr val="0070C0"/>
                </a:solidFill>
                <a:latin typeface="Arial"/>
                <a:cs typeface="Arial"/>
              </a:rPr>
              <a:t> </a:t>
            </a:r>
            <a:r>
              <a:rPr sz="1311" b="1" dirty="0">
                <a:solidFill>
                  <a:srgbClr val="0070C0"/>
                </a:solidFill>
                <a:latin typeface="Arial"/>
                <a:cs typeface="Arial"/>
              </a:rPr>
              <a:t>di</a:t>
            </a:r>
            <a:r>
              <a:rPr sz="1311" b="1" spc="330" dirty="0">
                <a:solidFill>
                  <a:srgbClr val="0070C0"/>
                </a:solidFill>
                <a:latin typeface="Arial"/>
                <a:cs typeface="Arial"/>
              </a:rPr>
              <a:t> </a:t>
            </a:r>
            <a:r>
              <a:rPr sz="1311" b="1" dirty="0">
                <a:solidFill>
                  <a:srgbClr val="0070C0"/>
                </a:solidFill>
                <a:latin typeface="Arial"/>
                <a:cs typeface="Arial"/>
              </a:rPr>
              <a:t>corpi</a:t>
            </a:r>
            <a:r>
              <a:rPr sz="1311" b="1" spc="325" dirty="0">
                <a:solidFill>
                  <a:srgbClr val="0070C0"/>
                </a:solidFill>
                <a:latin typeface="Arial"/>
                <a:cs typeface="Arial"/>
              </a:rPr>
              <a:t> </a:t>
            </a:r>
            <a:r>
              <a:rPr sz="1311" b="1" dirty="0">
                <a:solidFill>
                  <a:srgbClr val="0070C0"/>
                </a:solidFill>
                <a:latin typeface="Arial"/>
                <a:cs typeface="Arial"/>
              </a:rPr>
              <a:t>incandescenti</a:t>
            </a:r>
            <a:r>
              <a:rPr sz="1311" b="1" spc="330" dirty="0">
                <a:solidFill>
                  <a:srgbClr val="0070C0"/>
                </a:solidFill>
                <a:latin typeface="Arial"/>
                <a:cs typeface="Arial"/>
              </a:rPr>
              <a:t> </a:t>
            </a:r>
            <a:r>
              <a:rPr sz="1311" b="1" dirty="0">
                <a:solidFill>
                  <a:srgbClr val="0070C0"/>
                </a:solidFill>
                <a:latin typeface="Arial"/>
                <a:cs typeface="Arial"/>
              </a:rPr>
              <a:t>e</a:t>
            </a:r>
            <a:r>
              <a:rPr sz="1311" b="1" spc="330" dirty="0">
                <a:solidFill>
                  <a:srgbClr val="0070C0"/>
                </a:solidFill>
                <a:latin typeface="Arial"/>
                <a:cs typeface="Arial"/>
              </a:rPr>
              <a:t> </a:t>
            </a:r>
            <a:r>
              <a:rPr sz="1311" b="1" spc="-28" dirty="0">
                <a:solidFill>
                  <a:srgbClr val="0070C0"/>
                </a:solidFill>
                <a:latin typeface="Arial"/>
                <a:cs typeface="Arial"/>
              </a:rPr>
              <a:t>di </a:t>
            </a:r>
            <a:r>
              <a:rPr sz="1311" b="1" dirty="0">
                <a:solidFill>
                  <a:srgbClr val="0070C0"/>
                </a:solidFill>
                <a:latin typeface="Arial"/>
                <a:cs typeface="Arial"/>
              </a:rPr>
              <a:t>apparecchi</a:t>
            </a:r>
            <a:r>
              <a:rPr sz="1311" b="1" spc="-45" dirty="0">
                <a:solidFill>
                  <a:srgbClr val="0070C0"/>
                </a:solidFill>
                <a:latin typeface="Arial"/>
                <a:cs typeface="Arial"/>
              </a:rPr>
              <a:t> </a:t>
            </a:r>
            <a:r>
              <a:rPr sz="1311" b="1" dirty="0">
                <a:solidFill>
                  <a:srgbClr val="0070C0"/>
                </a:solidFill>
                <a:latin typeface="Arial"/>
                <a:cs typeface="Arial"/>
              </a:rPr>
              <a:t>comunque</a:t>
            </a:r>
            <a:r>
              <a:rPr sz="1311" b="1" spc="-45" dirty="0">
                <a:solidFill>
                  <a:srgbClr val="0070C0"/>
                </a:solidFill>
                <a:latin typeface="Arial"/>
                <a:cs typeface="Arial"/>
              </a:rPr>
              <a:t> </a:t>
            </a:r>
            <a:r>
              <a:rPr sz="1311" b="1" spc="-12" dirty="0">
                <a:solidFill>
                  <a:srgbClr val="0070C0"/>
                </a:solidFill>
                <a:latin typeface="Arial"/>
                <a:cs typeface="Arial"/>
              </a:rPr>
              <a:t>suscettibili</a:t>
            </a:r>
            <a:r>
              <a:rPr sz="1311" b="1" spc="-45" dirty="0">
                <a:solidFill>
                  <a:srgbClr val="0070C0"/>
                </a:solidFill>
                <a:latin typeface="Arial"/>
                <a:cs typeface="Arial"/>
              </a:rPr>
              <a:t> </a:t>
            </a:r>
            <a:r>
              <a:rPr sz="1311" b="1" dirty="0">
                <a:solidFill>
                  <a:srgbClr val="0070C0"/>
                </a:solidFill>
                <a:latin typeface="Arial"/>
                <a:cs typeface="Arial"/>
              </a:rPr>
              <a:t>di</a:t>
            </a:r>
            <a:r>
              <a:rPr sz="1311" b="1" spc="-45" dirty="0">
                <a:solidFill>
                  <a:srgbClr val="0070C0"/>
                </a:solidFill>
                <a:latin typeface="Arial"/>
                <a:cs typeface="Arial"/>
              </a:rPr>
              <a:t> </a:t>
            </a:r>
            <a:r>
              <a:rPr sz="1311" b="1" dirty="0">
                <a:solidFill>
                  <a:srgbClr val="0070C0"/>
                </a:solidFill>
                <a:latin typeface="Arial"/>
                <a:cs typeface="Arial"/>
              </a:rPr>
              <a:t>provocare</a:t>
            </a:r>
            <a:r>
              <a:rPr sz="1311" b="1" spc="-45" dirty="0">
                <a:solidFill>
                  <a:srgbClr val="0070C0"/>
                </a:solidFill>
                <a:latin typeface="Arial"/>
                <a:cs typeface="Arial"/>
              </a:rPr>
              <a:t> </a:t>
            </a:r>
            <a:r>
              <a:rPr sz="1311" b="1" dirty="0">
                <a:solidFill>
                  <a:srgbClr val="0070C0"/>
                </a:solidFill>
                <a:latin typeface="Arial"/>
                <a:cs typeface="Arial"/>
              </a:rPr>
              <a:t>fiamme</a:t>
            </a:r>
            <a:r>
              <a:rPr sz="1311" b="1" spc="-45" dirty="0">
                <a:solidFill>
                  <a:srgbClr val="0070C0"/>
                </a:solidFill>
                <a:latin typeface="Arial"/>
                <a:cs typeface="Arial"/>
              </a:rPr>
              <a:t> </a:t>
            </a:r>
            <a:r>
              <a:rPr sz="1311" b="1" dirty="0">
                <a:solidFill>
                  <a:srgbClr val="0070C0"/>
                </a:solidFill>
                <a:latin typeface="Arial"/>
                <a:cs typeface="Arial"/>
              </a:rPr>
              <a:t>o</a:t>
            </a:r>
            <a:r>
              <a:rPr sz="1311" b="1" spc="-40" dirty="0">
                <a:solidFill>
                  <a:srgbClr val="0070C0"/>
                </a:solidFill>
                <a:latin typeface="Arial"/>
                <a:cs typeface="Arial"/>
              </a:rPr>
              <a:t> </a:t>
            </a:r>
            <a:r>
              <a:rPr sz="1311" b="1" spc="-12" dirty="0">
                <a:solidFill>
                  <a:srgbClr val="0070C0"/>
                </a:solidFill>
                <a:latin typeface="Arial"/>
                <a:cs typeface="Arial"/>
              </a:rPr>
              <a:t>surriscaldamenti</a:t>
            </a:r>
            <a:r>
              <a:rPr sz="1311" b="1" spc="-45" dirty="0">
                <a:solidFill>
                  <a:srgbClr val="0070C0"/>
                </a:solidFill>
                <a:latin typeface="Arial"/>
                <a:cs typeface="Arial"/>
              </a:rPr>
              <a:t> </a:t>
            </a:r>
            <a:r>
              <a:rPr sz="1311" b="1" dirty="0">
                <a:solidFill>
                  <a:srgbClr val="0070C0"/>
                </a:solidFill>
                <a:latin typeface="Arial"/>
                <a:cs typeface="Arial"/>
              </a:rPr>
              <a:t>atti</a:t>
            </a:r>
            <a:r>
              <a:rPr sz="1311" b="1" spc="-45" dirty="0">
                <a:solidFill>
                  <a:srgbClr val="0070C0"/>
                </a:solidFill>
                <a:latin typeface="Arial"/>
                <a:cs typeface="Arial"/>
              </a:rPr>
              <a:t> </a:t>
            </a:r>
            <a:r>
              <a:rPr sz="1311" b="1" dirty="0">
                <a:solidFill>
                  <a:srgbClr val="0070C0"/>
                </a:solidFill>
                <a:latin typeface="Arial"/>
                <a:cs typeface="Arial"/>
              </a:rPr>
              <a:t>ad</a:t>
            </a:r>
            <a:r>
              <a:rPr sz="1311" b="1" spc="-45" dirty="0">
                <a:solidFill>
                  <a:srgbClr val="0070C0"/>
                </a:solidFill>
                <a:latin typeface="Arial"/>
                <a:cs typeface="Arial"/>
              </a:rPr>
              <a:t> </a:t>
            </a:r>
            <a:r>
              <a:rPr sz="1311" b="1" dirty="0">
                <a:solidFill>
                  <a:srgbClr val="0070C0"/>
                </a:solidFill>
                <a:latin typeface="Arial"/>
                <a:cs typeface="Arial"/>
              </a:rPr>
              <a:t>incendiare</a:t>
            </a:r>
            <a:r>
              <a:rPr sz="1311" b="1" spc="-45" dirty="0">
                <a:solidFill>
                  <a:srgbClr val="0070C0"/>
                </a:solidFill>
                <a:latin typeface="Arial"/>
                <a:cs typeface="Arial"/>
              </a:rPr>
              <a:t> </a:t>
            </a:r>
            <a:r>
              <a:rPr sz="1311" b="1" dirty="0">
                <a:solidFill>
                  <a:srgbClr val="0070C0"/>
                </a:solidFill>
                <a:latin typeface="Arial"/>
                <a:cs typeface="Arial"/>
              </a:rPr>
              <a:t>il</a:t>
            </a:r>
            <a:r>
              <a:rPr sz="1311" b="1" spc="-45" dirty="0">
                <a:solidFill>
                  <a:srgbClr val="0070C0"/>
                </a:solidFill>
                <a:latin typeface="Arial"/>
                <a:cs typeface="Arial"/>
              </a:rPr>
              <a:t> </a:t>
            </a:r>
            <a:r>
              <a:rPr sz="1311" b="1" spc="-23" dirty="0">
                <a:solidFill>
                  <a:srgbClr val="0070C0"/>
                </a:solidFill>
                <a:latin typeface="Arial"/>
                <a:cs typeface="Arial"/>
              </a:rPr>
              <a:t>gas.</a:t>
            </a:r>
            <a:endParaRPr sz="1311" dirty="0">
              <a:latin typeface="Arial"/>
              <a:cs typeface="Arial"/>
            </a:endParaRPr>
          </a:p>
          <a:p>
            <a:pPr marL="198371" indent="-183891" algn="just">
              <a:spcBef>
                <a:spcPts val="490"/>
              </a:spcBef>
              <a:buAutoNum type="arabicPeriod"/>
              <a:tabLst>
                <a:tab pos="198371" algn="l"/>
              </a:tabLst>
            </a:pPr>
            <a:r>
              <a:rPr sz="1311" b="1" dirty="0">
                <a:solidFill>
                  <a:srgbClr val="0070C0"/>
                </a:solidFill>
                <a:latin typeface="Arial"/>
                <a:cs typeface="Arial"/>
              </a:rPr>
              <a:t>Nei</a:t>
            </a:r>
            <a:r>
              <a:rPr sz="1311" b="1" spc="-45" dirty="0">
                <a:solidFill>
                  <a:srgbClr val="0070C0"/>
                </a:solidFill>
                <a:latin typeface="Arial"/>
                <a:cs typeface="Arial"/>
              </a:rPr>
              <a:t> </a:t>
            </a:r>
            <a:r>
              <a:rPr sz="1311" b="1" dirty="0">
                <a:solidFill>
                  <a:srgbClr val="0070C0"/>
                </a:solidFill>
                <a:latin typeface="Arial"/>
                <a:cs typeface="Arial"/>
              </a:rPr>
              <a:t>casi</a:t>
            </a:r>
            <a:r>
              <a:rPr sz="1311" b="1" spc="-34" dirty="0">
                <a:solidFill>
                  <a:srgbClr val="0070C0"/>
                </a:solidFill>
                <a:latin typeface="Arial"/>
                <a:cs typeface="Arial"/>
              </a:rPr>
              <a:t> </a:t>
            </a:r>
            <a:r>
              <a:rPr sz="1311" b="1" dirty="0">
                <a:solidFill>
                  <a:srgbClr val="0070C0"/>
                </a:solidFill>
                <a:latin typeface="Arial"/>
                <a:cs typeface="Arial"/>
              </a:rPr>
              <a:t>previsti</a:t>
            </a:r>
            <a:r>
              <a:rPr sz="1311" b="1" spc="-34" dirty="0">
                <a:solidFill>
                  <a:srgbClr val="0070C0"/>
                </a:solidFill>
                <a:latin typeface="Arial"/>
                <a:cs typeface="Arial"/>
              </a:rPr>
              <a:t> </a:t>
            </a:r>
            <a:r>
              <a:rPr sz="1311" b="1" dirty="0">
                <a:solidFill>
                  <a:srgbClr val="0070C0"/>
                </a:solidFill>
                <a:latin typeface="Arial"/>
                <a:cs typeface="Arial"/>
              </a:rPr>
              <a:t>dal</a:t>
            </a:r>
            <a:r>
              <a:rPr sz="1311" b="1" spc="-28" dirty="0">
                <a:solidFill>
                  <a:srgbClr val="0070C0"/>
                </a:solidFill>
                <a:latin typeface="Arial"/>
                <a:cs typeface="Arial"/>
              </a:rPr>
              <a:t> </a:t>
            </a:r>
            <a:r>
              <a:rPr sz="1311" b="1" dirty="0">
                <a:solidFill>
                  <a:srgbClr val="0070C0"/>
                </a:solidFill>
                <a:latin typeface="Arial"/>
                <a:cs typeface="Arial"/>
              </a:rPr>
              <a:t>commi</a:t>
            </a:r>
            <a:r>
              <a:rPr sz="1311" b="1" spc="-34" dirty="0">
                <a:solidFill>
                  <a:srgbClr val="0070C0"/>
                </a:solidFill>
                <a:latin typeface="Arial"/>
                <a:cs typeface="Arial"/>
              </a:rPr>
              <a:t> </a:t>
            </a:r>
            <a:r>
              <a:rPr sz="1311" b="1" dirty="0">
                <a:solidFill>
                  <a:srgbClr val="0070C0"/>
                </a:solidFill>
                <a:latin typeface="Arial"/>
                <a:cs typeface="Arial"/>
              </a:rPr>
              <a:t>2,</a:t>
            </a:r>
            <a:r>
              <a:rPr sz="1311" b="1" spc="-34" dirty="0">
                <a:solidFill>
                  <a:srgbClr val="0070C0"/>
                </a:solidFill>
                <a:latin typeface="Arial"/>
                <a:cs typeface="Arial"/>
              </a:rPr>
              <a:t> </a:t>
            </a:r>
            <a:r>
              <a:rPr sz="1311" b="1" dirty="0">
                <a:solidFill>
                  <a:srgbClr val="0070C0"/>
                </a:solidFill>
                <a:latin typeface="Arial"/>
                <a:cs typeface="Arial"/>
              </a:rPr>
              <a:t>3</a:t>
            </a:r>
            <a:r>
              <a:rPr sz="1311" b="1" spc="-34" dirty="0">
                <a:solidFill>
                  <a:srgbClr val="0070C0"/>
                </a:solidFill>
                <a:latin typeface="Arial"/>
                <a:cs typeface="Arial"/>
              </a:rPr>
              <a:t> </a:t>
            </a:r>
            <a:r>
              <a:rPr sz="1311" b="1" dirty="0">
                <a:solidFill>
                  <a:srgbClr val="0070C0"/>
                </a:solidFill>
                <a:latin typeface="Arial"/>
                <a:cs typeface="Arial"/>
              </a:rPr>
              <a:t>e</a:t>
            </a:r>
            <a:r>
              <a:rPr sz="1311" b="1" spc="-28" dirty="0">
                <a:solidFill>
                  <a:srgbClr val="0070C0"/>
                </a:solidFill>
                <a:latin typeface="Arial"/>
                <a:cs typeface="Arial"/>
              </a:rPr>
              <a:t> </a:t>
            </a:r>
            <a:r>
              <a:rPr sz="1311" b="1" dirty="0">
                <a:solidFill>
                  <a:srgbClr val="0070C0"/>
                </a:solidFill>
                <a:latin typeface="Arial"/>
                <a:cs typeface="Arial"/>
              </a:rPr>
              <a:t>4,</a:t>
            </a:r>
            <a:r>
              <a:rPr sz="1311" b="1" spc="-34" dirty="0">
                <a:solidFill>
                  <a:srgbClr val="0070C0"/>
                </a:solidFill>
                <a:latin typeface="Arial"/>
                <a:cs typeface="Arial"/>
              </a:rPr>
              <a:t> </a:t>
            </a:r>
            <a:r>
              <a:rPr sz="1311" b="1" dirty="0">
                <a:solidFill>
                  <a:srgbClr val="0070C0"/>
                </a:solidFill>
                <a:latin typeface="Arial"/>
                <a:cs typeface="Arial"/>
              </a:rPr>
              <a:t>i</a:t>
            </a:r>
            <a:r>
              <a:rPr sz="1311" b="1" spc="-34" dirty="0">
                <a:solidFill>
                  <a:srgbClr val="0070C0"/>
                </a:solidFill>
                <a:latin typeface="Arial"/>
                <a:cs typeface="Arial"/>
              </a:rPr>
              <a:t> </a:t>
            </a:r>
            <a:r>
              <a:rPr sz="1311" b="1" spc="-12" dirty="0">
                <a:solidFill>
                  <a:srgbClr val="0070C0"/>
                </a:solidFill>
                <a:latin typeface="Arial"/>
                <a:cs typeface="Arial"/>
              </a:rPr>
              <a:t>lavoratori</a:t>
            </a:r>
            <a:r>
              <a:rPr sz="1311" b="1" spc="-34" dirty="0">
                <a:solidFill>
                  <a:srgbClr val="0070C0"/>
                </a:solidFill>
                <a:latin typeface="Arial"/>
                <a:cs typeface="Arial"/>
              </a:rPr>
              <a:t> </a:t>
            </a:r>
            <a:r>
              <a:rPr sz="1311" b="1" dirty="0">
                <a:solidFill>
                  <a:srgbClr val="0070C0"/>
                </a:solidFill>
                <a:latin typeface="Arial"/>
                <a:cs typeface="Arial"/>
              </a:rPr>
              <a:t>devono</a:t>
            </a:r>
            <a:r>
              <a:rPr sz="1311" b="1" spc="-28" dirty="0">
                <a:solidFill>
                  <a:srgbClr val="0070C0"/>
                </a:solidFill>
                <a:latin typeface="Arial"/>
                <a:cs typeface="Arial"/>
              </a:rPr>
              <a:t> </a:t>
            </a:r>
            <a:r>
              <a:rPr sz="1311" b="1" dirty="0">
                <a:solidFill>
                  <a:srgbClr val="0070C0"/>
                </a:solidFill>
                <a:latin typeface="Arial"/>
                <a:cs typeface="Arial"/>
              </a:rPr>
              <a:t>essere</a:t>
            </a:r>
            <a:r>
              <a:rPr sz="1311" b="1" spc="-34" dirty="0">
                <a:solidFill>
                  <a:srgbClr val="0070C0"/>
                </a:solidFill>
                <a:latin typeface="Arial"/>
                <a:cs typeface="Arial"/>
              </a:rPr>
              <a:t> </a:t>
            </a:r>
            <a:r>
              <a:rPr sz="1311" b="1" dirty="0">
                <a:solidFill>
                  <a:srgbClr val="0070C0"/>
                </a:solidFill>
                <a:latin typeface="Arial"/>
                <a:cs typeface="Arial"/>
              </a:rPr>
              <a:t>abbinati</a:t>
            </a:r>
            <a:r>
              <a:rPr sz="1311" b="1" spc="-34" dirty="0">
                <a:solidFill>
                  <a:srgbClr val="0070C0"/>
                </a:solidFill>
                <a:latin typeface="Arial"/>
                <a:cs typeface="Arial"/>
              </a:rPr>
              <a:t> </a:t>
            </a:r>
            <a:r>
              <a:rPr sz="1311" b="1" spc="-12" dirty="0">
                <a:solidFill>
                  <a:srgbClr val="0070C0"/>
                </a:solidFill>
                <a:latin typeface="Arial"/>
                <a:cs typeface="Arial"/>
              </a:rPr>
              <a:t>nell’esecuzione</a:t>
            </a:r>
            <a:r>
              <a:rPr sz="1311" b="1" spc="-34" dirty="0">
                <a:solidFill>
                  <a:srgbClr val="0070C0"/>
                </a:solidFill>
                <a:latin typeface="Arial"/>
                <a:cs typeface="Arial"/>
              </a:rPr>
              <a:t> </a:t>
            </a:r>
            <a:r>
              <a:rPr sz="1311" b="1" dirty="0">
                <a:solidFill>
                  <a:srgbClr val="0070C0"/>
                </a:solidFill>
                <a:latin typeface="Arial"/>
                <a:cs typeface="Arial"/>
              </a:rPr>
              <a:t>dei</a:t>
            </a:r>
            <a:r>
              <a:rPr sz="1311" b="1" spc="-28" dirty="0">
                <a:solidFill>
                  <a:srgbClr val="0070C0"/>
                </a:solidFill>
                <a:latin typeface="Arial"/>
                <a:cs typeface="Arial"/>
              </a:rPr>
              <a:t> </a:t>
            </a:r>
            <a:r>
              <a:rPr sz="1311" b="1" spc="-12" dirty="0">
                <a:solidFill>
                  <a:srgbClr val="0070C0"/>
                </a:solidFill>
                <a:latin typeface="Arial"/>
                <a:cs typeface="Arial"/>
              </a:rPr>
              <a:t>lavori.</a:t>
            </a:r>
            <a:endParaRPr sz="1311" dirty="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3392" y="542587"/>
            <a:ext cx="10122752" cy="403882"/>
          </a:xfrm>
          <a:prstGeom prst="rect">
            <a:avLst/>
          </a:prstGeom>
        </p:spPr>
        <p:txBody>
          <a:bodyPr vert="horz" wrap="square" lIns="0" tIns="15928" rIns="0" bIns="0" rtlCol="0" anchor="ctr">
            <a:spAutoFit/>
          </a:bodyPr>
          <a:lstStyle/>
          <a:p>
            <a:pPr marL="3095018">
              <a:spcBef>
                <a:spcPts val="125"/>
              </a:spcBef>
            </a:pPr>
            <a:r>
              <a:rPr sz="2800" b="1" dirty="0">
                <a:solidFill>
                  <a:srgbClr val="0070C0"/>
                </a:solidFill>
                <a:latin typeface="Arial" panose="020B0604020202020204" pitchFamily="34" charset="0"/>
                <a:cs typeface="Arial" panose="020B0604020202020204" pitchFamily="34" charset="0"/>
              </a:rPr>
              <a:t>La normativa di riferimento</a:t>
            </a:r>
          </a:p>
        </p:txBody>
      </p:sp>
      <p:sp>
        <p:nvSpPr>
          <p:cNvPr id="3" name="object 3"/>
          <p:cNvSpPr txBox="1"/>
          <p:nvPr/>
        </p:nvSpPr>
        <p:spPr>
          <a:xfrm>
            <a:off x="2068184" y="1772816"/>
            <a:ext cx="8055631" cy="2848967"/>
          </a:xfrm>
          <a:prstGeom prst="rect">
            <a:avLst/>
          </a:prstGeom>
        </p:spPr>
        <p:txBody>
          <a:bodyPr vert="horz" wrap="square" lIns="0" tIns="75293" rIns="0" bIns="0" rtlCol="0">
            <a:spAutoFit/>
          </a:bodyPr>
          <a:lstStyle/>
          <a:p>
            <a:pPr algn="ctr">
              <a:spcBef>
                <a:spcPts val="593"/>
              </a:spcBef>
            </a:pPr>
            <a:r>
              <a:rPr sz="1767" b="1" dirty="0">
                <a:solidFill>
                  <a:srgbClr val="0070C0"/>
                </a:solidFill>
                <a:latin typeface="Arial"/>
                <a:cs typeface="Arial"/>
              </a:rPr>
              <a:t>Cosa</a:t>
            </a:r>
            <a:r>
              <a:rPr sz="1767" b="1" spc="40" dirty="0">
                <a:solidFill>
                  <a:srgbClr val="0070C0"/>
                </a:solidFill>
                <a:latin typeface="Arial"/>
                <a:cs typeface="Arial"/>
              </a:rPr>
              <a:t> </a:t>
            </a:r>
            <a:r>
              <a:rPr sz="1767" b="1" dirty="0">
                <a:solidFill>
                  <a:srgbClr val="0070C0"/>
                </a:solidFill>
                <a:latin typeface="Arial"/>
                <a:cs typeface="Arial"/>
              </a:rPr>
              <a:t>dicono</a:t>
            </a:r>
            <a:r>
              <a:rPr sz="1767" b="1" spc="45" dirty="0">
                <a:solidFill>
                  <a:srgbClr val="0070C0"/>
                </a:solidFill>
                <a:latin typeface="Arial"/>
                <a:cs typeface="Arial"/>
              </a:rPr>
              <a:t> </a:t>
            </a:r>
            <a:r>
              <a:rPr sz="1767" b="1" dirty="0">
                <a:solidFill>
                  <a:srgbClr val="0070C0"/>
                </a:solidFill>
                <a:latin typeface="Arial"/>
                <a:cs typeface="Arial"/>
              </a:rPr>
              <a:t>le</a:t>
            </a:r>
            <a:r>
              <a:rPr sz="1767" b="1" spc="40" dirty="0">
                <a:solidFill>
                  <a:srgbClr val="0070C0"/>
                </a:solidFill>
                <a:latin typeface="Arial"/>
                <a:cs typeface="Arial"/>
              </a:rPr>
              <a:t> </a:t>
            </a:r>
            <a:r>
              <a:rPr sz="1767" b="1" dirty="0">
                <a:solidFill>
                  <a:srgbClr val="0070C0"/>
                </a:solidFill>
                <a:latin typeface="Arial"/>
                <a:cs typeface="Arial"/>
              </a:rPr>
              <a:t>norme</a:t>
            </a:r>
            <a:r>
              <a:rPr sz="1767" b="1" spc="45" dirty="0">
                <a:solidFill>
                  <a:srgbClr val="0070C0"/>
                </a:solidFill>
                <a:latin typeface="Arial"/>
                <a:cs typeface="Arial"/>
              </a:rPr>
              <a:t> </a:t>
            </a:r>
            <a:r>
              <a:rPr sz="1767" b="1" dirty="0">
                <a:solidFill>
                  <a:srgbClr val="0070C0"/>
                </a:solidFill>
                <a:latin typeface="Arial"/>
                <a:cs typeface="Arial"/>
              </a:rPr>
              <a:t>di</a:t>
            </a:r>
            <a:r>
              <a:rPr sz="1767" b="1" spc="40" dirty="0">
                <a:solidFill>
                  <a:srgbClr val="0070C0"/>
                </a:solidFill>
                <a:latin typeface="Arial"/>
                <a:cs typeface="Arial"/>
              </a:rPr>
              <a:t> </a:t>
            </a:r>
            <a:r>
              <a:rPr sz="1767" b="1" dirty="0">
                <a:solidFill>
                  <a:srgbClr val="0070C0"/>
                </a:solidFill>
                <a:latin typeface="Arial"/>
                <a:cs typeface="Arial"/>
              </a:rPr>
              <a:t>legge</a:t>
            </a:r>
            <a:r>
              <a:rPr sz="1767" b="1" spc="45" dirty="0">
                <a:solidFill>
                  <a:srgbClr val="0070C0"/>
                </a:solidFill>
                <a:latin typeface="Arial"/>
                <a:cs typeface="Arial"/>
              </a:rPr>
              <a:t> </a:t>
            </a:r>
            <a:r>
              <a:rPr sz="1767" b="1" spc="-12" dirty="0">
                <a:solidFill>
                  <a:srgbClr val="0070C0"/>
                </a:solidFill>
                <a:latin typeface="Arial"/>
                <a:cs typeface="Arial"/>
              </a:rPr>
              <a:t>vigenti?</a:t>
            </a:r>
            <a:endParaRPr sz="1767" dirty="0">
              <a:latin typeface="Arial"/>
              <a:cs typeface="Arial"/>
            </a:endParaRPr>
          </a:p>
          <a:p>
            <a:pPr algn="ctr">
              <a:spcBef>
                <a:spcPts val="513"/>
              </a:spcBef>
            </a:pPr>
            <a:r>
              <a:rPr sz="1995" b="1" dirty="0">
                <a:solidFill>
                  <a:srgbClr val="0070C0"/>
                </a:solidFill>
                <a:latin typeface="Arial"/>
                <a:cs typeface="Arial"/>
              </a:rPr>
              <a:t>All.</a:t>
            </a:r>
            <a:r>
              <a:rPr sz="1995" b="1" spc="-28" dirty="0">
                <a:solidFill>
                  <a:srgbClr val="0070C0"/>
                </a:solidFill>
                <a:latin typeface="Arial"/>
                <a:cs typeface="Arial"/>
              </a:rPr>
              <a:t> </a:t>
            </a:r>
            <a:r>
              <a:rPr sz="1995" b="1" dirty="0">
                <a:solidFill>
                  <a:srgbClr val="0070C0"/>
                </a:solidFill>
                <a:latin typeface="Arial"/>
                <a:cs typeface="Arial"/>
              </a:rPr>
              <a:t>IV</a:t>
            </a:r>
            <a:r>
              <a:rPr sz="1995" b="1" spc="-28" dirty="0">
                <a:solidFill>
                  <a:srgbClr val="0070C0"/>
                </a:solidFill>
                <a:latin typeface="Arial"/>
                <a:cs typeface="Arial"/>
              </a:rPr>
              <a:t> </a:t>
            </a:r>
            <a:r>
              <a:rPr sz="1995" b="1" dirty="0">
                <a:solidFill>
                  <a:srgbClr val="0070C0"/>
                </a:solidFill>
                <a:latin typeface="Arial"/>
                <a:cs typeface="Arial"/>
              </a:rPr>
              <a:t>al</a:t>
            </a:r>
            <a:r>
              <a:rPr sz="1995" b="1" spc="-28" dirty="0">
                <a:solidFill>
                  <a:srgbClr val="0070C0"/>
                </a:solidFill>
                <a:latin typeface="Arial"/>
                <a:cs typeface="Arial"/>
              </a:rPr>
              <a:t> </a:t>
            </a:r>
            <a:r>
              <a:rPr sz="1995" b="1" dirty="0">
                <a:solidFill>
                  <a:srgbClr val="0070C0"/>
                </a:solidFill>
                <a:latin typeface="Arial"/>
                <a:cs typeface="Arial"/>
              </a:rPr>
              <a:t>D.</a:t>
            </a:r>
            <a:r>
              <a:rPr sz="1995" b="1" spc="-28" dirty="0">
                <a:solidFill>
                  <a:srgbClr val="0070C0"/>
                </a:solidFill>
                <a:latin typeface="Arial"/>
                <a:cs typeface="Arial"/>
              </a:rPr>
              <a:t> </a:t>
            </a:r>
            <a:r>
              <a:rPr sz="1995" b="1" dirty="0">
                <a:solidFill>
                  <a:srgbClr val="0070C0"/>
                </a:solidFill>
                <a:latin typeface="Arial"/>
                <a:cs typeface="Arial"/>
              </a:rPr>
              <a:t>Lgs.</a:t>
            </a:r>
            <a:r>
              <a:rPr sz="1995" b="1" spc="-28" dirty="0">
                <a:solidFill>
                  <a:srgbClr val="0070C0"/>
                </a:solidFill>
                <a:latin typeface="Arial"/>
                <a:cs typeface="Arial"/>
              </a:rPr>
              <a:t> </a:t>
            </a:r>
            <a:r>
              <a:rPr sz="1995" b="1" dirty="0">
                <a:solidFill>
                  <a:srgbClr val="0070C0"/>
                </a:solidFill>
                <a:latin typeface="Arial"/>
                <a:cs typeface="Arial"/>
              </a:rPr>
              <a:t>n°</a:t>
            </a:r>
            <a:r>
              <a:rPr sz="1995" b="1" spc="-28" dirty="0">
                <a:solidFill>
                  <a:srgbClr val="0070C0"/>
                </a:solidFill>
                <a:latin typeface="Arial"/>
                <a:cs typeface="Arial"/>
              </a:rPr>
              <a:t> </a:t>
            </a:r>
            <a:r>
              <a:rPr sz="1995" b="1" dirty="0">
                <a:solidFill>
                  <a:srgbClr val="0070C0"/>
                </a:solidFill>
                <a:latin typeface="Arial"/>
                <a:cs typeface="Arial"/>
              </a:rPr>
              <a:t>81/2008</a:t>
            </a:r>
            <a:r>
              <a:rPr sz="1995" b="1" spc="-28" dirty="0">
                <a:solidFill>
                  <a:srgbClr val="0070C0"/>
                </a:solidFill>
                <a:latin typeface="Arial"/>
                <a:cs typeface="Arial"/>
              </a:rPr>
              <a:t> </a:t>
            </a:r>
            <a:r>
              <a:rPr sz="1995" b="1" dirty="0">
                <a:solidFill>
                  <a:srgbClr val="0070C0"/>
                </a:solidFill>
                <a:latin typeface="Arial"/>
                <a:cs typeface="Arial"/>
              </a:rPr>
              <a:t>-</a:t>
            </a:r>
            <a:r>
              <a:rPr sz="1995" b="1" spc="-28" dirty="0">
                <a:solidFill>
                  <a:srgbClr val="0070C0"/>
                </a:solidFill>
                <a:latin typeface="Arial"/>
                <a:cs typeface="Arial"/>
              </a:rPr>
              <a:t> </a:t>
            </a:r>
            <a:r>
              <a:rPr sz="1995" b="1" dirty="0">
                <a:solidFill>
                  <a:srgbClr val="0070C0"/>
                </a:solidFill>
                <a:latin typeface="Arial"/>
                <a:cs typeface="Arial"/>
              </a:rPr>
              <a:t>Requisiti</a:t>
            </a:r>
            <a:r>
              <a:rPr sz="1995" b="1" spc="-23" dirty="0">
                <a:solidFill>
                  <a:srgbClr val="0070C0"/>
                </a:solidFill>
                <a:latin typeface="Arial"/>
                <a:cs typeface="Arial"/>
              </a:rPr>
              <a:t> </a:t>
            </a:r>
            <a:r>
              <a:rPr sz="1995" b="1" dirty="0">
                <a:solidFill>
                  <a:srgbClr val="0070C0"/>
                </a:solidFill>
                <a:latin typeface="Arial"/>
                <a:cs typeface="Arial"/>
              </a:rPr>
              <a:t>dei</a:t>
            </a:r>
            <a:r>
              <a:rPr sz="1995" b="1" spc="-28" dirty="0">
                <a:solidFill>
                  <a:srgbClr val="0070C0"/>
                </a:solidFill>
                <a:latin typeface="Arial"/>
                <a:cs typeface="Arial"/>
              </a:rPr>
              <a:t> </a:t>
            </a:r>
            <a:r>
              <a:rPr sz="1995" b="1" dirty="0">
                <a:solidFill>
                  <a:srgbClr val="0070C0"/>
                </a:solidFill>
                <a:latin typeface="Arial"/>
                <a:cs typeface="Arial"/>
              </a:rPr>
              <a:t>luoghi</a:t>
            </a:r>
            <a:r>
              <a:rPr sz="1995" b="1" spc="-28" dirty="0">
                <a:solidFill>
                  <a:srgbClr val="0070C0"/>
                </a:solidFill>
                <a:latin typeface="Arial"/>
                <a:cs typeface="Arial"/>
              </a:rPr>
              <a:t> </a:t>
            </a:r>
            <a:r>
              <a:rPr sz="1995" b="1" dirty="0">
                <a:solidFill>
                  <a:srgbClr val="0070C0"/>
                </a:solidFill>
                <a:latin typeface="Arial"/>
                <a:cs typeface="Arial"/>
              </a:rPr>
              <a:t>di</a:t>
            </a:r>
            <a:r>
              <a:rPr sz="1995" b="1" spc="-28" dirty="0">
                <a:solidFill>
                  <a:srgbClr val="0070C0"/>
                </a:solidFill>
                <a:latin typeface="Arial"/>
                <a:cs typeface="Arial"/>
              </a:rPr>
              <a:t> </a:t>
            </a:r>
            <a:r>
              <a:rPr sz="1995" b="1" spc="-12" dirty="0">
                <a:solidFill>
                  <a:srgbClr val="0070C0"/>
                </a:solidFill>
                <a:latin typeface="Arial"/>
                <a:cs typeface="Arial"/>
              </a:rPr>
              <a:t>lavoro</a:t>
            </a:r>
            <a:endParaRPr sz="1995" dirty="0">
              <a:latin typeface="Arial"/>
              <a:cs typeface="Arial"/>
            </a:endParaRPr>
          </a:p>
          <a:p>
            <a:pPr>
              <a:lnSpc>
                <a:spcPct val="100000"/>
              </a:lnSpc>
            </a:pPr>
            <a:endParaRPr sz="1995" dirty="0">
              <a:latin typeface="Arial"/>
              <a:cs typeface="Arial"/>
            </a:endParaRPr>
          </a:p>
          <a:p>
            <a:pPr>
              <a:spcBef>
                <a:spcPts val="610"/>
              </a:spcBef>
            </a:pPr>
            <a:endParaRPr sz="1995" dirty="0">
              <a:latin typeface="Arial"/>
              <a:cs typeface="Arial"/>
            </a:endParaRPr>
          </a:p>
          <a:p>
            <a:pPr marL="14480" algn="just">
              <a:spcBef>
                <a:spcPts val="5"/>
              </a:spcBef>
            </a:pPr>
            <a:r>
              <a:rPr sz="1767" b="1" dirty="0">
                <a:solidFill>
                  <a:srgbClr val="FF0000"/>
                </a:solidFill>
                <a:latin typeface="Arial"/>
                <a:cs typeface="Arial"/>
              </a:rPr>
              <a:t>Punto</a:t>
            </a:r>
            <a:r>
              <a:rPr sz="1767" b="1" spc="34" dirty="0">
                <a:solidFill>
                  <a:srgbClr val="FF0000"/>
                </a:solidFill>
                <a:latin typeface="Arial"/>
                <a:cs typeface="Arial"/>
              </a:rPr>
              <a:t> </a:t>
            </a:r>
            <a:r>
              <a:rPr sz="1767" b="1" dirty="0">
                <a:solidFill>
                  <a:srgbClr val="FF0000"/>
                </a:solidFill>
                <a:latin typeface="Arial"/>
                <a:cs typeface="Arial"/>
              </a:rPr>
              <a:t>3</a:t>
            </a:r>
            <a:r>
              <a:rPr sz="1767" b="1" spc="40" dirty="0">
                <a:solidFill>
                  <a:srgbClr val="FF0000"/>
                </a:solidFill>
                <a:latin typeface="Arial"/>
                <a:cs typeface="Arial"/>
              </a:rPr>
              <a:t> </a:t>
            </a:r>
            <a:r>
              <a:rPr sz="1767" b="1" dirty="0">
                <a:solidFill>
                  <a:srgbClr val="FF0000"/>
                </a:solidFill>
                <a:latin typeface="Arial"/>
                <a:cs typeface="Arial"/>
              </a:rPr>
              <a:t>–</a:t>
            </a:r>
            <a:r>
              <a:rPr sz="1767" b="1" spc="-34" dirty="0">
                <a:solidFill>
                  <a:srgbClr val="FF0000"/>
                </a:solidFill>
                <a:latin typeface="Arial"/>
                <a:cs typeface="Arial"/>
              </a:rPr>
              <a:t> </a:t>
            </a:r>
            <a:r>
              <a:rPr sz="1767" b="1" dirty="0">
                <a:solidFill>
                  <a:srgbClr val="FF0000"/>
                </a:solidFill>
                <a:latin typeface="Arial"/>
                <a:cs typeface="Arial"/>
              </a:rPr>
              <a:t>Allegato</a:t>
            </a:r>
            <a:r>
              <a:rPr sz="1767" b="1" spc="40" dirty="0">
                <a:solidFill>
                  <a:srgbClr val="FF0000"/>
                </a:solidFill>
                <a:latin typeface="Arial"/>
                <a:cs typeface="Arial"/>
              </a:rPr>
              <a:t> </a:t>
            </a:r>
            <a:r>
              <a:rPr sz="1767" b="1" spc="-28" dirty="0">
                <a:solidFill>
                  <a:srgbClr val="FF0000"/>
                </a:solidFill>
                <a:latin typeface="Arial"/>
                <a:cs typeface="Arial"/>
              </a:rPr>
              <a:t>IV</a:t>
            </a:r>
            <a:endParaRPr sz="1767" dirty="0">
              <a:latin typeface="Arial"/>
              <a:cs typeface="Arial"/>
            </a:endParaRPr>
          </a:p>
          <a:p>
            <a:pPr marL="14480" marR="5791" algn="just">
              <a:lnSpc>
                <a:spcPts val="2109"/>
              </a:lnSpc>
              <a:spcBef>
                <a:spcPts val="667"/>
              </a:spcBef>
            </a:pPr>
            <a:r>
              <a:rPr sz="1767" b="1" dirty="0">
                <a:solidFill>
                  <a:srgbClr val="0070C0"/>
                </a:solidFill>
                <a:latin typeface="Arial"/>
                <a:cs typeface="Arial"/>
              </a:rPr>
              <a:t>Lo</a:t>
            </a:r>
            <a:r>
              <a:rPr sz="1767" b="1" spc="68" dirty="0">
                <a:solidFill>
                  <a:srgbClr val="0070C0"/>
                </a:solidFill>
                <a:latin typeface="Arial"/>
                <a:cs typeface="Arial"/>
              </a:rPr>
              <a:t>  </a:t>
            </a:r>
            <a:r>
              <a:rPr sz="1767" b="1" dirty="0">
                <a:solidFill>
                  <a:srgbClr val="0070C0"/>
                </a:solidFill>
                <a:latin typeface="Arial"/>
                <a:cs typeface="Arial"/>
              </a:rPr>
              <a:t>stesso</a:t>
            </a:r>
            <a:r>
              <a:rPr sz="1767" b="1" spc="74" dirty="0">
                <a:solidFill>
                  <a:srgbClr val="0070C0"/>
                </a:solidFill>
                <a:latin typeface="Arial"/>
                <a:cs typeface="Arial"/>
              </a:rPr>
              <a:t>  </a:t>
            </a:r>
            <a:r>
              <a:rPr sz="1767" b="1" dirty="0">
                <a:solidFill>
                  <a:srgbClr val="0070C0"/>
                </a:solidFill>
                <a:latin typeface="Arial"/>
                <a:cs typeface="Arial"/>
              </a:rPr>
              <a:t>D.</a:t>
            </a:r>
            <a:r>
              <a:rPr sz="1767" b="1" spc="74" dirty="0">
                <a:solidFill>
                  <a:srgbClr val="0070C0"/>
                </a:solidFill>
                <a:latin typeface="Arial"/>
                <a:cs typeface="Arial"/>
              </a:rPr>
              <a:t>  </a:t>
            </a:r>
            <a:r>
              <a:rPr sz="1767" b="1" dirty="0">
                <a:solidFill>
                  <a:srgbClr val="0070C0"/>
                </a:solidFill>
                <a:latin typeface="Arial"/>
                <a:cs typeface="Arial"/>
              </a:rPr>
              <a:t>Lgs.</a:t>
            </a:r>
            <a:r>
              <a:rPr sz="1767" b="1" spc="68" dirty="0">
                <a:solidFill>
                  <a:srgbClr val="0070C0"/>
                </a:solidFill>
                <a:latin typeface="Arial"/>
                <a:cs typeface="Arial"/>
              </a:rPr>
              <a:t>  </a:t>
            </a:r>
            <a:r>
              <a:rPr sz="1767" b="1" dirty="0">
                <a:solidFill>
                  <a:srgbClr val="0070C0"/>
                </a:solidFill>
                <a:latin typeface="Arial"/>
                <a:cs typeface="Arial"/>
              </a:rPr>
              <a:t>n°</a:t>
            </a:r>
            <a:r>
              <a:rPr sz="1767" b="1" spc="74" dirty="0">
                <a:solidFill>
                  <a:srgbClr val="0070C0"/>
                </a:solidFill>
                <a:latin typeface="Arial"/>
                <a:cs typeface="Arial"/>
              </a:rPr>
              <a:t>  </a:t>
            </a:r>
            <a:r>
              <a:rPr sz="1767" b="1" dirty="0">
                <a:solidFill>
                  <a:srgbClr val="0070C0"/>
                </a:solidFill>
                <a:latin typeface="Arial"/>
                <a:cs typeface="Arial"/>
              </a:rPr>
              <a:t>81/2008,</a:t>
            </a:r>
            <a:r>
              <a:rPr sz="1767" b="1" spc="74" dirty="0">
                <a:solidFill>
                  <a:srgbClr val="0070C0"/>
                </a:solidFill>
                <a:latin typeface="Arial"/>
                <a:cs typeface="Arial"/>
              </a:rPr>
              <a:t>  </a:t>
            </a:r>
            <a:r>
              <a:rPr sz="1767" b="1" dirty="0">
                <a:solidFill>
                  <a:srgbClr val="0070C0"/>
                </a:solidFill>
                <a:latin typeface="Arial"/>
                <a:cs typeface="Arial"/>
              </a:rPr>
              <a:t>all’Allegato</a:t>
            </a:r>
            <a:r>
              <a:rPr sz="1767" b="1" spc="68" dirty="0">
                <a:solidFill>
                  <a:srgbClr val="0070C0"/>
                </a:solidFill>
                <a:latin typeface="Arial"/>
                <a:cs typeface="Arial"/>
              </a:rPr>
              <a:t>  </a:t>
            </a:r>
            <a:r>
              <a:rPr sz="1767" b="1" dirty="0">
                <a:solidFill>
                  <a:srgbClr val="0070C0"/>
                </a:solidFill>
                <a:latin typeface="Arial"/>
                <a:cs typeface="Arial"/>
              </a:rPr>
              <a:t>IV</a:t>
            </a:r>
            <a:r>
              <a:rPr sz="1767" b="1" spc="74" dirty="0">
                <a:solidFill>
                  <a:srgbClr val="0070C0"/>
                </a:solidFill>
                <a:latin typeface="Arial"/>
                <a:cs typeface="Arial"/>
              </a:rPr>
              <a:t>  </a:t>
            </a:r>
            <a:r>
              <a:rPr sz="1767" b="1" dirty="0">
                <a:solidFill>
                  <a:srgbClr val="0070C0"/>
                </a:solidFill>
                <a:latin typeface="Arial"/>
                <a:cs typeface="Arial"/>
              </a:rPr>
              <a:t>(Requisiti</a:t>
            </a:r>
            <a:r>
              <a:rPr sz="1767" b="1" spc="74" dirty="0">
                <a:solidFill>
                  <a:srgbClr val="0070C0"/>
                </a:solidFill>
                <a:latin typeface="Arial"/>
                <a:cs typeface="Arial"/>
              </a:rPr>
              <a:t>  </a:t>
            </a:r>
            <a:r>
              <a:rPr sz="1767" b="1" dirty="0">
                <a:solidFill>
                  <a:srgbClr val="0070C0"/>
                </a:solidFill>
                <a:latin typeface="Arial"/>
                <a:cs typeface="Arial"/>
              </a:rPr>
              <a:t>dei</a:t>
            </a:r>
            <a:r>
              <a:rPr sz="1767" b="1" spc="68" dirty="0">
                <a:solidFill>
                  <a:srgbClr val="0070C0"/>
                </a:solidFill>
                <a:latin typeface="Arial"/>
                <a:cs typeface="Arial"/>
              </a:rPr>
              <a:t>  </a:t>
            </a:r>
            <a:r>
              <a:rPr sz="1767" b="1" dirty="0">
                <a:solidFill>
                  <a:srgbClr val="0070C0"/>
                </a:solidFill>
                <a:latin typeface="Arial"/>
                <a:cs typeface="Arial"/>
              </a:rPr>
              <a:t>luoghi</a:t>
            </a:r>
            <a:r>
              <a:rPr sz="1767" b="1" spc="74" dirty="0">
                <a:solidFill>
                  <a:srgbClr val="0070C0"/>
                </a:solidFill>
                <a:latin typeface="Arial"/>
                <a:cs typeface="Arial"/>
              </a:rPr>
              <a:t>  </a:t>
            </a:r>
            <a:r>
              <a:rPr sz="1767" b="1" spc="-28" dirty="0">
                <a:solidFill>
                  <a:srgbClr val="0070C0"/>
                </a:solidFill>
                <a:latin typeface="Arial"/>
                <a:cs typeface="Arial"/>
              </a:rPr>
              <a:t>di </a:t>
            </a:r>
            <a:r>
              <a:rPr sz="1767" b="1" dirty="0">
                <a:solidFill>
                  <a:srgbClr val="0070C0"/>
                </a:solidFill>
                <a:latin typeface="Arial"/>
                <a:cs typeface="Arial"/>
              </a:rPr>
              <a:t>lavoro),</a:t>
            </a:r>
            <a:r>
              <a:rPr sz="1767" b="1" spc="154" dirty="0">
                <a:solidFill>
                  <a:srgbClr val="0070C0"/>
                </a:solidFill>
                <a:latin typeface="Arial"/>
                <a:cs typeface="Arial"/>
              </a:rPr>
              <a:t> </a:t>
            </a:r>
            <a:r>
              <a:rPr sz="1767" b="1" dirty="0">
                <a:solidFill>
                  <a:srgbClr val="0070C0"/>
                </a:solidFill>
                <a:latin typeface="Arial"/>
                <a:cs typeface="Arial"/>
              </a:rPr>
              <a:t>ha</a:t>
            </a:r>
            <a:r>
              <a:rPr sz="1767" b="1" spc="154" dirty="0">
                <a:solidFill>
                  <a:srgbClr val="0070C0"/>
                </a:solidFill>
                <a:latin typeface="Arial"/>
                <a:cs typeface="Arial"/>
              </a:rPr>
              <a:t> </a:t>
            </a:r>
            <a:r>
              <a:rPr sz="1767" b="1" dirty="0">
                <a:solidFill>
                  <a:srgbClr val="0070C0"/>
                </a:solidFill>
                <a:latin typeface="Arial"/>
                <a:cs typeface="Arial"/>
              </a:rPr>
              <a:t>riproposto</a:t>
            </a:r>
            <a:r>
              <a:rPr sz="1767" b="1" spc="154" dirty="0">
                <a:solidFill>
                  <a:srgbClr val="0070C0"/>
                </a:solidFill>
                <a:latin typeface="Arial"/>
                <a:cs typeface="Arial"/>
              </a:rPr>
              <a:t> </a:t>
            </a:r>
            <a:r>
              <a:rPr sz="1767" b="1" dirty="0">
                <a:solidFill>
                  <a:srgbClr val="0070C0"/>
                </a:solidFill>
                <a:latin typeface="Arial"/>
                <a:cs typeface="Arial"/>
              </a:rPr>
              <a:t>integralmente</a:t>
            </a:r>
            <a:r>
              <a:rPr sz="1767" b="1" spc="154" dirty="0">
                <a:solidFill>
                  <a:srgbClr val="0070C0"/>
                </a:solidFill>
                <a:latin typeface="Arial"/>
                <a:cs typeface="Arial"/>
              </a:rPr>
              <a:t> </a:t>
            </a:r>
            <a:r>
              <a:rPr sz="1767" b="1" dirty="0">
                <a:solidFill>
                  <a:srgbClr val="0070C0"/>
                </a:solidFill>
                <a:latin typeface="Arial"/>
                <a:cs typeface="Arial"/>
              </a:rPr>
              <a:t>(p.</a:t>
            </a:r>
            <a:r>
              <a:rPr sz="1767" b="1" spc="154" dirty="0">
                <a:solidFill>
                  <a:srgbClr val="0070C0"/>
                </a:solidFill>
                <a:latin typeface="Arial"/>
                <a:cs typeface="Arial"/>
              </a:rPr>
              <a:t> </a:t>
            </a:r>
            <a:r>
              <a:rPr sz="1767" b="1" dirty="0">
                <a:solidFill>
                  <a:srgbClr val="0070C0"/>
                </a:solidFill>
                <a:latin typeface="Arial"/>
                <a:cs typeface="Arial"/>
              </a:rPr>
              <a:t>3.1,</a:t>
            </a:r>
            <a:r>
              <a:rPr sz="1767" b="1" spc="154" dirty="0">
                <a:solidFill>
                  <a:srgbClr val="0070C0"/>
                </a:solidFill>
                <a:latin typeface="Arial"/>
                <a:cs typeface="Arial"/>
              </a:rPr>
              <a:t> </a:t>
            </a:r>
            <a:r>
              <a:rPr sz="1767" b="1" dirty="0">
                <a:solidFill>
                  <a:srgbClr val="0070C0"/>
                </a:solidFill>
                <a:latin typeface="Arial"/>
                <a:cs typeface="Arial"/>
              </a:rPr>
              <a:t>3.2.1,</a:t>
            </a:r>
            <a:r>
              <a:rPr sz="1767" b="1" spc="154" dirty="0">
                <a:solidFill>
                  <a:srgbClr val="0070C0"/>
                </a:solidFill>
                <a:latin typeface="Arial"/>
                <a:cs typeface="Arial"/>
              </a:rPr>
              <a:t> </a:t>
            </a:r>
            <a:r>
              <a:rPr sz="1767" b="1" dirty="0">
                <a:solidFill>
                  <a:srgbClr val="0070C0"/>
                </a:solidFill>
                <a:latin typeface="Arial"/>
                <a:cs typeface="Arial"/>
              </a:rPr>
              <a:t>3.2.2,</a:t>
            </a:r>
            <a:r>
              <a:rPr sz="1767" b="1" spc="154" dirty="0">
                <a:solidFill>
                  <a:srgbClr val="0070C0"/>
                </a:solidFill>
                <a:latin typeface="Arial"/>
                <a:cs typeface="Arial"/>
              </a:rPr>
              <a:t> </a:t>
            </a:r>
            <a:r>
              <a:rPr sz="1767" b="1" dirty="0">
                <a:solidFill>
                  <a:srgbClr val="0070C0"/>
                </a:solidFill>
                <a:latin typeface="Arial"/>
                <a:cs typeface="Arial"/>
              </a:rPr>
              <a:t>3.2.3,</a:t>
            </a:r>
            <a:r>
              <a:rPr sz="1767" b="1" spc="154" dirty="0">
                <a:solidFill>
                  <a:srgbClr val="0070C0"/>
                </a:solidFill>
                <a:latin typeface="Arial"/>
                <a:cs typeface="Arial"/>
              </a:rPr>
              <a:t> </a:t>
            </a:r>
            <a:r>
              <a:rPr sz="1767" b="1" dirty="0">
                <a:solidFill>
                  <a:srgbClr val="0070C0"/>
                </a:solidFill>
                <a:latin typeface="Arial"/>
                <a:cs typeface="Arial"/>
              </a:rPr>
              <a:t>3.2.4</a:t>
            </a:r>
            <a:r>
              <a:rPr sz="1767" b="1" spc="154" dirty="0">
                <a:solidFill>
                  <a:srgbClr val="0070C0"/>
                </a:solidFill>
                <a:latin typeface="Arial"/>
                <a:cs typeface="Arial"/>
              </a:rPr>
              <a:t> </a:t>
            </a:r>
            <a:r>
              <a:rPr sz="1767" b="1" dirty="0">
                <a:solidFill>
                  <a:srgbClr val="0070C0"/>
                </a:solidFill>
                <a:latin typeface="Arial"/>
                <a:cs typeface="Arial"/>
              </a:rPr>
              <a:t>e</a:t>
            </a:r>
            <a:r>
              <a:rPr sz="1767" b="1" spc="154" dirty="0">
                <a:solidFill>
                  <a:srgbClr val="0070C0"/>
                </a:solidFill>
                <a:latin typeface="Arial"/>
                <a:cs typeface="Arial"/>
              </a:rPr>
              <a:t> </a:t>
            </a:r>
            <a:r>
              <a:rPr sz="1767" b="1" spc="-12" dirty="0">
                <a:solidFill>
                  <a:srgbClr val="0070C0"/>
                </a:solidFill>
                <a:latin typeface="Arial"/>
                <a:cs typeface="Arial"/>
              </a:rPr>
              <a:t>3.3), </a:t>
            </a:r>
            <a:r>
              <a:rPr sz="1767" b="1" dirty="0">
                <a:solidFill>
                  <a:srgbClr val="0070C0"/>
                </a:solidFill>
                <a:latin typeface="Arial"/>
                <a:cs typeface="Arial"/>
              </a:rPr>
              <a:t>quanto</a:t>
            </a:r>
            <a:r>
              <a:rPr sz="1767" b="1" spc="257" dirty="0">
                <a:solidFill>
                  <a:srgbClr val="0070C0"/>
                </a:solidFill>
                <a:latin typeface="Arial"/>
                <a:cs typeface="Arial"/>
              </a:rPr>
              <a:t> </a:t>
            </a:r>
            <a:r>
              <a:rPr sz="1767" b="1" dirty="0">
                <a:solidFill>
                  <a:srgbClr val="0070C0"/>
                </a:solidFill>
                <a:latin typeface="Arial"/>
                <a:cs typeface="Arial"/>
              </a:rPr>
              <a:t>già</a:t>
            </a:r>
            <a:r>
              <a:rPr sz="1767" b="1" spc="257" dirty="0">
                <a:solidFill>
                  <a:srgbClr val="0070C0"/>
                </a:solidFill>
                <a:latin typeface="Arial"/>
                <a:cs typeface="Arial"/>
              </a:rPr>
              <a:t> </a:t>
            </a:r>
            <a:r>
              <a:rPr sz="1767" b="1" dirty="0">
                <a:solidFill>
                  <a:srgbClr val="0070C0"/>
                </a:solidFill>
                <a:latin typeface="Arial"/>
                <a:cs typeface="Arial"/>
              </a:rPr>
              <a:t>previsto</a:t>
            </a:r>
            <a:r>
              <a:rPr sz="1767" b="1" spc="257" dirty="0">
                <a:solidFill>
                  <a:srgbClr val="0070C0"/>
                </a:solidFill>
                <a:latin typeface="Arial"/>
                <a:cs typeface="Arial"/>
              </a:rPr>
              <a:t> </a:t>
            </a:r>
            <a:r>
              <a:rPr sz="1767" b="1" dirty="0">
                <a:solidFill>
                  <a:srgbClr val="0070C0"/>
                </a:solidFill>
                <a:latin typeface="Arial"/>
                <a:cs typeface="Arial"/>
              </a:rPr>
              <a:t>cinquantatré</a:t>
            </a:r>
            <a:r>
              <a:rPr sz="1767" b="1" spc="261" dirty="0">
                <a:solidFill>
                  <a:srgbClr val="0070C0"/>
                </a:solidFill>
                <a:latin typeface="Arial"/>
                <a:cs typeface="Arial"/>
              </a:rPr>
              <a:t> </a:t>
            </a:r>
            <a:r>
              <a:rPr sz="1767" b="1" dirty="0">
                <a:solidFill>
                  <a:srgbClr val="0070C0"/>
                </a:solidFill>
                <a:latin typeface="Arial"/>
                <a:cs typeface="Arial"/>
              </a:rPr>
              <a:t>anni</a:t>
            </a:r>
            <a:r>
              <a:rPr sz="1767" b="1" spc="257" dirty="0">
                <a:solidFill>
                  <a:srgbClr val="0070C0"/>
                </a:solidFill>
                <a:latin typeface="Arial"/>
                <a:cs typeface="Arial"/>
              </a:rPr>
              <a:t> </a:t>
            </a:r>
            <a:r>
              <a:rPr sz="1767" b="1" dirty="0">
                <a:solidFill>
                  <a:srgbClr val="0070C0"/>
                </a:solidFill>
                <a:latin typeface="Arial"/>
                <a:cs typeface="Arial"/>
              </a:rPr>
              <a:t>prima</a:t>
            </a:r>
            <a:r>
              <a:rPr sz="1767" b="1" spc="257" dirty="0">
                <a:solidFill>
                  <a:srgbClr val="0070C0"/>
                </a:solidFill>
                <a:latin typeface="Arial"/>
                <a:cs typeface="Arial"/>
              </a:rPr>
              <a:t> </a:t>
            </a:r>
            <a:r>
              <a:rPr sz="1767" b="1" dirty="0">
                <a:solidFill>
                  <a:srgbClr val="0070C0"/>
                </a:solidFill>
                <a:latin typeface="Arial"/>
                <a:cs typeface="Arial"/>
              </a:rPr>
              <a:t>dal</a:t>
            </a:r>
            <a:r>
              <a:rPr sz="1767" b="1" spc="261" dirty="0">
                <a:solidFill>
                  <a:srgbClr val="0070C0"/>
                </a:solidFill>
                <a:latin typeface="Arial"/>
                <a:cs typeface="Arial"/>
              </a:rPr>
              <a:t> </a:t>
            </a:r>
            <a:r>
              <a:rPr sz="1767" b="1" dirty="0">
                <a:solidFill>
                  <a:srgbClr val="0070C0"/>
                </a:solidFill>
                <a:latin typeface="Arial"/>
                <a:cs typeface="Arial"/>
              </a:rPr>
              <a:t>D.P.R.</a:t>
            </a:r>
            <a:r>
              <a:rPr sz="1767" b="1" spc="257" dirty="0">
                <a:solidFill>
                  <a:srgbClr val="0070C0"/>
                </a:solidFill>
                <a:latin typeface="Arial"/>
                <a:cs typeface="Arial"/>
              </a:rPr>
              <a:t> </a:t>
            </a:r>
            <a:r>
              <a:rPr sz="1767" b="1" dirty="0">
                <a:solidFill>
                  <a:srgbClr val="0070C0"/>
                </a:solidFill>
                <a:latin typeface="Arial"/>
                <a:cs typeface="Arial"/>
              </a:rPr>
              <a:t>n°</a:t>
            </a:r>
            <a:r>
              <a:rPr sz="1767" b="1" spc="257" dirty="0">
                <a:solidFill>
                  <a:srgbClr val="0070C0"/>
                </a:solidFill>
                <a:latin typeface="Arial"/>
                <a:cs typeface="Arial"/>
              </a:rPr>
              <a:t> </a:t>
            </a:r>
            <a:r>
              <a:rPr sz="1767" b="1" dirty="0">
                <a:solidFill>
                  <a:srgbClr val="0070C0"/>
                </a:solidFill>
                <a:latin typeface="Arial"/>
                <a:cs typeface="Arial"/>
              </a:rPr>
              <a:t>547/1955</a:t>
            </a:r>
            <a:r>
              <a:rPr sz="1767" b="1" spc="261" dirty="0">
                <a:solidFill>
                  <a:srgbClr val="0070C0"/>
                </a:solidFill>
                <a:latin typeface="Arial"/>
                <a:cs typeface="Arial"/>
              </a:rPr>
              <a:t> </a:t>
            </a:r>
            <a:r>
              <a:rPr sz="1767" b="1" spc="-12" dirty="0">
                <a:solidFill>
                  <a:srgbClr val="0070C0"/>
                </a:solidFill>
                <a:latin typeface="Arial"/>
                <a:cs typeface="Arial"/>
              </a:rPr>
              <a:t>(artt. </a:t>
            </a:r>
            <a:r>
              <a:rPr sz="1767" b="1" dirty="0">
                <a:solidFill>
                  <a:srgbClr val="0070C0"/>
                </a:solidFill>
                <a:latin typeface="Arial"/>
                <a:cs typeface="Arial"/>
              </a:rPr>
              <a:t>235,</a:t>
            </a:r>
            <a:r>
              <a:rPr sz="1767" b="1" spc="28" dirty="0">
                <a:solidFill>
                  <a:srgbClr val="0070C0"/>
                </a:solidFill>
                <a:latin typeface="Arial"/>
                <a:cs typeface="Arial"/>
              </a:rPr>
              <a:t> </a:t>
            </a:r>
            <a:r>
              <a:rPr sz="1767" b="1" dirty="0">
                <a:solidFill>
                  <a:srgbClr val="0070C0"/>
                </a:solidFill>
                <a:latin typeface="Arial"/>
                <a:cs typeface="Arial"/>
              </a:rPr>
              <a:t>236</a:t>
            </a:r>
            <a:r>
              <a:rPr sz="1767" b="1" spc="34" dirty="0">
                <a:solidFill>
                  <a:srgbClr val="0070C0"/>
                </a:solidFill>
                <a:latin typeface="Arial"/>
                <a:cs typeface="Arial"/>
              </a:rPr>
              <a:t> </a:t>
            </a:r>
            <a:r>
              <a:rPr sz="1767" b="1" dirty="0">
                <a:solidFill>
                  <a:srgbClr val="0070C0"/>
                </a:solidFill>
                <a:latin typeface="Arial"/>
                <a:cs typeface="Arial"/>
              </a:rPr>
              <a:t>e</a:t>
            </a:r>
            <a:r>
              <a:rPr sz="1767" b="1" spc="34" dirty="0">
                <a:solidFill>
                  <a:srgbClr val="0070C0"/>
                </a:solidFill>
                <a:latin typeface="Arial"/>
                <a:cs typeface="Arial"/>
              </a:rPr>
              <a:t> </a:t>
            </a:r>
            <a:r>
              <a:rPr sz="1767" b="1" spc="-12" dirty="0">
                <a:solidFill>
                  <a:srgbClr val="0070C0"/>
                </a:solidFill>
                <a:latin typeface="Arial"/>
                <a:cs typeface="Arial"/>
              </a:rPr>
              <a:t>237).</a:t>
            </a:r>
            <a:endParaRPr sz="1767" dirty="0">
              <a:latin typeface="Arial"/>
              <a:cs typeface="Arial"/>
            </a:endParaRPr>
          </a:p>
        </p:txBody>
      </p:sp>
      <p:sp>
        <p:nvSpPr>
          <p:cNvPr id="4" name="object 4"/>
          <p:cNvSpPr txBox="1"/>
          <p:nvPr/>
        </p:nvSpPr>
        <p:spPr>
          <a:xfrm>
            <a:off x="2786929" y="5650071"/>
            <a:ext cx="6617823" cy="290941"/>
          </a:xfrm>
          <a:prstGeom prst="rect">
            <a:avLst/>
          </a:prstGeom>
        </p:spPr>
        <p:txBody>
          <a:bodyPr vert="horz" wrap="square" lIns="0" tIns="18823" rIns="0" bIns="0" rtlCol="0">
            <a:spAutoFit/>
          </a:bodyPr>
          <a:lstStyle/>
          <a:p>
            <a:pPr marL="14480">
              <a:spcBef>
                <a:spcPts val="148"/>
              </a:spcBef>
            </a:pPr>
            <a:r>
              <a:rPr sz="1767" b="1" dirty="0">
                <a:solidFill>
                  <a:srgbClr val="FF0000"/>
                </a:solidFill>
                <a:latin typeface="Arial"/>
                <a:cs typeface="Arial"/>
              </a:rPr>
              <a:t>Vasche,</a:t>
            </a:r>
            <a:r>
              <a:rPr sz="1767" b="1" spc="45" dirty="0">
                <a:solidFill>
                  <a:srgbClr val="FF0000"/>
                </a:solidFill>
                <a:latin typeface="Arial"/>
                <a:cs typeface="Arial"/>
              </a:rPr>
              <a:t> </a:t>
            </a:r>
            <a:r>
              <a:rPr sz="1767" b="1" dirty="0">
                <a:solidFill>
                  <a:srgbClr val="FF0000"/>
                </a:solidFill>
                <a:latin typeface="Arial"/>
                <a:cs typeface="Arial"/>
              </a:rPr>
              <a:t>Canalizzazioni,</a:t>
            </a:r>
            <a:r>
              <a:rPr sz="1767" b="1" spc="52" dirty="0">
                <a:solidFill>
                  <a:srgbClr val="FF0000"/>
                </a:solidFill>
                <a:latin typeface="Arial"/>
                <a:cs typeface="Arial"/>
              </a:rPr>
              <a:t> </a:t>
            </a:r>
            <a:r>
              <a:rPr sz="1767" b="1" dirty="0">
                <a:solidFill>
                  <a:srgbClr val="FF0000"/>
                </a:solidFill>
                <a:latin typeface="Arial"/>
                <a:cs typeface="Arial"/>
              </a:rPr>
              <a:t>Tubazioni,</a:t>
            </a:r>
            <a:r>
              <a:rPr sz="1767" b="1" spc="52" dirty="0">
                <a:solidFill>
                  <a:srgbClr val="FF0000"/>
                </a:solidFill>
                <a:latin typeface="Arial"/>
                <a:cs typeface="Arial"/>
              </a:rPr>
              <a:t> </a:t>
            </a:r>
            <a:r>
              <a:rPr sz="1767" b="1" dirty="0">
                <a:solidFill>
                  <a:srgbClr val="FF0000"/>
                </a:solidFill>
                <a:latin typeface="Arial"/>
                <a:cs typeface="Arial"/>
              </a:rPr>
              <a:t>Serbatoi,</a:t>
            </a:r>
            <a:r>
              <a:rPr sz="1767" b="1" spc="52" dirty="0">
                <a:solidFill>
                  <a:srgbClr val="FF0000"/>
                </a:solidFill>
                <a:latin typeface="Arial"/>
                <a:cs typeface="Arial"/>
              </a:rPr>
              <a:t> </a:t>
            </a:r>
            <a:r>
              <a:rPr sz="1767" b="1" dirty="0">
                <a:solidFill>
                  <a:srgbClr val="FF0000"/>
                </a:solidFill>
                <a:latin typeface="Arial"/>
                <a:cs typeface="Arial"/>
              </a:rPr>
              <a:t>Recipienti,</a:t>
            </a:r>
            <a:r>
              <a:rPr sz="1767" b="1" spc="52" dirty="0">
                <a:solidFill>
                  <a:srgbClr val="FF0000"/>
                </a:solidFill>
                <a:latin typeface="Arial"/>
                <a:cs typeface="Arial"/>
              </a:rPr>
              <a:t> </a:t>
            </a:r>
            <a:r>
              <a:rPr sz="1767" b="1" spc="-12" dirty="0">
                <a:solidFill>
                  <a:srgbClr val="FF0000"/>
                </a:solidFill>
                <a:latin typeface="Arial"/>
                <a:cs typeface="Arial"/>
              </a:rPr>
              <a:t>Silos</a:t>
            </a:r>
            <a:endParaRPr sz="1767">
              <a:latin typeface="Arial"/>
              <a:cs typeface="Arial"/>
            </a:endParaRPr>
          </a:p>
        </p:txBody>
      </p:sp>
      <p:grpSp>
        <p:nvGrpSpPr>
          <p:cNvPr id="5" name="object 5"/>
          <p:cNvGrpSpPr/>
          <p:nvPr/>
        </p:nvGrpSpPr>
        <p:grpSpPr>
          <a:xfrm>
            <a:off x="5298680" y="4683869"/>
            <a:ext cx="1449391" cy="731211"/>
            <a:chOff x="4711069" y="4267826"/>
            <a:chExt cx="1271270" cy="641350"/>
          </a:xfrm>
        </p:grpSpPr>
        <p:sp>
          <p:nvSpPr>
            <p:cNvPr id="6" name="object 6"/>
            <p:cNvSpPr/>
            <p:nvPr/>
          </p:nvSpPr>
          <p:spPr>
            <a:xfrm>
              <a:off x="4715255" y="4272013"/>
              <a:ext cx="1263015" cy="633095"/>
            </a:xfrm>
            <a:custGeom>
              <a:avLst/>
              <a:gdLst/>
              <a:ahLst/>
              <a:cxnLst/>
              <a:rect l="l" t="t" r="r" b="b"/>
              <a:pathLst>
                <a:path w="1263014" h="633095">
                  <a:moveTo>
                    <a:pt x="1262888" y="316293"/>
                  </a:moveTo>
                  <a:lnTo>
                    <a:pt x="0" y="316293"/>
                  </a:lnTo>
                  <a:lnTo>
                    <a:pt x="631444" y="632574"/>
                  </a:lnTo>
                  <a:lnTo>
                    <a:pt x="1262888" y="316293"/>
                  </a:lnTo>
                  <a:close/>
                </a:path>
                <a:path w="1263014" h="633095">
                  <a:moveTo>
                    <a:pt x="947166" y="0"/>
                  </a:moveTo>
                  <a:lnTo>
                    <a:pt x="315722" y="0"/>
                  </a:lnTo>
                  <a:lnTo>
                    <a:pt x="315722" y="316293"/>
                  </a:lnTo>
                  <a:lnTo>
                    <a:pt x="947166" y="316293"/>
                  </a:lnTo>
                  <a:lnTo>
                    <a:pt x="947166" y="0"/>
                  </a:lnTo>
                  <a:close/>
                </a:path>
              </a:pathLst>
            </a:custGeom>
            <a:solidFill>
              <a:srgbClr val="FF0000"/>
            </a:solidFill>
          </p:spPr>
          <p:txBody>
            <a:bodyPr wrap="square" lIns="0" tIns="0" rIns="0" bIns="0" rtlCol="0"/>
            <a:lstStyle/>
            <a:p>
              <a:endParaRPr sz="1634"/>
            </a:p>
          </p:txBody>
        </p:sp>
        <p:sp>
          <p:nvSpPr>
            <p:cNvPr id="7" name="object 7"/>
            <p:cNvSpPr/>
            <p:nvPr/>
          </p:nvSpPr>
          <p:spPr>
            <a:xfrm>
              <a:off x="4715255" y="4272013"/>
              <a:ext cx="1263015" cy="633095"/>
            </a:xfrm>
            <a:custGeom>
              <a:avLst/>
              <a:gdLst/>
              <a:ahLst/>
              <a:cxnLst/>
              <a:rect l="l" t="t" r="r" b="b"/>
              <a:pathLst>
                <a:path w="1263014" h="633095">
                  <a:moveTo>
                    <a:pt x="0" y="316287"/>
                  </a:moveTo>
                  <a:lnTo>
                    <a:pt x="315720" y="316287"/>
                  </a:lnTo>
                  <a:lnTo>
                    <a:pt x="315720" y="0"/>
                  </a:lnTo>
                  <a:lnTo>
                    <a:pt x="947159" y="0"/>
                  </a:lnTo>
                  <a:lnTo>
                    <a:pt x="947159" y="316287"/>
                  </a:lnTo>
                  <a:lnTo>
                    <a:pt x="1262878" y="316287"/>
                  </a:lnTo>
                  <a:lnTo>
                    <a:pt x="631439" y="632574"/>
                  </a:lnTo>
                  <a:lnTo>
                    <a:pt x="0" y="316287"/>
                  </a:lnTo>
                  <a:close/>
                </a:path>
              </a:pathLst>
            </a:custGeom>
            <a:ln w="8373">
              <a:solidFill>
                <a:srgbClr val="FF0000"/>
              </a:solidFill>
            </a:ln>
          </p:spPr>
          <p:txBody>
            <a:bodyPr wrap="square" lIns="0" tIns="0" rIns="0" bIns="0" rtlCol="0"/>
            <a:lstStyle/>
            <a:p>
              <a:endParaRPr sz="1634"/>
            </a:p>
          </p:txBody>
        </p:sp>
      </p:grpSp>
      <p:sp>
        <p:nvSpPr>
          <p:cNvPr id="8" name="object 8"/>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9</a:t>
            </a:fld>
            <a:endParaRPr spc="-28"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618" y="588640"/>
            <a:ext cx="10217020" cy="406383"/>
          </a:xfrm>
          <a:prstGeom prst="rect">
            <a:avLst/>
          </a:prstGeom>
        </p:spPr>
        <p:txBody>
          <a:bodyPr vert="horz" wrap="square" lIns="0" tIns="15928" rIns="0" bIns="0" rtlCol="0" anchor="ctr">
            <a:spAutoFit/>
          </a:bodyPr>
          <a:lstStyle/>
          <a:p>
            <a:pPr marL="3083434">
              <a:spcBef>
                <a:spcPts val="125"/>
              </a:spcBef>
            </a:pPr>
            <a:r>
              <a:rPr sz="2800" b="1" dirty="0">
                <a:solidFill>
                  <a:srgbClr val="0070C0"/>
                </a:solidFill>
                <a:latin typeface="Arial" panose="020B0604020202020204" pitchFamily="34" charset="0"/>
                <a:cs typeface="Arial" panose="020B0604020202020204" pitchFamily="34" charset="0"/>
              </a:rPr>
              <a:t>La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normativa</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di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riferimento</a:t>
            </a:r>
          </a:p>
        </p:txBody>
      </p:sp>
      <p:sp>
        <p:nvSpPr>
          <p:cNvPr id="3" name="object 3"/>
          <p:cNvSpPr txBox="1"/>
          <p:nvPr/>
        </p:nvSpPr>
        <p:spPr>
          <a:xfrm>
            <a:off x="208137" y="955188"/>
            <a:ext cx="10148392" cy="1468141"/>
          </a:xfrm>
          <a:prstGeom prst="rect">
            <a:avLst/>
          </a:prstGeom>
        </p:spPr>
        <p:txBody>
          <a:bodyPr vert="horz" wrap="square" lIns="0" tIns="75293" rIns="0" bIns="0" rtlCol="0">
            <a:spAutoFit/>
          </a:bodyPr>
          <a:lstStyle/>
          <a:p>
            <a:pPr algn="ctr">
              <a:spcBef>
                <a:spcPts val="593"/>
              </a:spcBef>
            </a:pPr>
            <a:r>
              <a:rPr sz="1767" b="1" dirty="0">
                <a:solidFill>
                  <a:srgbClr val="0070C0"/>
                </a:solidFill>
                <a:latin typeface="Arial"/>
                <a:cs typeface="Arial"/>
              </a:rPr>
              <a:t>Cosa</a:t>
            </a:r>
            <a:r>
              <a:rPr sz="1767" b="1" spc="40" dirty="0">
                <a:solidFill>
                  <a:srgbClr val="0070C0"/>
                </a:solidFill>
                <a:latin typeface="Arial"/>
                <a:cs typeface="Arial"/>
              </a:rPr>
              <a:t> </a:t>
            </a:r>
            <a:r>
              <a:rPr sz="1767" b="1" dirty="0">
                <a:solidFill>
                  <a:srgbClr val="0070C0"/>
                </a:solidFill>
                <a:latin typeface="Arial"/>
                <a:cs typeface="Arial"/>
              </a:rPr>
              <a:t>dicono</a:t>
            </a:r>
            <a:r>
              <a:rPr sz="1767" b="1" spc="45" dirty="0">
                <a:solidFill>
                  <a:srgbClr val="0070C0"/>
                </a:solidFill>
                <a:latin typeface="Arial"/>
                <a:cs typeface="Arial"/>
              </a:rPr>
              <a:t> </a:t>
            </a:r>
            <a:r>
              <a:rPr sz="1767" b="1" dirty="0">
                <a:solidFill>
                  <a:srgbClr val="0070C0"/>
                </a:solidFill>
                <a:latin typeface="Arial"/>
                <a:cs typeface="Arial"/>
              </a:rPr>
              <a:t>le</a:t>
            </a:r>
            <a:r>
              <a:rPr sz="1767" b="1" spc="40" dirty="0">
                <a:solidFill>
                  <a:srgbClr val="0070C0"/>
                </a:solidFill>
                <a:latin typeface="Arial"/>
                <a:cs typeface="Arial"/>
              </a:rPr>
              <a:t> </a:t>
            </a:r>
            <a:r>
              <a:rPr sz="1767" b="1" dirty="0">
                <a:solidFill>
                  <a:srgbClr val="0070C0"/>
                </a:solidFill>
                <a:latin typeface="Arial"/>
                <a:cs typeface="Arial"/>
              </a:rPr>
              <a:t>norme</a:t>
            </a:r>
            <a:r>
              <a:rPr sz="1767" b="1" spc="45" dirty="0">
                <a:solidFill>
                  <a:srgbClr val="0070C0"/>
                </a:solidFill>
                <a:latin typeface="Arial"/>
                <a:cs typeface="Arial"/>
              </a:rPr>
              <a:t> </a:t>
            </a:r>
            <a:r>
              <a:rPr sz="1767" b="1" dirty="0">
                <a:solidFill>
                  <a:srgbClr val="0070C0"/>
                </a:solidFill>
                <a:latin typeface="Arial"/>
                <a:cs typeface="Arial"/>
              </a:rPr>
              <a:t>di</a:t>
            </a:r>
            <a:r>
              <a:rPr sz="1767" b="1" spc="40" dirty="0">
                <a:solidFill>
                  <a:srgbClr val="0070C0"/>
                </a:solidFill>
                <a:latin typeface="Arial"/>
                <a:cs typeface="Arial"/>
              </a:rPr>
              <a:t> </a:t>
            </a:r>
            <a:r>
              <a:rPr sz="1767" b="1" dirty="0">
                <a:solidFill>
                  <a:srgbClr val="0070C0"/>
                </a:solidFill>
                <a:latin typeface="Arial"/>
                <a:cs typeface="Arial"/>
              </a:rPr>
              <a:t>legge</a:t>
            </a:r>
            <a:r>
              <a:rPr sz="1767" b="1" spc="45" dirty="0">
                <a:solidFill>
                  <a:srgbClr val="0070C0"/>
                </a:solidFill>
                <a:latin typeface="Arial"/>
                <a:cs typeface="Arial"/>
              </a:rPr>
              <a:t> </a:t>
            </a:r>
            <a:r>
              <a:rPr sz="1767" b="1" spc="-12" dirty="0">
                <a:solidFill>
                  <a:srgbClr val="0070C0"/>
                </a:solidFill>
                <a:latin typeface="Arial"/>
                <a:cs typeface="Arial"/>
              </a:rPr>
              <a:t>vigenti?</a:t>
            </a:r>
            <a:endParaRPr sz="1767" dirty="0">
              <a:latin typeface="Arial"/>
              <a:cs typeface="Arial"/>
            </a:endParaRPr>
          </a:p>
          <a:p>
            <a:pPr algn="ctr">
              <a:spcBef>
                <a:spcPts val="513"/>
              </a:spcBef>
            </a:pPr>
            <a:r>
              <a:rPr sz="1995" b="1" dirty="0">
                <a:solidFill>
                  <a:srgbClr val="0070C0"/>
                </a:solidFill>
                <a:latin typeface="Arial"/>
                <a:cs typeface="Arial"/>
              </a:rPr>
              <a:t>All.</a:t>
            </a:r>
            <a:r>
              <a:rPr sz="1995" b="1" spc="-28" dirty="0">
                <a:solidFill>
                  <a:srgbClr val="0070C0"/>
                </a:solidFill>
                <a:latin typeface="Arial"/>
                <a:cs typeface="Arial"/>
              </a:rPr>
              <a:t> </a:t>
            </a:r>
            <a:r>
              <a:rPr sz="1995" b="1" dirty="0">
                <a:solidFill>
                  <a:srgbClr val="0070C0"/>
                </a:solidFill>
                <a:latin typeface="Arial"/>
                <a:cs typeface="Arial"/>
              </a:rPr>
              <a:t>IV</a:t>
            </a:r>
            <a:r>
              <a:rPr sz="1995" b="1" spc="-28" dirty="0">
                <a:solidFill>
                  <a:srgbClr val="0070C0"/>
                </a:solidFill>
                <a:latin typeface="Arial"/>
                <a:cs typeface="Arial"/>
              </a:rPr>
              <a:t> </a:t>
            </a:r>
            <a:r>
              <a:rPr sz="1995" b="1" dirty="0">
                <a:solidFill>
                  <a:srgbClr val="0070C0"/>
                </a:solidFill>
                <a:latin typeface="Arial"/>
                <a:cs typeface="Arial"/>
              </a:rPr>
              <a:t>al</a:t>
            </a:r>
            <a:r>
              <a:rPr sz="1995" b="1" spc="-28" dirty="0">
                <a:solidFill>
                  <a:srgbClr val="0070C0"/>
                </a:solidFill>
                <a:latin typeface="Arial"/>
                <a:cs typeface="Arial"/>
              </a:rPr>
              <a:t> </a:t>
            </a:r>
            <a:r>
              <a:rPr sz="1995" b="1" dirty="0">
                <a:solidFill>
                  <a:srgbClr val="0070C0"/>
                </a:solidFill>
                <a:latin typeface="Arial"/>
                <a:cs typeface="Arial"/>
              </a:rPr>
              <a:t>D.</a:t>
            </a:r>
            <a:r>
              <a:rPr sz="1995" b="1" spc="-28" dirty="0">
                <a:solidFill>
                  <a:srgbClr val="0070C0"/>
                </a:solidFill>
                <a:latin typeface="Arial"/>
                <a:cs typeface="Arial"/>
              </a:rPr>
              <a:t> </a:t>
            </a:r>
            <a:r>
              <a:rPr sz="1995" b="1" dirty="0">
                <a:solidFill>
                  <a:srgbClr val="0070C0"/>
                </a:solidFill>
                <a:latin typeface="Arial"/>
                <a:cs typeface="Arial"/>
              </a:rPr>
              <a:t>Lgs.</a:t>
            </a:r>
            <a:r>
              <a:rPr sz="1995" b="1" spc="-28" dirty="0">
                <a:solidFill>
                  <a:srgbClr val="0070C0"/>
                </a:solidFill>
                <a:latin typeface="Arial"/>
                <a:cs typeface="Arial"/>
              </a:rPr>
              <a:t> </a:t>
            </a:r>
            <a:r>
              <a:rPr sz="1995" b="1" dirty="0">
                <a:solidFill>
                  <a:srgbClr val="0070C0"/>
                </a:solidFill>
                <a:latin typeface="Arial"/>
                <a:cs typeface="Arial"/>
              </a:rPr>
              <a:t>n°</a:t>
            </a:r>
            <a:r>
              <a:rPr sz="1995" b="1" spc="-28" dirty="0">
                <a:solidFill>
                  <a:srgbClr val="0070C0"/>
                </a:solidFill>
                <a:latin typeface="Arial"/>
                <a:cs typeface="Arial"/>
              </a:rPr>
              <a:t> </a:t>
            </a:r>
            <a:r>
              <a:rPr sz="1995" b="1" dirty="0">
                <a:solidFill>
                  <a:srgbClr val="0070C0"/>
                </a:solidFill>
                <a:latin typeface="Arial"/>
                <a:cs typeface="Arial"/>
              </a:rPr>
              <a:t>81/2008</a:t>
            </a:r>
            <a:r>
              <a:rPr sz="1995" b="1" spc="-28" dirty="0">
                <a:solidFill>
                  <a:srgbClr val="0070C0"/>
                </a:solidFill>
                <a:latin typeface="Arial"/>
                <a:cs typeface="Arial"/>
              </a:rPr>
              <a:t> </a:t>
            </a:r>
            <a:r>
              <a:rPr sz="1995" b="1" dirty="0">
                <a:solidFill>
                  <a:srgbClr val="0070C0"/>
                </a:solidFill>
                <a:latin typeface="Arial"/>
                <a:cs typeface="Arial"/>
              </a:rPr>
              <a:t>-</a:t>
            </a:r>
            <a:r>
              <a:rPr sz="1995" b="1" spc="-28" dirty="0">
                <a:solidFill>
                  <a:srgbClr val="0070C0"/>
                </a:solidFill>
                <a:latin typeface="Arial"/>
                <a:cs typeface="Arial"/>
              </a:rPr>
              <a:t> </a:t>
            </a:r>
            <a:r>
              <a:rPr sz="1995" b="1" dirty="0">
                <a:solidFill>
                  <a:srgbClr val="0070C0"/>
                </a:solidFill>
                <a:latin typeface="Arial"/>
                <a:cs typeface="Arial"/>
              </a:rPr>
              <a:t>Requisiti</a:t>
            </a:r>
            <a:r>
              <a:rPr sz="1995" b="1" spc="-23" dirty="0">
                <a:solidFill>
                  <a:srgbClr val="0070C0"/>
                </a:solidFill>
                <a:latin typeface="Arial"/>
                <a:cs typeface="Arial"/>
              </a:rPr>
              <a:t> </a:t>
            </a:r>
            <a:r>
              <a:rPr sz="1995" b="1" dirty="0">
                <a:solidFill>
                  <a:srgbClr val="0070C0"/>
                </a:solidFill>
                <a:latin typeface="Arial"/>
                <a:cs typeface="Arial"/>
              </a:rPr>
              <a:t>dei</a:t>
            </a:r>
            <a:r>
              <a:rPr sz="1995" b="1" spc="-28" dirty="0">
                <a:solidFill>
                  <a:srgbClr val="0070C0"/>
                </a:solidFill>
                <a:latin typeface="Arial"/>
                <a:cs typeface="Arial"/>
              </a:rPr>
              <a:t> </a:t>
            </a:r>
            <a:r>
              <a:rPr sz="1995" b="1" dirty="0">
                <a:solidFill>
                  <a:srgbClr val="0070C0"/>
                </a:solidFill>
                <a:latin typeface="Arial"/>
                <a:cs typeface="Arial"/>
              </a:rPr>
              <a:t>luoghi</a:t>
            </a:r>
            <a:r>
              <a:rPr sz="1995" b="1" spc="-28" dirty="0">
                <a:solidFill>
                  <a:srgbClr val="0070C0"/>
                </a:solidFill>
                <a:latin typeface="Arial"/>
                <a:cs typeface="Arial"/>
              </a:rPr>
              <a:t> </a:t>
            </a:r>
            <a:r>
              <a:rPr sz="1995" b="1" dirty="0">
                <a:solidFill>
                  <a:srgbClr val="0070C0"/>
                </a:solidFill>
                <a:latin typeface="Arial"/>
                <a:cs typeface="Arial"/>
              </a:rPr>
              <a:t>di</a:t>
            </a:r>
            <a:r>
              <a:rPr sz="1995" b="1" spc="-28" dirty="0">
                <a:solidFill>
                  <a:srgbClr val="0070C0"/>
                </a:solidFill>
                <a:latin typeface="Arial"/>
                <a:cs typeface="Arial"/>
              </a:rPr>
              <a:t> </a:t>
            </a:r>
            <a:r>
              <a:rPr sz="1995" b="1" spc="-12" dirty="0">
                <a:solidFill>
                  <a:srgbClr val="0070C0"/>
                </a:solidFill>
                <a:latin typeface="Arial"/>
                <a:cs typeface="Arial"/>
              </a:rPr>
              <a:t>lavoro</a:t>
            </a:r>
            <a:endParaRPr sz="1995" dirty="0">
              <a:latin typeface="Arial"/>
              <a:cs typeface="Arial"/>
            </a:endParaRPr>
          </a:p>
          <a:p>
            <a:pPr algn="ctr">
              <a:spcBef>
                <a:spcPts val="820"/>
              </a:spcBef>
              <a:tabLst>
                <a:tab pos="820270" algn="l"/>
                <a:tab pos="1119997" algn="l"/>
                <a:tab pos="1411763" algn="l"/>
                <a:tab pos="2486150" algn="l"/>
                <a:tab pos="2938638" algn="l"/>
                <a:tab pos="3963071" algn="l"/>
                <a:tab pos="5761438" algn="l"/>
                <a:tab pos="7047228" algn="l"/>
              </a:tabLst>
            </a:pPr>
            <a:r>
              <a:rPr sz="1767" b="1" spc="-12" dirty="0">
                <a:solidFill>
                  <a:srgbClr val="FF0000"/>
                </a:solidFill>
                <a:latin typeface="Arial"/>
                <a:cs typeface="Arial"/>
              </a:rPr>
              <a:t>Punto</a:t>
            </a:r>
            <a:r>
              <a:rPr sz="1767" b="1" dirty="0">
                <a:solidFill>
                  <a:srgbClr val="FF0000"/>
                </a:solidFill>
                <a:latin typeface="Arial"/>
                <a:cs typeface="Arial"/>
              </a:rPr>
              <a:t>	</a:t>
            </a:r>
            <a:r>
              <a:rPr sz="1767" b="1" spc="-57" dirty="0">
                <a:solidFill>
                  <a:srgbClr val="FF0000"/>
                </a:solidFill>
                <a:latin typeface="Arial"/>
                <a:cs typeface="Arial"/>
              </a:rPr>
              <a:t>3</a:t>
            </a:r>
            <a:r>
              <a:rPr sz="1767" b="1" dirty="0">
                <a:solidFill>
                  <a:srgbClr val="FF0000"/>
                </a:solidFill>
                <a:latin typeface="Arial"/>
                <a:cs typeface="Arial"/>
              </a:rPr>
              <a:t>	</a:t>
            </a:r>
            <a:r>
              <a:rPr sz="1767" b="1" spc="-57" dirty="0">
                <a:solidFill>
                  <a:srgbClr val="FF0000"/>
                </a:solidFill>
                <a:latin typeface="Arial"/>
                <a:cs typeface="Arial"/>
              </a:rPr>
              <a:t>–</a:t>
            </a:r>
            <a:r>
              <a:rPr sz="1767" b="1" dirty="0">
                <a:solidFill>
                  <a:srgbClr val="FF0000"/>
                </a:solidFill>
                <a:latin typeface="Arial"/>
                <a:cs typeface="Arial"/>
              </a:rPr>
              <a:t>	</a:t>
            </a:r>
            <a:r>
              <a:rPr sz="1767" b="1" spc="-12" dirty="0">
                <a:solidFill>
                  <a:srgbClr val="FF0000"/>
                </a:solidFill>
                <a:latin typeface="Arial"/>
                <a:cs typeface="Arial"/>
              </a:rPr>
              <a:t>Allegato</a:t>
            </a:r>
            <a:r>
              <a:rPr sz="1767" b="1" dirty="0">
                <a:solidFill>
                  <a:srgbClr val="FF0000"/>
                </a:solidFill>
                <a:latin typeface="Arial"/>
                <a:cs typeface="Arial"/>
              </a:rPr>
              <a:t>	</a:t>
            </a:r>
            <a:r>
              <a:rPr sz="1767" b="1" spc="-28" dirty="0">
                <a:solidFill>
                  <a:srgbClr val="FF0000"/>
                </a:solidFill>
                <a:latin typeface="Arial"/>
                <a:cs typeface="Arial"/>
              </a:rPr>
              <a:t>IV:</a:t>
            </a:r>
            <a:r>
              <a:rPr sz="1767" b="1" dirty="0">
                <a:solidFill>
                  <a:srgbClr val="FF0000"/>
                </a:solidFill>
                <a:latin typeface="Arial"/>
                <a:cs typeface="Arial"/>
              </a:rPr>
              <a:t>	</a:t>
            </a:r>
            <a:r>
              <a:rPr sz="1767" b="1" spc="-12" dirty="0">
                <a:solidFill>
                  <a:srgbClr val="FF0000"/>
                </a:solidFill>
                <a:latin typeface="Arial"/>
                <a:cs typeface="Arial"/>
              </a:rPr>
              <a:t>Vasche,</a:t>
            </a:r>
            <a:r>
              <a:rPr sz="1767" b="1" dirty="0">
                <a:solidFill>
                  <a:srgbClr val="FF0000"/>
                </a:solidFill>
                <a:latin typeface="Arial"/>
                <a:cs typeface="Arial"/>
              </a:rPr>
              <a:t>	</a:t>
            </a:r>
            <a:r>
              <a:rPr sz="1767" b="1" spc="-12" dirty="0">
                <a:solidFill>
                  <a:srgbClr val="FF0000"/>
                </a:solidFill>
                <a:latin typeface="Arial"/>
                <a:cs typeface="Arial"/>
              </a:rPr>
              <a:t>Canalizzazioni,</a:t>
            </a:r>
            <a:r>
              <a:rPr sz="1767" b="1" dirty="0">
                <a:solidFill>
                  <a:srgbClr val="FF0000"/>
                </a:solidFill>
                <a:latin typeface="Arial"/>
                <a:cs typeface="Arial"/>
              </a:rPr>
              <a:t>	</a:t>
            </a:r>
            <a:r>
              <a:rPr sz="1767" b="1" spc="-12" dirty="0">
                <a:solidFill>
                  <a:srgbClr val="FF0000"/>
                </a:solidFill>
                <a:latin typeface="Arial"/>
                <a:cs typeface="Arial"/>
              </a:rPr>
              <a:t>Tubazioni,</a:t>
            </a:r>
            <a:r>
              <a:rPr sz="1767" b="1" dirty="0">
                <a:solidFill>
                  <a:srgbClr val="FF0000"/>
                </a:solidFill>
                <a:latin typeface="Arial"/>
                <a:cs typeface="Arial"/>
              </a:rPr>
              <a:t>	</a:t>
            </a:r>
            <a:r>
              <a:rPr sz="1767" b="1" spc="-12" dirty="0" err="1">
                <a:solidFill>
                  <a:srgbClr val="FF0000"/>
                </a:solidFill>
                <a:latin typeface="Arial"/>
                <a:cs typeface="Arial"/>
              </a:rPr>
              <a:t>Serbatoi</a:t>
            </a:r>
            <a:r>
              <a:rPr sz="1767" b="1" spc="-12" dirty="0">
                <a:solidFill>
                  <a:srgbClr val="FF0000"/>
                </a:solidFill>
                <a:latin typeface="Arial"/>
                <a:cs typeface="Arial"/>
              </a:rPr>
              <a:t>,</a:t>
            </a:r>
            <a:r>
              <a:rPr lang="it-IT" sz="1767" b="1" spc="-12" dirty="0">
                <a:solidFill>
                  <a:srgbClr val="FF0000"/>
                </a:solidFill>
                <a:latin typeface="Arial"/>
                <a:cs typeface="Arial"/>
              </a:rPr>
              <a:t> </a:t>
            </a:r>
            <a:r>
              <a:rPr lang="it-IT" sz="1767" b="1" dirty="0">
                <a:solidFill>
                  <a:srgbClr val="FF0000"/>
                </a:solidFill>
                <a:latin typeface="Arial"/>
                <a:cs typeface="Arial"/>
              </a:rPr>
              <a:t>Recipienti,</a:t>
            </a:r>
            <a:r>
              <a:rPr lang="it-IT" sz="1767" b="1" spc="103" dirty="0">
                <a:solidFill>
                  <a:srgbClr val="FF0000"/>
                </a:solidFill>
                <a:latin typeface="Arial"/>
                <a:cs typeface="Arial"/>
              </a:rPr>
              <a:t> </a:t>
            </a:r>
            <a:r>
              <a:rPr lang="it-IT" sz="1767" b="1" spc="-23" dirty="0">
                <a:solidFill>
                  <a:srgbClr val="FF0000"/>
                </a:solidFill>
                <a:latin typeface="Arial"/>
                <a:cs typeface="Arial"/>
              </a:rPr>
              <a:t>Silos</a:t>
            </a:r>
            <a:endParaRPr lang="it-IT" sz="1767" dirty="0">
              <a:latin typeface="Arial"/>
              <a:cs typeface="Arial"/>
            </a:endParaRPr>
          </a:p>
          <a:p>
            <a:pPr algn="ctr">
              <a:spcBef>
                <a:spcPts val="820"/>
              </a:spcBef>
              <a:tabLst>
                <a:tab pos="820270" algn="l"/>
                <a:tab pos="1119997" algn="l"/>
                <a:tab pos="1411763" algn="l"/>
                <a:tab pos="2486150" algn="l"/>
                <a:tab pos="2938638" algn="l"/>
                <a:tab pos="3963071" algn="l"/>
                <a:tab pos="5761438" algn="l"/>
                <a:tab pos="7047228" algn="l"/>
              </a:tabLst>
            </a:pPr>
            <a:endParaRPr sz="1767" dirty="0">
              <a:latin typeface="Arial"/>
              <a:cs typeface="Arial"/>
            </a:endParaRPr>
          </a:p>
        </p:txBody>
      </p:sp>
      <p:grpSp>
        <p:nvGrpSpPr>
          <p:cNvPr id="5" name="object 5"/>
          <p:cNvGrpSpPr/>
          <p:nvPr/>
        </p:nvGrpSpPr>
        <p:grpSpPr>
          <a:xfrm>
            <a:off x="1487488" y="2197020"/>
            <a:ext cx="9680111" cy="4072340"/>
            <a:chOff x="2171357" y="2758424"/>
            <a:chExt cx="6423660" cy="3571875"/>
          </a:xfrm>
        </p:grpSpPr>
        <p:pic>
          <p:nvPicPr>
            <p:cNvPr id="6" name="object 6"/>
            <p:cNvPicPr/>
            <p:nvPr/>
          </p:nvPicPr>
          <p:blipFill>
            <a:blip r:embed="rId2" cstate="print"/>
            <a:stretch>
              <a:fillRect/>
            </a:stretch>
          </p:blipFill>
          <p:spPr>
            <a:xfrm>
              <a:off x="2187033" y="2758424"/>
              <a:ext cx="6318489" cy="1997170"/>
            </a:xfrm>
            <a:prstGeom prst="rect">
              <a:avLst/>
            </a:prstGeom>
          </p:spPr>
        </p:pic>
        <p:pic>
          <p:nvPicPr>
            <p:cNvPr id="7" name="object 7"/>
            <p:cNvPicPr/>
            <p:nvPr/>
          </p:nvPicPr>
          <p:blipFill>
            <a:blip r:embed="rId3" cstate="print"/>
            <a:stretch>
              <a:fillRect/>
            </a:stretch>
          </p:blipFill>
          <p:spPr>
            <a:xfrm>
              <a:off x="2204173" y="4810496"/>
              <a:ext cx="6390268" cy="1504329"/>
            </a:xfrm>
            <a:prstGeom prst="rect">
              <a:avLst/>
            </a:prstGeom>
          </p:spPr>
        </p:pic>
        <p:sp>
          <p:nvSpPr>
            <p:cNvPr id="8" name="object 8"/>
            <p:cNvSpPr/>
            <p:nvPr/>
          </p:nvSpPr>
          <p:spPr>
            <a:xfrm>
              <a:off x="2565438" y="3785628"/>
              <a:ext cx="5849620" cy="0"/>
            </a:xfrm>
            <a:custGeom>
              <a:avLst/>
              <a:gdLst/>
              <a:ahLst/>
              <a:cxnLst/>
              <a:rect l="l" t="t" r="r" b="b"/>
              <a:pathLst>
                <a:path w="5849620">
                  <a:moveTo>
                    <a:pt x="0" y="0"/>
                  </a:moveTo>
                  <a:lnTo>
                    <a:pt x="5849488" y="0"/>
                  </a:lnTo>
                </a:path>
              </a:pathLst>
            </a:custGeom>
            <a:ln w="25135">
              <a:solidFill>
                <a:srgbClr val="EB0028"/>
              </a:solidFill>
            </a:ln>
          </p:spPr>
          <p:txBody>
            <a:bodyPr wrap="square" lIns="0" tIns="0" rIns="0" bIns="0" rtlCol="0"/>
            <a:lstStyle/>
            <a:p>
              <a:endParaRPr sz="1634"/>
            </a:p>
          </p:txBody>
        </p:sp>
        <p:sp>
          <p:nvSpPr>
            <p:cNvPr id="9" name="object 9"/>
            <p:cNvSpPr/>
            <p:nvPr/>
          </p:nvSpPr>
          <p:spPr>
            <a:xfrm>
              <a:off x="2184057" y="3971340"/>
              <a:ext cx="6290310" cy="0"/>
            </a:xfrm>
            <a:custGeom>
              <a:avLst/>
              <a:gdLst/>
              <a:ahLst/>
              <a:cxnLst/>
              <a:rect l="l" t="t" r="r" b="b"/>
              <a:pathLst>
                <a:path w="6290309">
                  <a:moveTo>
                    <a:pt x="0" y="0"/>
                  </a:moveTo>
                  <a:lnTo>
                    <a:pt x="6289721" y="0"/>
                  </a:lnTo>
                </a:path>
              </a:pathLst>
            </a:custGeom>
            <a:ln w="25135">
              <a:solidFill>
                <a:srgbClr val="EB0028"/>
              </a:solidFill>
            </a:ln>
          </p:spPr>
          <p:txBody>
            <a:bodyPr wrap="square" lIns="0" tIns="0" rIns="0" bIns="0" rtlCol="0"/>
            <a:lstStyle/>
            <a:p>
              <a:endParaRPr sz="1634"/>
            </a:p>
          </p:txBody>
        </p:sp>
        <p:sp>
          <p:nvSpPr>
            <p:cNvPr id="10" name="object 10"/>
            <p:cNvSpPr/>
            <p:nvPr/>
          </p:nvSpPr>
          <p:spPr>
            <a:xfrm>
              <a:off x="2184057" y="4142295"/>
              <a:ext cx="3803015" cy="0"/>
            </a:xfrm>
            <a:custGeom>
              <a:avLst/>
              <a:gdLst/>
              <a:ahLst/>
              <a:cxnLst/>
              <a:rect l="l" t="t" r="r" b="b"/>
              <a:pathLst>
                <a:path w="3803015">
                  <a:moveTo>
                    <a:pt x="0" y="0"/>
                  </a:moveTo>
                  <a:lnTo>
                    <a:pt x="3802772" y="0"/>
                  </a:lnTo>
                </a:path>
              </a:pathLst>
            </a:custGeom>
            <a:ln w="25135">
              <a:solidFill>
                <a:srgbClr val="EB0028"/>
              </a:solidFill>
            </a:ln>
          </p:spPr>
          <p:txBody>
            <a:bodyPr wrap="square" lIns="0" tIns="0" rIns="0" bIns="0" rtlCol="0"/>
            <a:lstStyle/>
            <a:p>
              <a:endParaRPr sz="1634"/>
            </a:p>
          </p:txBody>
        </p:sp>
        <p:sp>
          <p:nvSpPr>
            <p:cNvPr id="11" name="object 11"/>
            <p:cNvSpPr/>
            <p:nvPr/>
          </p:nvSpPr>
          <p:spPr>
            <a:xfrm>
              <a:off x="2565438" y="5262702"/>
              <a:ext cx="5849620" cy="0"/>
            </a:xfrm>
            <a:custGeom>
              <a:avLst/>
              <a:gdLst/>
              <a:ahLst/>
              <a:cxnLst/>
              <a:rect l="l" t="t" r="r" b="b"/>
              <a:pathLst>
                <a:path w="5849620">
                  <a:moveTo>
                    <a:pt x="0" y="0"/>
                  </a:moveTo>
                  <a:lnTo>
                    <a:pt x="5849488" y="0"/>
                  </a:lnTo>
                </a:path>
              </a:pathLst>
            </a:custGeom>
            <a:ln w="25135">
              <a:solidFill>
                <a:srgbClr val="EB0028"/>
              </a:solidFill>
            </a:ln>
          </p:spPr>
          <p:txBody>
            <a:bodyPr wrap="square" lIns="0" tIns="0" rIns="0" bIns="0" rtlCol="0"/>
            <a:lstStyle/>
            <a:p>
              <a:endParaRPr sz="1634"/>
            </a:p>
          </p:txBody>
        </p:sp>
        <p:sp>
          <p:nvSpPr>
            <p:cNvPr id="12" name="object 12"/>
            <p:cNvSpPr/>
            <p:nvPr/>
          </p:nvSpPr>
          <p:spPr>
            <a:xfrm>
              <a:off x="2184057" y="5433656"/>
              <a:ext cx="6356350" cy="0"/>
            </a:xfrm>
            <a:custGeom>
              <a:avLst/>
              <a:gdLst/>
              <a:ahLst/>
              <a:cxnLst/>
              <a:rect l="l" t="t" r="r" b="b"/>
              <a:pathLst>
                <a:path w="6356350">
                  <a:moveTo>
                    <a:pt x="0" y="0"/>
                  </a:moveTo>
                  <a:lnTo>
                    <a:pt x="6355942" y="0"/>
                  </a:lnTo>
                </a:path>
              </a:pathLst>
            </a:custGeom>
            <a:ln w="25135">
              <a:solidFill>
                <a:srgbClr val="EB0028"/>
              </a:solidFill>
            </a:ln>
          </p:spPr>
          <p:txBody>
            <a:bodyPr wrap="square" lIns="0" tIns="0" rIns="0" bIns="0" rtlCol="0"/>
            <a:lstStyle/>
            <a:p>
              <a:endParaRPr sz="1634"/>
            </a:p>
          </p:txBody>
        </p:sp>
        <p:sp>
          <p:nvSpPr>
            <p:cNvPr id="13" name="object 13"/>
            <p:cNvSpPr/>
            <p:nvPr/>
          </p:nvSpPr>
          <p:spPr>
            <a:xfrm>
              <a:off x="2184057" y="5597220"/>
              <a:ext cx="5252720" cy="0"/>
            </a:xfrm>
            <a:custGeom>
              <a:avLst/>
              <a:gdLst/>
              <a:ahLst/>
              <a:cxnLst/>
              <a:rect l="l" t="t" r="r" b="b"/>
              <a:pathLst>
                <a:path w="5252720">
                  <a:moveTo>
                    <a:pt x="0" y="0"/>
                  </a:moveTo>
                  <a:lnTo>
                    <a:pt x="5252273" y="0"/>
                  </a:lnTo>
                </a:path>
              </a:pathLst>
            </a:custGeom>
            <a:ln w="25135">
              <a:solidFill>
                <a:srgbClr val="EB0028"/>
              </a:solidFill>
            </a:ln>
          </p:spPr>
          <p:txBody>
            <a:bodyPr wrap="square" lIns="0" tIns="0" rIns="0" bIns="0" rtlCol="0"/>
            <a:lstStyle/>
            <a:p>
              <a:endParaRPr sz="1634"/>
            </a:p>
          </p:txBody>
        </p:sp>
        <p:sp>
          <p:nvSpPr>
            <p:cNvPr id="14" name="object 14"/>
            <p:cNvSpPr/>
            <p:nvPr/>
          </p:nvSpPr>
          <p:spPr>
            <a:xfrm>
              <a:off x="2344699" y="5817374"/>
              <a:ext cx="6070600" cy="0"/>
            </a:xfrm>
            <a:custGeom>
              <a:avLst/>
              <a:gdLst/>
              <a:ahLst/>
              <a:cxnLst/>
              <a:rect l="l" t="t" r="r" b="b"/>
              <a:pathLst>
                <a:path w="6070600">
                  <a:moveTo>
                    <a:pt x="0" y="0"/>
                  </a:moveTo>
                  <a:lnTo>
                    <a:pt x="6070217" y="0"/>
                  </a:lnTo>
                </a:path>
              </a:pathLst>
            </a:custGeom>
            <a:ln w="25135">
              <a:solidFill>
                <a:srgbClr val="EB0028"/>
              </a:solidFill>
            </a:ln>
          </p:spPr>
          <p:txBody>
            <a:bodyPr wrap="square" lIns="0" tIns="0" rIns="0" bIns="0" rtlCol="0"/>
            <a:lstStyle/>
            <a:p>
              <a:endParaRPr sz="1634"/>
            </a:p>
          </p:txBody>
        </p:sp>
        <p:sp>
          <p:nvSpPr>
            <p:cNvPr id="15" name="object 15"/>
            <p:cNvSpPr/>
            <p:nvPr/>
          </p:nvSpPr>
          <p:spPr>
            <a:xfrm>
              <a:off x="2184057" y="5988316"/>
              <a:ext cx="6356350" cy="0"/>
            </a:xfrm>
            <a:custGeom>
              <a:avLst/>
              <a:gdLst/>
              <a:ahLst/>
              <a:cxnLst/>
              <a:rect l="l" t="t" r="r" b="b"/>
              <a:pathLst>
                <a:path w="6356350">
                  <a:moveTo>
                    <a:pt x="0" y="0"/>
                  </a:moveTo>
                  <a:lnTo>
                    <a:pt x="6355942" y="0"/>
                  </a:lnTo>
                </a:path>
              </a:pathLst>
            </a:custGeom>
            <a:ln w="25135">
              <a:solidFill>
                <a:srgbClr val="EB0028"/>
              </a:solidFill>
            </a:ln>
          </p:spPr>
          <p:txBody>
            <a:bodyPr wrap="square" lIns="0" tIns="0" rIns="0" bIns="0" rtlCol="0"/>
            <a:lstStyle/>
            <a:p>
              <a:endParaRPr sz="1634"/>
            </a:p>
          </p:txBody>
        </p:sp>
        <p:sp>
          <p:nvSpPr>
            <p:cNvPr id="16" name="object 16"/>
            <p:cNvSpPr/>
            <p:nvPr/>
          </p:nvSpPr>
          <p:spPr>
            <a:xfrm>
              <a:off x="2184057" y="6151892"/>
              <a:ext cx="6356350" cy="0"/>
            </a:xfrm>
            <a:custGeom>
              <a:avLst/>
              <a:gdLst/>
              <a:ahLst/>
              <a:cxnLst/>
              <a:rect l="l" t="t" r="r" b="b"/>
              <a:pathLst>
                <a:path w="6356350">
                  <a:moveTo>
                    <a:pt x="0" y="0"/>
                  </a:moveTo>
                  <a:lnTo>
                    <a:pt x="6355942" y="0"/>
                  </a:lnTo>
                </a:path>
              </a:pathLst>
            </a:custGeom>
            <a:ln w="25135">
              <a:solidFill>
                <a:srgbClr val="EB0028"/>
              </a:solidFill>
            </a:ln>
          </p:spPr>
          <p:txBody>
            <a:bodyPr wrap="square" lIns="0" tIns="0" rIns="0" bIns="0" rtlCol="0"/>
            <a:lstStyle/>
            <a:p>
              <a:endParaRPr sz="1634"/>
            </a:p>
          </p:txBody>
        </p:sp>
        <p:sp>
          <p:nvSpPr>
            <p:cNvPr id="17" name="object 17"/>
            <p:cNvSpPr/>
            <p:nvPr/>
          </p:nvSpPr>
          <p:spPr>
            <a:xfrm>
              <a:off x="2192604" y="6317310"/>
              <a:ext cx="5854700" cy="0"/>
            </a:xfrm>
            <a:custGeom>
              <a:avLst/>
              <a:gdLst/>
              <a:ahLst/>
              <a:cxnLst/>
              <a:rect l="l" t="t" r="r" b="b"/>
              <a:pathLst>
                <a:path w="5854700">
                  <a:moveTo>
                    <a:pt x="0" y="0"/>
                  </a:moveTo>
                  <a:lnTo>
                    <a:pt x="5854422" y="0"/>
                  </a:lnTo>
                </a:path>
              </a:pathLst>
            </a:custGeom>
            <a:ln w="25135">
              <a:solidFill>
                <a:srgbClr val="EB0028"/>
              </a:solidFill>
            </a:ln>
          </p:spPr>
          <p:txBody>
            <a:bodyPr wrap="square" lIns="0" tIns="0" rIns="0" bIns="0" rtlCol="0"/>
            <a:lstStyle/>
            <a:p>
              <a:endParaRPr sz="1634"/>
            </a:p>
          </p:txBody>
        </p:sp>
        <p:sp>
          <p:nvSpPr>
            <p:cNvPr id="18" name="object 18"/>
            <p:cNvSpPr/>
            <p:nvPr/>
          </p:nvSpPr>
          <p:spPr>
            <a:xfrm>
              <a:off x="2507792" y="4976139"/>
              <a:ext cx="5849620" cy="0"/>
            </a:xfrm>
            <a:custGeom>
              <a:avLst/>
              <a:gdLst/>
              <a:ahLst/>
              <a:cxnLst/>
              <a:rect l="l" t="t" r="r" b="b"/>
              <a:pathLst>
                <a:path w="5849620">
                  <a:moveTo>
                    <a:pt x="0" y="0"/>
                  </a:moveTo>
                  <a:lnTo>
                    <a:pt x="5849488" y="0"/>
                  </a:lnTo>
                </a:path>
              </a:pathLst>
            </a:custGeom>
            <a:ln w="25135">
              <a:solidFill>
                <a:srgbClr val="EB0028"/>
              </a:solidFill>
            </a:ln>
          </p:spPr>
          <p:txBody>
            <a:bodyPr wrap="square" lIns="0" tIns="0" rIns="0" bIns="0" rtlCol="0"/>
            <a:lstStyle/>
            <a:p>
              <a:endParaRPr sz="1634"/>
            </a:p>
          </p:txBody>
        </p:sp>
      </p:grpSp>
      <p:sp>
        <p:nvSpPr>
          <p:cNvPr id="19" name="object 19"/>
          <p:cNvSpPr txBox="1"/>
          <p:nvPr/>
        </p:nvSpPr>
        <p:spPr>
          <a:xfrm>
            <a:off x="10382031" y="1727949"/>
            <a:ext cx="1157630" cy="729111"/>
          </a:xfrm>
          <a:prstGeom prst="rect">
            <a:avLst/>
          </a:prstGeom>
          <a:solidFill>
            <a:srgbClr val="EB0028"/>
          </a:solidFill>
          <a:ln w="11162">
            <a:solidFill>
              <a:srgbClr val="00336A"/>
            </a:solidFill>
          </a:ln>
        </p:spPr>
        <p:txBody>
          <a:bodyPr vert="horz" wrap="square" lIns="0" tIns="10860" rIns="0" bIns="0" rtlCol="0">
            <a:spAutoFit/>
          </a:bodyPr>
          <a:lstStyle/>
          <a:p>
            <a:pPr marL="285972" marR="277284" algn="ctr">
              <a:lnSpc>
                <a:spcPts val="1402"/>
              </a:lnSpc>
              <a:spcBef>
                <a:spcPts val="85"/>
              </a:spcBef>
            </a:pPr>
            <a:r>
              <a:rPr sz="1197" spc="-12" dirty="0">
                <a:solidFill>
                  <a:srgbClr val="FFFFFF"/>
                </a:solidFill>
                <a:latin typeface="Arial"/>
                <a:cs typeface="Arial"/>
              </a:rPr>
              <a:t>Aperture entrata </a:t>
            </a:r>
            <a:r>
              <a:rPr sz="1197" dirty="0">
                <a:solidFill>
                  <a:srgbClr val="FFFFFF"/>
                </a:solidFill>
                <a:latin typeface="Arial"/>
                <a:cs typeface="Arial"/>
              </a:rPr>
              <a:t>Art. </a:t>
            </a:r>
            <a:r>
              <a:rPr sz="1197" spc="-28" dirty="0">
                <a:solidFill>
                  <a:srgbClr val="FFFFFF"/>
                </a:solidFill>
                <a:latin typeface="Arial"/>
                <a:cs typeface="Arial"/>
              </a:rPr>
              <a:t>235</a:t>
            </a:r>
            <a:endParaRPr sz="1197">
              <a:latin typeface="Arial"/>
              <a:cs typeface="Arial"/>
            </a:endParaRPr>
          </a:p>
          <a:p>
            <a:pPr algn="ctr">
              <a:lnSpc>
                <a:spcPts val="1368"/>
              </a:lnSpc>
            </a:pPr>
            <a:r>
              <a:rPr sz="1197" dirty="0">
                <a:solidFill>
                  <a:srgbClr val="FFFFFF"/>
                </a:solidFill>
                <a:latin typeface="Arial"/>
                <a:cs typeface="Arial"/>
              </a:rPr>
              <a:t>DPR</a:t>
            </a:r>
            <a:r>
              <a:rPr sz="1197" spc="-34" dirty="0">
                <a:solidFill>
                  <a:srgbClr val="FFFFFF"/>
                </a:solidFill>
                <a:latin typeface="Arial"/>
                <a:cs typeface="Arial"/>
              </a:rPr>
              <a:t> </a:t>
            </a:r>
            <a:r>
              <a:rPr sz="1197" spc="-12" dirty="0">
                <a:solidFill>
                  <a:srgbClr val="FFFFFF"/>
                </a:solidFill>
                <a:latin typeface="Arial"/>
                <a:cs typeface="Arial"/>
              </a:rPr>
              <a:t>547/55</a:t>
            </a:r>
            <a:endParaRPr sz="1197">
              <a:latin typeface="Arial"/>
              <a:cs typeface="Arial"/>
            </a:endParaRPr>
          </a:p>
        </p:txBody>
      </p:sp>
      <p:grpSp>
        <p:nvGrpSpPr>
          <p:cNvPr id="20" name="object 20"/>
          <p:cNvGrpSpPr/>
          <p:nvPr/>
        </p:nvGrpSpPr>
        <p:grpSpPr>
          <a:xfrm>
            <a:off x="9418279" y="2356882"/>
            <a:ext cx="1918525" cy="2977694"/>
            <a:chOff x="7084377" y="2921815"/>
            <a:chExt cx="1682750" cy="2611755"/>
          </a:xfrm>
        </p:grpSpPr>
        <p:sp>
          <p:nvSpPr>
            <p:cNvPr id="21" name="object 21"/>
            <p:cNvSpPr/>
            <p:nvPr/>
          </p:nvSpPr>
          <p:spPr>
            <a:xfrm>
              <a:off x="7135466" y="2927400"/>
              <a:ext cx="808990" cy="116205"/>
            </a:xfrm>
            <a:custGeom>
              <a:avLst/>
              <a:gdLst/>
              <a:ahLst/>
              <a:cxnLst/>
              <a:rect l="l" t="t" r="r" b="b"/>
              <a:pathLst>
                <a:path w="808990" h="116205">
                  <a:moveTo>
                    <a:pt x="808548" y="0"/>
                  </a:moveTo>
                  <a:lnTo>
                    <a:pt x="5513" y="114850"/>
                  </a:lnTo>
                  <a:lnTo>
                    <a:pt x="0" y="115639"/>
                  </a:lnTo>
                </a:path>
              </a:pathLst>
            </a:custGeom>
            <a:ln w="11170">
              <a:solidFill>
                <a:srgbClr val="EB0028"/>
              </a:solidFill>
            </a:ln>
          </p:spPr>
          <p:txBody>
            <a:bodyPr wrap="square" lIns="0" tIns="0" rIns="0" bIns="0" rtlCol="0"/>
            <a:lstStyle/>
            <a:p>
              <a:endParaRPr sz="1634"/>
            </a:p>
          </p:txBody>
        </p:sp>
        <p:sp>
          <p:nvSpPr>
            <p:cNvPr id="22" name="object 22"/>
            <p:cNvSpPr/>
            <p:nvPr/>
          </p:nvSpPr>
          <p:spPr>
            <a:xfrm>
              <a:off x="7084377" y="3019780"/>
              <a:ext cx="50800" cy="47625"/>
            </a:xfrm>
            <a:custGeom>
              <a:avLst/>
              <a:gdLst/>
              <a:ahLst/>
              <a:cxnLst/>
              <a:rect l="l" t="t" r="r" b="b"/>
              <a:pathLst>
                <a:path w="50800" h="47625">
                  <a:moveTo>
                    <a:pt x="44043" y="0"/>
                  </a:moveTo>
                  <a:lnTo>
                    <a:pt x="0" y="30568"/>
                  </a:lnTo>
                  <a:lnTo>
                    <a:pt x="50800" y="47561"/>
                  </a:lnTo>
                  <a:lnTo>
                    <a:pt x="44043" y="0"/>
                  </a:lnTo>
                  <a:close/>
                </a:path>
              </a:pathLst>
            </a:custGeom>
            <a:solidFill>
              <a:srgbClr val="EB0028"/>
            </a:solidFill>
          </p:spPr>
          <p:txBody>
            <a:bodyPr wrap="square" lIns="0" tIns="0" rIns="0" bIns="0" rtlCol="0"/>
            <a:lstStyle/>
            <a:p>
              <a:endParaRPr sz="1634"/>
            </a:p>
          </p:txBody>
        </p:sp>
        <p:sp>
          <p:nvSpPr>
            <p:cNvPr id="23" name="object 23"/>
            <p:cNvSpPr/>
            <p:nvPr/>
          </p:nvSpPr>
          <p:spPr>
            <a:xfrm>
              <a:off x="8490115" y="3711587"/>
              <a:ext cx="264160" cy="1809114"/>
            </a:xfrm>
            <a:custGeom>
              <a:avLst/>
              <a:gdLst/>
              <a:ahLst/>
              <a:cxnLst/>
              <a:rect l="l" t="t" r="r" b="b"/>
              <a:pathLst>
                <a:path w="264159" h="1809114">
                  <a:moveTo>
                    <a:pt x="0" y="0"/>
                  </a:moveTo>
                  <a:lnTo>
                    <a:pt x="51370" y="1733"/>
                  </a:lnTo>
                  <a:lnTo>
                    <a:pt x="93320" y="6460"/>
                  </a:lnTo>
                  <a:lnTo>
                    <a:pt x="121604" y="13472"/>
                  </a:lnTo>
                  <a:lnTo>
                    <a:pt x="131975" y="22058"/>
                  </a:lnTo>
                  <a:lnTo>
                    <a:pt x="131975" y="882408"/>
                  </a:lnTo>
                  <a:lnTo>
                    <a:pt x="142346" y="890994"/>
                  </a:lnTo>
                  <a:lnTo>
                    <a:pt x="170630" y="898006"/>
                  </a:lnTo>
                  <a:lnTo>
                    <a:pt x="212580" y="902734"/>
                  </a:lnTo>
                  <a:lnTo>
                    <a:pt x="263950" y="904467"/>
                  </a:lnTo>
                  <a:lnTo>
                    <a:pt x="212580" y="906201"/>
                  </a:lnTo>
                  <a:lnTo>
                    <a:pt x="170630" y="910928"/>
                  </a:lnTo>
                  <a:lnTo>
                    <a:pt x="142346" y="917939"/>
                  </a:lnTo>
                  <a:lnTo>
                    <a:pt x="131975" y="926525"/>
                  </a:lnTo>
                  <a:lnTo>
                    <a:pt x="131975" y="1786871"/>
                  </a:lnTo>
                  <a:lnTo>
                    <a:pt x="121604" y="1795461"/>
                  </a:lnTo>
                  <a:lnTo>
                    <a:pt x="93320" y="1802474"/>
                  </a:lnTo>
                  <a:lnTo>
                    <a:pt x="51370" y="1807201"/>
                  </a:lnTo>
                  <a:lnTo>
                    <a:pt x="0" y="1808935"/>
                  </a:lnTo>
                </a:path>
              </a:pathLst>
            </a:custGeom>
            <a:ln w="25064">
              <a:solidFill>
                <a:srgbClr val="EB0028"/>
              </a:solidFill>
            </a:ln>
          </p:spPr>
          <p:txBody>
            <a:bodyPr wrap="square" lIns="0" tIns="0" rIns="0" bIns="0" rtlCol="0"/>
            <a:lstStyle/>
            <a:p>
              <a:endParaRPr sz="1634"/>
            </a:p>
          </p:txBody>
        </p:sp>
      </p:grpSp>
      <p:sp>
        <p:nvSpPr>
          <p:cNvPr id="24" name="object 24"/>
          <p:cNvSpPr txBox="1"/>
          <p:nvPr/>
        </p:nvSpPr>
        <p:spPr>
          <a:xfrm>
            <a:off x="11226744" y="3697310"/>
            <a:ext cx="684153" cy="457423"/>
          </a:xfrm>
          <a:prstGeom prst="rect">
            <a:avLst/>
          </a:prstGeom>
          <a:solidFill>
            <a:srgbClr val="EB0028"/>
          </a:solidFill>
        </p:spPr>
        <p:txBody>
          <a:bodyPr vert="horz" wrap="square" lIns="0" tIns="34026" rIns="0" bIns="0" rtlCol="0">
            <a:spAutoFit/>
          </a:bodyPr>
          <a:lstStyle/>
          <a:p>
            <a:pPr marL="193302" marR="184615" indent="9412">
              <a:lnSpc>
                <a:spcPct val="103800"/>
              </a:lnSpc>
              <a:spcBef>
                <a:spcPts val="268"/>
              </a:spcBef>
            </a:pPr>
            <a:r>
              <a:rPr sz="1368" spc="-23" dirty="0">
                <a:solidFill>
                  <a:srgbClr val="FFFFFF"/>
                </a:solidFill>
                <a:latin typeface="Arial"/>
                <a:cs typeface="Arial"/>
              </a:rPr>
              <a:t>Art. </a:t>
            </a:r>
            <a:r>
              <a:rPr sz="1368" spc="-28" dirty="0">
                <a:solidFill>
                  <a:srgbClr val="FFFFFF"/>
                </a:solidFill>
                <a:latin typeface="Arial"/>
                <a:cs typeface="Arial"/>
              </a:rPr>
              <a:t>236</a:t>
            </a:r>
            <a:endParaRPr sz="1368">
              <a:latin typeface="Arial"/>
              <a:cs typeface="Arial"/>
            </a:endParaRPr>
          </a:p>
        </p:txBody>
      </p:sp>
      <p:sp>
        <p:nvSpPr>
          <p:cNvPr id="26" name="object 26"/>
          <p:cNvSpPr txBox="1">
            <a:spLocks noGrp="1"/>
          </p:cNvSpPr>
          <p:nvPr>
            <p:ph type="sldNum" sz="quarter" idx="7"/>
          </p:nvPr>
        </p:nvSpPr>
        <p:spPr>
          <a:xfrm>
            <a:off x="12758863" y="6406077"/>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10</a:t>
            </a:fld>
            <a:endParaRPr spc="-28" dirty="0"/>
          </a:p>
        </p:txBody>
      </p:sp>
      <p:sp>
        <p:nvSpPr>
          <p:cNvPr id="25" name="object 25"/>
          <p:cNvSpPr txBox="1"/>
          <p:nvPr/>
        </p:nvSpPr>
        <p:spPr>
          <a:xfrm>
            <a:off x="11181510" y="5512030"/>
            <a:ext cx="684153" cy="457423"/>
          </a:xfrm>
          <a:prstGeom prst="rect">
            <a:avLst/>
          </a:prstGeom>
          <a:solidFill>
            <a:srgbClr val="EB0028"/>
          </a:solidFill>
        </p:spPr>
        <p:txBody>
          <a:bodyPr vert="horz" wrap="square" lIns="0" tIns="34026" rIns="0" bIns="0" rtlCol="0">
            <a:spAutoFit/>
          </a:bodyPr>
          <a:lstStyle/>
          <a:p>
            <a:pPr marL="193302" marR="184615" indent="9412">
              <a:lnSpc>
                <a:spcPct val="103800"/>
              </a:lnSpc>
              <a:spcBef>
                <a:spcPts val="268"/>
              </a:spcBef>
            </a:pPr>
            <a:r>
              <a:rPr sz="1368" spc="-23" dirty="0">
                <a:solidFill>
                  <a:srgbClr val="FFFFFF"/>
                </a:solidFill>
                <a:latin typeface="Arial"/>
                <a:cs typeface="Arial"/>
              </a:rPr>
              <a:t>Art. </a:t>
            </a:r>
            <a:r>
              <a:rPr sz="1368" spc="-28" dirty="0">
                <a:solidFill>
                  <a:srgbClr val="FFFFFF"/>
                </a:solidFill>
                <a:latin typeface="Arial"/>
                <a:cs typeface="Arial"/>
              </a:rPr>
              <a:t>237</a:t>
            </a:r>
            <a:endParaRPr sz="1368">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11</a:t>
            </a:fld>
            <a:endParaRPr spc="-28" dirty="0"/>
          </a:p>
        </p:txBody>
      </p:sp>
      <p:sp>
        <p:nvSpPr>
          <p:cNvPr id="3" name="object 3"/>
          <p:cNvSpPr txBox="1"/>
          <p:nvPr/>
        </p:nvSpPr>
        <p:spPr>
          <a:xfrm>
            <a:off x="1311598" y="1556792"/>
            <a:ext cx="9649072" cy="4572324"/>
          </a:xfrm>
          <a:prstGeom prst="rect">
            <a:avLst/>
          </a:prstGeom>
        </p:spPr>
        <p:txBody>
          <a:bodyPr vert="horz" wrap="square" lIns="0" tIns="75293" rIns="0" bIns="0" rtlCol="0">
            <a:spAutoFit/>
          </a:bodyPr>
          <a:lstStyle/>
          <a:p>
            <a:pPr marR="356923" algn="ctr">
              <a:spcBef>
                <a:spcPts val="593"/>
              </a:spcBef>
            </a:pPr>
            <a:r>
              <a:rPr sz="1767" b="1" dirty="0">
                <a:solidFill>
                  <a:srgbClr val="0070C0"/>
                </a:solidFill>
                <a:latin typeface="Arial"/>
                <a:cs typeface="Arial"/>
              </a:rPr>
              <a:t>Cosa</a:t>
            </a:r>
            <a:r>
              <a:rPr sz="1767" b="1" spc="40" dirty="0">
                <a:solidFill>
                  <a:srgbClr val="0070C0"/>
                </a:solidFill>
                <a:latin typeface="Arial"/>
                <a:cs typeface="Arial"/>
              </a:rPr>
              <a:t> </a:t>
            </a:r>
            <a:r>
              <a:rPr sz="1767" b="1" dirty="0">
                <a:solidFill>
                  <a:srgbClr val="0070C0"/>
                </a:solidFill>
                <a:latin typeface="Arial"/>
                <a:cs typeface="Arial"/>
              </a:rPr>
              <a:t>dicono</a:t>
            </a:r>
            <a:r>
              <a:rPr sz="1767" b="1" spc="45" dirty="0">
                <a:solidFill>
                  <a:srgbClr val="0070C0"/>
                </a:solidFill>
                <a:latin typeface="Arial"/>
                <a:cs typeface="Arial"/>
              </a:rPr>
              <a:t> </a:t>
            </a:r>
            <a:r>
              <a:rPr sz="1767" b="1" dirty="0">
                <a:solidFill>
                  <a:srgbClr val="0070C0"/>
                </a:solidFill>
                <a:latin typeface="Arial"/>
                <a:cs typeface="Arial"/>
              </a:rPr>
              <a:t>le</a:t>
            </a:r>
            <a:r>
              <a:rPr sz="1767" b="1" spc="40" dirty="0">
                <a:solidFill>
                  <a:srgbClr val="0070C0"/>
                </a:solidFill>
                <a:latin typeface="Arial"/>
                <a:cs typeface="Arial"/>
              </a:rPr>
              <a:t> </a:t>
            </a:r>
            <a:r>
              <a:rPr sz="1767" b="1" dirty="0">
                <a:solidFill>
                  <a:srgbClr val="0070C0"/>
                </a:solidFill>
                <a:latin typeface="Arial"/>
                <a:cs typeface="Arial"/>
              </a:rPr>
              <a:t>norme</a:t>
            </a:r>
            <a:r>
              <a:rPr sz="1767" b="1" spc="45" dirty="0">
                <a:solidFill>
                  <a:srgbClr val="0070C0"/>
                </a:solidFill>
                <a:latin typeface="Arial"/>
                <a:cs typeface="Arial"/>
              </a:rPr>
              <a:t> </a:t>
            </a:r>
            <a:r>
              <a:rPr sz="1767" b="1" dirty="0">
                <a:solidFill>
                  <a:srgbClr val="0070C0"/>
                </a:solidFill>
                <a:latin typeface="Arial"/>
                <a:cs typeface="Arial"/>
              </a:rPr>
              <a:t>di</a:t>
            </a:r>
            <a:r>
              <a:rPr sz="1767" b="1" spc="40" dirty="0">
                <a:solidFill>
                  <a:srgbClr val="0070C0"/>
                </a:solidFill>
                <a:latin typeface="Arial"/>
                <a:cs typeface="Arial"/>
              </a:rPr>
              <a:t> </a:t>
            </a:r>
            <a:r>
              <a:rPr sz="1767" b="1" dirty="0">
                <a:solidFill>
                  <a:srgbClr val="0070C0"/>
                </a:solidFill>
                <a:latin typeface="Arial"/>
                <a:cs typeface="Arial"/>
              </a:rPr>
              <a:t>legge</a:t>
            </a:r>
            <a:r>
              <a:rPr sz="1767" b="1" spc="45" dirty="0">
                <a:solidFill>
                  <a:srgbClr val="0070C0"/>
                </a:solidFill>
                <a:latin typeface="Arial"/>
                <a:cs typeface="Arial"/>
              </a:rPr>
              <a:t> </a:t>
            </a:r>
            <a:r>
              <a:rPr sz="1767" b="1" spc="-12" dirty="0">
                <a:solidFill>
                  <a:srgbClr val="0070C0"/>
                </a:solidFill>
                <a:latin typeface="Arial"/>
                <a:cs typeface="Arial"/>
              </a:rPr>
              <a:t>vigenti?</a:t>
            </a:r>
            <a:endParaRPr sz="1767" dirty="0">
              <a:latin typeface="Arial"/>
              <a:cs typeface="Arial"/>
            </a:endParaRPr>
          </a:p>
          <a:p>
            <a:pPr marL="1262622" marR="1619545" algn="ctr">
              <a:lnSpc>
                <a:spcPts val="2907"/>
              </a:lnSpc>
              <a:spcBef>
                <a:spcPts val="182"/>
              </a:spcBef>
            </a:pPr>
            <a:r>
              <a:rPr sz="1995" b="1" dirty="0">
                <a:solidFill>
                  <a:srgbClr val="0070C0"/>
                </a:solidFill>
                <a:latin typeface="Arial"/>
                <a:cs typeface="Arial"/>
              </a:rPr>
              <a:t>Art.</a:t>
            </a:r>
            <a:r>
              <a:rPr sz="1995" b="1" spc="-17" dirty="0">
                <a:solidFill>
                  <a:srgbClr val="0070C0"/>
                </a:solidFill>
                <a:latin typeface="Arial"/>
                <a:cs typeface="Arial"/>
              </a:rPr>
              <a:t> </a:t>
            </a:r>
            <a:r>
              <a:rPr sz="1995" b="1" dirty="0">
                <a:solidFill>
                  <a:srgbClr val="0070C0"/>
                </a:solidFill>
                <a:latin typeface="Arial"/>
                <a:cs typeface="Arial"/>
              </a:rPr>
              <a:t>1</a:t>
            </a:r>
            <a:r>
              <a:rPr sz="1995" b="1" spc="-12" dirty="0">
                <a:solidFill>
                  <a:srgbClr val="0070C0"/>
                </a:solidFill>
                <a:latin typeface="Arial"/>
                <a:cs typeface="Arial"/>
              </a:rPr>
              <a:t> </a:t>
            </a:r>
            <a:r>
              <a:rPr sz="1995" b="1" dirty="0">
                <a:solidFill>
                  <a:srgbClr val="0070C0"/>
                </a:solidFill>
                <a:latin typeface="Arial"/>
                <a:cs typeface="Arial"/>
              </a:rPr>
              <a:t>commi</a:t>
            </a:r>
            <a:r>
              <a:rPr sz="1995" b="1" spc="-12" dirty="0">
                <a:solidFill>
                  <a:srgbClr val="0070C0"/>
                </a:solidFill>
                <a:latin typeface="Arial"/>
                <a:cs typeface="Arial"/>
              </a:rPr>
              <a:t> </a:t>
            </a:r>
            <a:r>
              <a:rPr sz="1995" b="1" dirty="0">
                <a:solidFill>
                  <a:srgbClr val="0070C0"/>
                </a:solidFill>
                <a:latin typeface="Arial"/>
                <a:cs typeface="Arial"/>
              </a:rPr>
              <a:t>1</a:t>
            </a:r>
            <a:r>
              <a:rPr sz="1995" b="1" spc="-12" dirty="0">
                <a:solidFill>
                  <a:srgbClr val="0070C0"/>
                </a:solidFill>
                <a:latin typeface="Arial"/>
                <a:cs typeface="Arial"/>
              </a:rPr>
              <a:t> </a:t>
            </a:r>
            <a:r>
              <a:rPr sz="1995" b="1" dirty="0">
                <a:solidFill>
                  <a:srgbClr val="0070C0"/>
                </a:solidFill>
                <a:latin typeface="Arial"/>
                <a:cs typeface="Arial"/>
              </a:rPr>
              <a:t>e</a:t>
            </a:r>
            <a:r>
              <a:rPr sz="1995" b="1" spc="-12" dirty="0">
                <a:solidFill>
                  <a:srgbClr val="0070C0"/>
                </a:solidFill>
                <a:latin typeface="Arial"/>
                <a:cs typeface="Arial"/>
              </a:rPr>
              <a:t> </a:t>
            </a:r>
            <a:r>
              <a:rPr sz="1995" b="1" dirty="0">
                <a:solidFill>
                  <a:srgbClr val="0070C0"/>
                </a:solidFill>
                <a:latin typeface="Arial"/>
                <a:cs typeface="Arial"/>
              </a:rPr>
              <a:t>2</a:t>
            </a:r>
            <a:r>
              <a:rPr sz="1995" b="1" spc="-12" dirty="0">
                <a:solidFill>
                  <a:srgbClr val="0070C0"/>
                </a:solidFill>
                <a:latin typeface="Arial"/>
                <a:cs typeface="Arial"/>
              </a:rPr>
              <a:t> </a:t>
            </a:r>
            <a:r>
              <a:rPr sz="1995" b="1" dirty="0">
                <a:solidFill>
                  <a:srgbClr val="0070C0"/>
                </a:solidFill>
                <a:latin typeface="Arial"/>
                <a:cs typeface="Arial"/>
              </a:rPr>
              <a:t>del</a:t>
            </a:r>
            <a:r>
              <a:rPr sz="1995" b="1" spc="-12" dirty="0">
                <a:solidFill>
                  <a:srgbClr val="0070C0"/>
                </a:solidFill>
                <a:latin typeface="Arial"/>
                <a:cs typeface="Arial"/>
              </a:rPr>
              <a:t> </a:t>
            </a:r>
            <a:r>
              <a:rPr sz="1995" b="1" dirty="0">
                <a:solidFill>
                  <a:srgbClr val="0070C0"/>
                </a:solidFill>
                <a:latin typeface="Arial"/>
                <a:cs typeface="Arial"/>
              </a:rPr>
              <a:t>D.</a:t>
            </a:r>
            <a:r>
              <a:rPr sz="1995" b="1" spc="-12" dirty="0">
                <a:solidFill>
                  <a:srgbClr val="0070C0"/>
                </a:solidFill>
                <a:latin typeface="Arial"/>
                <a:cs typeface="Arial"/>
              </a:rPr>
              <a:t> </a:t>
            </a:r>
            <a:r>
              <a:rPr sz="1995" b="1" spc="-57" dirty="0">
                <a:solidFill>
                  <a:srgbClr val="0070C0"/>
                </a:solidFill>
                <a:latin typeface="Arial"/>
                <a:cs typeface="Arial"/>
              </a:rPr>
              <a:t>P.R.</a:t>
            </a:r>
            <a:r>
              <a:rPr sz="1995" b="1" spc="-12" dirty="0">
                <a:solidFill>
                  <a:srgbClr val="0070C0"/>
                </a:solidFill>
                <a:latin typeface="Arial"/>
                <a:cs typeface="Arial"/>
              </a:rPr>
              <a:t> n°177/2011 </a:t>
            </a:r>
            <a:r>
              <a:rPr sz="1995" b="1" dirty="0">
                <a:solidFill>
                  <a:srgbClr val="0070C0"/>
                </a:solidFill>
                <a:latin typeface="Arial"/>
                <a:cs typeface="Arial"/>
              </a:rPr>
              <a:t>Finalità</a:t>
            </a:r>
            <a:r>
              <a:rPr sz="1995" b="1" spc="-45" dirty="0">
                <a:solidFill>
                  <a:srgbClr val="0070C0"/>
                </a:solidFill>
                <a:latin typeface="Arial"/>
                <a:cs typeface="Arial"/>
              </a:rPr>
              <a:t> </a:t>
            </a:r>
            <a:r>
              <a:rPr sz="1995" b="1" dirty="0">
                <a:solidFill>
                  <a:srgbClr val="0070C0"/>
                </a:solidFill>
                <a:latin typeface="Arial"/>
                <a:cs typeface="Arial"/>
              </a:rPr>
              <a:t>e</a:t>
            </a:r>
            <a:r>
              <a:rPr sz="1995" b="1" spc="-40" dirty="0">
                <a:solidFill>
                  <a:srgbClr val="0070C0"/>
                </a:solidFill>
                <a:latin typeface="Arial"/>
                <a:cs typeface="Arial"/>
              </a:rPr>
              <a:t> </a:t>
            </a:r>
            <a:r>
              <a:rPr sz="1995" b="1" dirty="0">
                <a:solidFill>
                  <a:srgbClr val="0070C0"/>
                </a:solidFill>
                <a:latin typeface="Arial"/>
                <a:cs typeface="Arial"/>
              </a:rPr>
              <a:t>ambito</a:t>
            </a:r>
            <a:r>
              <a:rPr sz="1995" b="1" spc="-40" dirty="0">
                <a:solidFill>
                  <a:srgbClr val="0070C0"/>
                </a:solidFill>
                <a:latin typeface="Arial"/>
                <a:cs typeface="Arial"/>
              </a:rPr>
              <a:t> </a:t>
            </a:r>
            <a:r>
              <a:rPr sz="1995" b="1" dirty="0">
                <a:solidFill>
                  <a:srgbClr val="0070C0"/>
                </a:solidFill>
                <a:latin typeface="Arial"/>
                <a:cs typeface="Arial"/>
              </a:rPr>
              <a:t>di</a:t>
            </a:r>
            <a:r>
              <a:rPr sz="1995" b="1" spc="-40" dirty="0">
                <a:solidFill>
                  <a:srgbClr val="0070C0"/>
                </a:solidFill>
                <a:latin typeface="Arial"/>
                <a:cs typeface="Arial"/>
              </a:rPr>
              <a:t> </a:t>
            </a:r>
            <a:r>
              <a:rPr sz="1995" b="1" spc="-12" dirty="0">
                <a:solidFill>
                  <a:srgbClr val="0070C0"/>
                </a:solidFill>
                <a:latin typeface="Arial"/>
                <a:cs typeface="Arial"/>
              </a:rPr>
              <a:t>applicazione</a:t>
            </a:r>
            <a:endParaRPr sz="1995" dirty="0">
              <a:latin typeface="Arial"/>
              <a:cs typeface="Arial"/>
            </a:endParaRPr>
          </a:p>
          <a:p>
            <a:pPr marL="14480" algn="just">
              <a:lnSpc>
                <a:spcPts val="2115"/>
              </a:lnSpc>
              <a:spcBef>
                <a:spcPts val="940"/>
              </a:spcBef>
            </a:pPr>
            <a:r>
              <a:rPr sz="1767" b="1" dirty="0">
                <a:solidFill>
                  <a:srgbClr val="0070C0"/>
                </a:solidFill>
                <a:latin typeface="Arial"/>
                <a:cs typeface="Arial"/>
              </a:rPr>
              <a:t>Comma</a:t>
            </a:r>
            <a:r>
              <a:rPr sz="1767" b="1" spc="68" dirty="0">
                <a:solidFill>
                  <a:srgbClr val="0070C0"/>
                </a:solidFill>
                <a:latin typeface="Arial"/>
                <a:cs typeface="Arial"/>
              </a:rPr>
              <a:t> </a:t>
            </a:r>
            <a:r>
              <a:rPr sz="1767" b="1" spc="-57" dirty="0">
                <a:solidFill>
                  <a:srgbClr val="0070C0"/>
                </a:solidFill>
                <a:latin typeface="Arial"/>
                <a:cs typeface="Arial"/>
              </a:rPr>
              <a:t>1</a:t>
            </a:r>
            <a:endParaRPr sz="1767" dirty="0">
              <a:latin typeface="Arial"/>
              <a:cs typeface="Arial"/>
            </a:endParaRPr>
          </a:p>
          <a:p>
            <a:pPr marL="14480" marR="5791" algn="just">
              <a:lnSpc>
                <a:spcPts val="2109"/>
              </a:lnSpc>
              <a:spcBef>
                <a:spcPts val="74"/>
              </a:spcBef>
            </a:pPr>
            <a:r>
              <a:rPr sz="1767" b="1" dirty="0">
                <a:solidFill>
                  <a:srgbClr val="0070C0"/>
                </a:solidFill>
                <a:latin typeface="Arial"/>
                <a:cs typeface="Arial"/>
              </a:rPr>
              <a:t>In</a:t>
            </a:r>
            <a:r>
              <a:rPr sz="1767" b="1" spc="160" dirty="0">
                <a:solidFill>
                  <a:srgbClr val="0070C0"/>
                </a:solidFill>
                <a:latin typeface="Arial"/>
                <a:cs typeface="Arial"/>
              </a:rPr>
              <a:t> </a:t>
            </a:r>
            <a:r>
              <a:rPr sz="1767" b="1" dirty="0">
                <a:solidFill>
                  <a:srgbClr val="0070C0"/>
                </a:solidFill>
                <a:latin typeface="Arial"/>
                <a:cs typeface="Arial"/>
              </a:rPr>
              <a:t>attesa</a:t>
            </a:r>
            <a:r>
              <a:rPr sz="1767" b="1" spc="160" dirty="0">
                <a:solidFill>
                  <a:srgbClr val="0070C0"/>
                </a:solidFill>
                <a:latin typeface="Arial"/>
                <a:cs typeface="Arial"/>
              </a:rPr>
              <a:t> </a:t>
            </a:r>
            <a:r>
              <a:rPr sz="1767" b="1" dirty="0">
                <a:solidFill>
                  <a:srgbClr val="0070C0"/>
                </a:solidFill>
                <a:latin typeface="Arial"/>
                <a:cs typeface="Arial"/>
              </a:rPr>
              <a:t>della</a:t>
            </a:r>
            <a:r>
              <a:rPr sz="1767" b="1" spc="165" dirty="0">
                <a:solidFill>
                  <a:srgbClr val="0070C0"/>
                </a:solidFill>
                <a:latin typeface="Arial"/>
                <a:cs typeface="Arial"/>
              </a:rPr>
              <a:t> </a:t>
            </a:r>
            <a:r>
              <a:rPr sz="1767" b="1" dirty="0">
                <a:solidFill>
                  <a:srgbClr val="0070C0"/>
                </a:solidFill>
                <a:latin typeface="Arial"/>
                <a:cs typeface="Arial"/>
              </a:rPr>
              <a:t>definizione</a:t>
            </a:r>
            <a:r>
              <a:rPr sz="1767" b="1" spc="160" dirty="0">
                <a:solidFill>
                  <a:srgbClr val="0070C0"/>
                </a:solidFill>
                <a:latin typeface="Arial"/>
                <a:cs typeface="Arial"/>
              </a:rPr>
              <a:t> </a:t>
            </a:r>
            <a:r>
              <a:rPr sz="1767" b="1" dirty="0">
                <a:solidFill>
                  <a:srgbClr val="0070C0"/>
                </a:solidFill>
                <a:latin typeface="Arial"/>
                <a:cs typeface="Arial"/>
              </a:rPr>
              <a:t>di</a:t>
            </a:r>
            <a:r>
              <a:rPr sz="1767" b="1" spc="160" dirty="0">
                <a:solidFill>
                  <a:srgbClr val="0070C0"/>
                </a:solidFill>
                <a:latin typeface="Arial"/>
                <a:cs typeface="Arial"/>
              </a:rPr>
              <a:t> </a:t>
            </a:r>
            <a:r>
              <a:rPr sz="1767" b="1" dirty="0">
                <a:solidFill>
                  <a:srgbClr val="0070C0"/>
                </a:solidFill>
                <a:latin typeface="Arial"/>
                <a:cs typeface="Arial"/>
              </a:rPr>
              <a:t>un</a:t>
            </a:r>
            <a:r>
              <a:rPr sz="1767" b="1" spc="165" dirty="0">
                <a:solidFill>
                  <a:srgbClr val="0070C0"/>
                </a:solidFill>
                <a:latin typeface="Arial"/>
                <a:cs typeface="Arial"/>
              </a:rPr>
              <a:t> </a:t>
            </a:r>
            <a:r>
              <a:rPr sz="1767" b="1" dirty="0">
                <a:solidFill>
                  <a:srgbClr val="0070C0"/>
                </a:solidFill>
                <a:latin typeface="Arial"/>
                <a:cs typeface="Arial"/>
              </a:rPr>
              <a:t>complessivo</a:t>
            </a:r>
            <a:r>
              <a:rPr sz="1767" b="1" spc="160" dirty="0">
                <a:solidFill>
                  <a:srgbClr val="0070C0"/>
                </a:solidFill>
                <a:latin typeface="Arial"/>
                <a:cs typeface="Arial"/>
              </a:rPr>
              <a:t> </a:t>
            </a:r>
            <a:r>
              <a:rPr sz="1767" b="1" dirty="0">
                <a:solidFill>
                  <a:srgbClr val="0070C0"/>
                </a:solidFill>
                <a:latin typeface="Arial"/>
                <a:cs typeface="Arial"/>
              </a:rPr>
              <a:t>sistema</a:t>
            </a:r>
            <a:r>
              <a:rPr sz="1767" b="1" spc="160" dirty="0">
                <a:solidFill>
                  <a:srgbClr val="0070C0"/>
                </a:solidFill>
                <a:latin typeface="Arial"/>
                <a:cs typeface="Arial"/>
              </a:rPr>
              <a:t> </a:t>
            </a:r>
            <a:r>
              <a:rPr sz="1767" b="1" dirty="0">
                <a:solidFill>
                  <a:srgbClr val="0070C0"/>
                </a:solidFill>
                <a:latin typeface="Arial"/>
                <a:cs typeface="Arial"/>
              </a:rPr>
              <a:t>di</a:t>
            </a:r>
            <a:r>
              <a:rPr sz="1767" b="1" spc="165" dirty="0">
                <a:solidFill>
                  <a:srgbClr val="0070C0"/>
                </a:solidFill>
                <a:latin typeface="Arial"/>
                <a:cs typeface="Arial"/>
              </a:rPr>
              <a:t> </a:t>
            </a:r>
            <a:r>
              <a:rPr sz="1767" b="1" spc="-12" dirty="0">
                <a:solidFill>
                  <a:srgbClr val="0070C0"/>
                </a:solidFill>
                <a:latin typeface="Arial"/>
                <a:cs typeface="Arial"/>
              </a:rPr>
              <a:t>qualificazione </a:t>
            </a:r>
            <a:r>
              <a:rPr sz="1767" b="1" dirty="0">
                <a:solidFill>
                  <a:srgbClr val="0070C0"/>
                </a:solidFill>
                <a:latin typeface="Arial"/>
                <a:cs typeface="Arial"/>
              </a:rPr>
              <a:t>delle</a:t>
            </a:r>
            <a:r>
              <a:rPr sz="1767" b="1" spc="154" dirty="0">
                <a:solidFill>
                  <a:srgbClr val="0070C0"/>
                </a:solidFill>
                <a:latin typeface="Arial"/>
                <a:cs typeface="Arial"/>
              </a:rPr>
              <a:t> </a:t>
            </a:r>
            <a:r>
              <a:rPr sz="1767" b="1" dirty="0">
                <a:solidFill>
                  <a:srgbClr val="0070C0"/>
                </a:solidFill>
                <a:latin typeface="Arial"/>
                <a:cs typeface="Arial"/>
              </a:rPr>
              <a:t>imprese</a:t>
            </a:r>
            <a:r>
              <a:rPr sz="1767" b="1" spc="160" dirty="0">
                <a:solidFill>
                  <a:srgbClr val="0070C0"/>
                </a:solidFill>
                <a:latin typeface="Arial"/>
                <a:cs typeface="Arial"/>
              </a:rPr>
              <a:t> </a:t>
            </a:r>
            <a:r>
              <a:rPr sz="1767" b="1" dirty="0">
                <a:solidFill>
                  <a:srgbClr val="0070C0"/>
                </a:solidFill>
                <a:latin typeface="Arial"/>
                <a:cs typeface="Arial"/>
              </a:rPr>
              <a:t>e</a:t>
            </a:r>
            <a:r>
              <a:rPr sz="1767" b="1" spc="160" dirty="0">
                <a:solidFill>
                  <a:srgbClr val="0070C0"/>
                </a:solidFill>
                <a:latin typeface="Arial"/>
                <a:cs typeface="Arial"/>
              </a:rPr>
              <a:t> </a:t>
            </a:r>
            <a:r>
              <a:rPr sz="1767" b="1" dirty="0">
                <a:solidFill>
                  <a:srgbClr val="0070C0"/>
                </a:solidFill>
                <a:latin typeface="Arial"/>
                <a:cs typeface="Arial"/>
              </a:rPr>
              <a:t>dei</a:t>
            </a:r>
            <a:r>
              <a:rPr sz="1767" b="1" spc="154" dirty="0">
                <a:solidFill>
                  <a:srgbClr val="0070C0"/>
                </a:solidFill>
                <a:latin typeface="Arial"/>
                <a:cs typeface="Arial"/>
              </a:rPr>
              <a:t> </a:t>
            </a:r>
            <a:r>
              <a:rPr sz="1767" b="1" dirty="0">
                <a:solidFill>
                  <a:srgbClr val="0070C0"/>
                </a:solidFill>
                <a:latin typeface="Arial"/>
                <a:cs typeface="Arial"/>
              </a:rPr>
              <a:t>lavoratori</a:t>
            </a:r>
            <a:r>
              <a:rPr sz="1767" b="1" spc="160" dirty="0">
                <a:solidFill>
                  <a:srgbClr val="0070C0"/>
                </a:solidFill>
                <a:latin typeface="Arial"/>
                <a:cs typeface="Arial"/>
              </a:rPr>
              <a:t> </a:t>
            </a:r>
            <a:r>
              <a:rPr sz="1767" b="1" dirty="0">
                <a:solidFill>
                  <a:srgbClr val="0070C0"/>
                </a:solidFill>
                <a:latin typeface="Arial"/>
                <a:cs typeface="Arial"/>
              </a:rPr>
              <a:t>autonomi,</a:t>
            </a:r>
            <a:r>
              <a:rPr sz="1767" b="1" spc="160" dirty="0">
                <a:solidFill>
                  <a:srgbClr val="0070C0"/>
                </a:solidFill>
                <a:latin typeface="Arial"/>
                <a:cs typeface="Arial"/>
              </a:rPr>
              <a:t> </a:t>
            </a:r>
            <a:r>
              <a:rPr sz="1767" b="1" dirty="0">
                <a:solidFill>
                  <a:srgbClr val="0070C0"/>
                </a:solidFill>
                <a:latin typeface="Arial"/>
                <a:cs typeface="Arial"/>
              </a:rPr>
              <a:t>come</a:t>
            </a:r>
            <a:r>
              <a:rPr sz="1767" b="1" spc="154" dirty="0">
                <a:solidFill>
                  <a:srgbClr val="0070C0"/>
                </a:solidFill>
                <a:latin typeface="Arial"/>
                <a:cs typeface="Arial"/>
              </a:rPr>
              <a:t> </a:t>
            </a:r>
            <a:r>
              <a:rPr sz="1767" b="1" dirty="0">
                <a:solidFill>
                  <a:srgbClr val="0070C0"/>
                </a:solidFill>
                <a:latin typeface="Arial"/>
                <a:cs typeface="Arial"/>
              </a:rPr>
              <a:t>previsto</a:t>
            </a:r>
            <a:r>
              <a:rPr sz="1767" b="1" spc="160" dirty="0">
                <a:solidFill>
                  <a:srgbClr val="0070C0"/>
                </a:solidFill>
                <a:latin typeface="Arial"/>
                <a:cs typeface="Arial"/>
              </a:rPr>
              <a:t> </a:t>
            </a:r>
            <a:r>
              <a:rPr sz="1767" b="1" dirty="0">
                <a:solidFill>
                  <a:srgbClr val="0070C0"/>
                </a:solidFill>
                <a:latin typeface="Arial"/>
                <a:cs typeface="Arial"/>
              </a:rPr>
              <a:t>dagli</a:t>
            </a:r>
            <a:r>
              <a:rPr sz="1767" b="1" spc="160" dirty="0">
                <a:solidFill>
                  <a:srgbClr val="0070C0"/>
                </a:solidFill>
                <a:latin typeface="Arial"/>
                <a:cs typeface="Arial"/>
              </a:rPr>
              <a:t> </a:t>
            </a:r>
            <a:r>
              <a:rPr sz="1767" b="1" dirty="0">
                <a:solidFill>
                  <a:srgbClr val="0070C0"/>
                </a:solidFill>
                <a:latin typeface="Arial"/>
                <a:cs typeface="Arial"/>
              </a:rPr>
              <a:t>articoli</a:t>
            </a:r>
            <a:r>
              <a:rPr sz="1767" b="1" spc="154" dirty="0">
                <a:solidFill>
                  <a:srgbClr val="0070C0"/>
                </a:solidFill>
                <a:latin typeface="Arial"/>
                <a:cs typeface="Arial"/>
              </a:rPr>
              <a:t> </a:t>
            </a:r>
            <a:r>
              <a:rPr sz="1767" b="1" spc="-28" dirty="0">
                <a:solidFill>
                  <a:srgbClr val="0070C0"/>
                </a:solidFill>
                <a:latin typeface="Arial"/>
                <a:cs typeface="Arial"/>
              </a:rPr>
              <a:t>6, </a:t>
            </a:r>
            <a:r>
              <a:rPr sz="1767" b="1" dirty="0">
                <a:solidFill>
                  <a:srgbClr val="0070C0"/>
                </a:solidFill>
                <a:latin typeface="Arial"/>
                <a:cs typeface="Arial"/>
              </a:rPr>
              <a:t>comma</a:t>
            </a:r>
            <a:r>
              <a:rPr sz="1767" b="1" spc="182" dirty="0">
                <a:solidFill>
                  <a:srgbClr val="0070C0"/>
                </a:solidFill>
                <a:latin typeface="Arial"/>
                <a:cs typeface="Arial"/>
              </a:rPr>
              <a:t> </a:t>
            </a:r>
            <a:r>
              <a:rPr sz="1767" b="1" dirty="0">
                <a:solidFill>
                  <a:srgbClr val="0070C0"/>
                </a:solidFill>
                <a:latin typeface="Arial"/>
                <a:cs typeface="Arial"/>
              </a:rPr>
              <a:t>8,</a:t>
            </a:r>
            <a:r>
              <a:rPr sz="1767" b="1" spc="188" dirty="0">
                <a:solidFill>
                  <a:srgbClr val="0070C0"/>
                </a:solidFill>
                <a:latin typeface="Arial"/>
                <a:cs typeface="Arial"/>
              </a:rPr>
              <a:t> </a:t>
            </a:r>
            <a:r>
              <a:rPr sz="1767" b="1" dirty="0">
                <a:solidFill>
                  <a:srgbClr val="0070C0"/>
                </a:solidFill>
                <a:latin typeface="Arial"/>
                <a:cs typeface="Arial"/>
              </a:rPr>
              <a:t>lettera</a:t>
            </a:r>
            <a:r>
              <a:rPr sz="1767" b="1" spc="182" dirty="0">
                <a:solidFill>
                  <a:srgbClr val="0070C0"/>
                </a:solidFill>
                <a:latin typeface="Arial"/>
                <a:cs typeface="Arial"/>
              </a:rPr>
              <a:t> </a:t>
            </a:r>
            <a:r>
              <a:rPr sz="1767" b="1" dirty="0">
                <a:solidFill>
                  <a:srgbClr val="0070C0"/>
                </a:solidFill>
                <a:latin typeface="Arial"/>
                <a:cs typeface="Arial"/>
              </a:rPr>
              <a:t>g),</a:t>
            </a:r>
            <a:r>
              <a:rPr sz="1767" b="1" spc="188" dirty="0">
                <a:solidFill>
                  <a:srgbClr val="0070C0"/>
                </a:solidFill>
                <a:latin typeface="Arial"/>
                <a:cs typeface="Arial"/>
              </a:rPr>
              <a:t> </a:t>
            </a:r>
            <a:r>
              <a:rPr sz="1767" b="1" dirty="0">
                <a:solidFill>
                  <a:srgbClr val="0070C0"/>
                </a:solidFill>
                <a:latin typeface="Arial"/>
                <a:cs typeface="Arial"/>
              </a:rPr>
              <a:t>e</a:t>
            </a:r>
            <a:r>
              <a:rPr sz="1767" b="1" spc="188" dirty="0">
                <a:solidFill>
                  <a:srgbClr val="0070C0"/>
                </a:solidFill>
                <a:latin typeface="Arial"/>
                <a:cs typeface="Arial"/>
              </a:rPr>
              <a:t> </a:t>
            </a:r>
            <a:r>
              <a:rPr sz="1767" b="1" dirty="0">
                <a:solidFill>
                  <a:srgbClr val="0070C0"/>
                </a:solidFill>
                <a:latin typeface="Arial"/>
                <a:cs typeface="Arial"/>
              </a:rPr>
              <a:t>27</a:t>
            </a:r>
            <a:r>
              <a:rPr sz="1767" b="1" spc="182" dirty="0">
                <a:solidFill>
                  <a:srgbClr val="0070C0"/>
                </a:solidFill>
                <a:latin typeface="Arial"/>
                <a:cs typeface="Arial"/>
              </a:rPr>
              <a:t> </a:t>
            </a:r>
            <a:r>
              <a:rPr sz="1767" b="1" dirty="0">
                <a:solidFill>
                  <a:srgbClr val="0070C0"/>
                </a:solidFill>
                <a:latin typeface="Arial"/>
                <a:cs typeface="Arial"/>
              </a:rPr>
              <a:t>del</a:t>
            </a:r>
            <a:r>
              <a:rPr sz="1767" b="1" spc="188" dirty="0">
                <a:solidFill>
                  <a:srgbClr val="0070C0"/>
                </a:solidFill>
                <a:latin typeface="Arial"/>
                <a:cs typeface="Arial"/>
              </a:rPr>
              <a:t> </a:t>
            </a:r>
            <a:r>
              <a:rPr sz="1767" b="1" dirty="0">
                <a:solidFill>
                  <a:srgbClr val="0070C0"/>
                </a:solidFill>
                <a:latin typeface="Arial"/>
                <a:cs typeface="Arial"/>
              </a:rPr>
              <a:t>decreto</a:t>
            </a:r>
            <a:r>
              <a:rPr sz="1767" b="1" spc="182" dirty="0">
                <a:solidFill>
                  <a:srgbClr val="0070C0"/>
                </a:solidFill>
                <a:latin typeface="Arial"/>
                <a:cs typeface="Arial"/>
              </a:rPr>
              <a:t> </a:t>
            </a:r>
            <a:r>
              <a:rPr sz="1767" b="1" dirty="0">
                <a:solidFill>
                  <a:srgbClr val="0070C0"/>
                </a:solidFill>
                <a:latin typeface="Arial"/>
                <a:cs typeface="Arial"/>
              </a:rPr>
              <a:t>legislativo</a:t>
            </a:r>
            <a:r>
              <a:rPr sz="1767" b="1" spc="188" dirty="0">
                <a:solidFill>
                  <a:srgbClr val="0070C0"/>
                </a:solidFill>
                <a:latin typeface="Arial"/>
                <a:cs typeface="Arial"/>
              </a:rPr>
              <a:t> </a:t>
            </a:r>
            <a:r>
              <a:rPr sz="1767" b="1" dirty="0">
                <a:solidFill>
                  <a:srgbClr val="0070C0"/>
                </a:solidFill>
                <a:latin typeface="Arial"/>
                <a:cs typeface="Arial"/>
              </a:rPr>
              <a:t>9</a:t>
            </a:r>
            <a:r>
              <a:rPr sz="1767" b="1" spc="188" dirty="0">
                <a:solidFill>
                  <a:srgbClr val="0070C0"/>
                </a:solidFill>
                <a:latin typeface="Arial"/>
                <a:cs typeface="Arial"/>
              </a:rPr>
              <a:t> </a:t>
            </a:r>
            <a:r>
              <a:rPr sz="1767" b="1" dirty="0">
                <a:solidFill>
                  <a:srgbClr val="0070C0"/>
                </a:solidFill>
                <a:latin typeface="Arial"/>
                <a:cs typeface="Arial"/>
              </a:rPr>
              <a:t>aprile</a:t>
            </a:r>
            <a:r>
              <a:rPr sz="1767" b="1" spc="182" dirty="0">
                <a:solidFill>
                  <a:srgbClr val="0070C0"/>
                </a:solidFill>
                <a:latin typeface="Arial"/>
                <a:cs typeface="Arial"/>
              </a:rPr>
              <a:t> </a:t>
            </a:r>
            <a:r>
              <a:rPr sz="1767" b="1" dirty="0">
                <a:solidFill>
                  <a:srgbClr val="0070C0"/>
                </a:solidFill>
                <a:latin typeface="Arial"/>
                <a:cs typeface="Arial"/>
              </a:rPr>
              <a:t>2008,</a:t>
            </a:r>
            <a:r>
              <a:rPr sz="1767" b="1" spc="188" dirty="0">
                <a:solidFill>
                  <a:srgbClr val="0070C0"/>
                </a:solidFill>
                <a:latin typeface="Arial"/>
                <a:cs typeface="Arial"/>
              </a:rPr>
              <a:t> </a:t>
            </a:r>
            <a:r>
              <a:rPr sz="1767" b="1" dirty="0">
                <a:solidFill>
                  <a:srgbClr val="0070C0"/>
                </a:solidFill>
                <a:latin typeface="Arial"/>
                <a:cs typeface="Arial"/>
              </a:rPr>
              <a:t>n.</a:t>
            </a:r>
            <a:r>
              <a:rPr sz="1767" b="1" spc="182" dirty="0">
                <a:solidFill>
                  <a:srgbClr val="0070C0"/>
                </a:solidFill>
                <a:latin typeface="Arial"/>
                <a:cs typeface="Arial"/>
              </a:rPr>
              <a:t> </a:t>
            </a:r>
            <a:r>
              <a:rPr sz="1767" b="1" dirty="0">
                <a:solidFill>
                  <a:srgbClr val="0070C0"/>
                </a:solidFill>
                <a:latin typeface="Arial"/>
                <a:cs typeface="Arial"/>
              </a:rPr>
              <a:t>81,</a:t>
            </a:r>
            <a:r>
              <a:rPr sz="1767" b="1" spc="188" dirty="0">
                <a:solidFill>
                  <a:srgbClr val="0070C0"/>
                </a:solidFill>
                <a:latin typeface="Arial"/>
                <a:cs typeface="Arial"/>
              </a:rPr>
              <a:t> </a:t>
            </a:r>
            <a:r>
              <a:rPr sz="1767" b="1" spc="-28" dirty="0">
                <a:solidFill>
                  <a:srgbClr val="FF0000"/>
                </a:solidFill>
                <a:latin typeface="Arial"/>
                <a:cs typeface="Arial"/>
              </a:rPr>
              <a:t>il </a:t>
            </a:r>
            <a:r>
              <a:rPr sz="1767" b="1" dirty="0">
                <a:solidFill>
                  <a:srgbClr val="FF0000"/>
                </a:solidFill>
                <a:latin typeface="Arial"/>
                <a:cs typeface="Arial"/>
              </a:rPr>
              <a:t>presente</a:t>
            </a:r>
            <a:r>
              <a:rPr sz="1767" b="1" spc="165" dirty="0">
                <a:solidFill>
                  <a:srgbClr val="FF0000"/>
                </a:solidFill>
                <a:latin typeface="Arial"/>
                <a:cs typeface="Arial"/>
              </a:rPr>
              <a:t>  </a:t>
            </a:r>
            <a:r>
              <a:rPr sz="1767" b="1" dirty="0">
                <a:solidFill>
                  <a:srgbClr val="FF0000"/>
                </a:solidFill>
                <a:latin typeface="Arial"/>
                <a:cs typeface="Arial"/>
              </a:rPr>
              <a:t>regolamento</a:t>
            </a:r>
            <a:r>
              <a:rPr sz="1767" b="1" spc="165" dirty="0">
                <a:solidFill>
                  <a:srgbClr val="FF0000"/>
                </a:solidFill>
                <a:latin typeface="Arial"/>
                <a:cs typeface="Arial"/>
              </a:rPr>
              <a:t>  </a:t>
            </a:r>
            <a:r>
              <a:rPr sz="1767" b="1" dirty="0">
                <a:solidFill>
                  <a:srgbClr val="FF0000"/>
                </a:solidFill>
                <a:latin typeface="Arial"/>
                <a:cs typeface="Arial"/>
              </a:rPr>
              <a:t>disciplina</a:t>
            </a:r>
            <a:r>
              <a:rPr sz="1767" b="1" spc="165" dirty="0">
                <a:solidFill>
                  <a:srgbClr val="FF0000"/>
                </a:solidFill>
                <a:latin typeface="Arial"/>
                <a:cs typeface="Arial"/>
              </a:rPr>
              <a:t>  </a:t>
            </a:r>
            <a:r>
              <a:rPr sz="1767" b="1" dirty="0">
                <a:solidFill>
                  <a:srgbClr val="FF0000"/>
                </a:solidFill>
                <a:latin typeface="Arial"/>
                <a:cs typeface="Arial"/>
              </a:rPr>
              <a:t>il</a:t>
            </a:r>
            <a:r>
              <a:rPr sz="1767" b="1" spc="165" dirty="0">
                <a:solidFill>
                  <a:srgbClr val="FF0000"/>
                </a:solidFill>
                <a:latin typeface="Arial"/>
                <a:cs typeface="Arial"/>
              </a:rPr>
              <a:t>  </a:t>
            </a:r>
            <a:r>
              <a:rPr sz="1767" b="1" dirty="0">
                <a:solidFill>
                  <a:srgbClr val="FF0000"/>
                </a:solidFill>
                <a:latin typeface="Arial"/>
                <a:cs typeface="Arial"/>
              </a:rPr>
              <a:t>sistema</a:t>
            </a:r>
            <a:r>
              <a:rPr sz="1767" b="1" spc="165" dirty="0">
                <a:solidFill>
                  <a:srgbClr val="FF0000"/>
                </a:solidFill>
                <a:latin typeface="Arial"/>
                <a:cs typeface="Arial"/>
              </a:rPr>
              <a:t>  </a:t>
            </a:r>
            <a:r>
              <a:rPr sz="1767" b="1" dirty="0">
                <a:solidFill>
                  <a:srgbClr val="FF0000"/>
                </a:solidFill>
                <a:latin typeface="Arial"/>
                <a:cs typeface="Arial"/>
              </a:rPr>
              <a:t>di</a:t>
            </a:r>
            <a:r>
              <a:rPr sz="1767" b="1" spc="165" dirty="0">
                <a:solidFill>
                  <a:srgbClr val="FF0000"/>
                </a:solidFill>
                <a:latin typeface="Arial"/>
                <a:cs typeface="Arial"/>
              </a:rPr>
              <a:t>  </a:t>
            </a:r>
            <a:r>
              <a:rPr sz="1767" b="1" dirty="0">
                <a:solidFill>
                  <a:srgbClr val="FF0000"/>
                </a:solidFill>
                <a:latin typeface="Arial"/>
                <a:cs typeface="Arial"/>
              </a:rPr>
              <a:t>qualificazione</a:t>
            </a:r>
            <a:r>
              <a:rPr sz="1767" b="1" spc="165" dirty="0">
                <a:solidFill>
                  <a:srgbClr val="FF0000"/>
                </a:solidFill>
                <a:latin typeface="Arial"/>
                <a:cs typeface="Arial"/>
              </a:rPr>
              <a:t>  </a:t>
            </a:r>
            <a:r>
              <a:rPr sz="1767" b="1" spc="-12" dirty="0">
                <a:solidFill>
                  <a:srgbClr val="FF0000"/>
                </a:solidFill>
                <a:latin typeface="Arial"/>
                <a:cs typeface="Arial"/>
              </a:rPr>
              <a:t>delle </a:t>
            </a:r>
            <a:r>
              <a:rPr sz="1767" b="1" dirty="0">
                <a:solidFill>
                  <a:srgbClr val="FF0000"/>
                </a:solidFill>
                <a:latin typeface="Arial"/>
                <a:cs typeface="Arial"/>
              </a:rPr>
              <a:t>imprese</a:t>
            </a:r>
            <a:r>
              <a:rPr sz="1767" b="1" spc="565" dirty="0">
                <a:solidFill>
                  <a:srgbClr val="FF0000"/>
                </a:solidFill>
                <a:latin typeface="Arial"/>
                <a:cs typeface="Arial"/>
              </a:rPr>
              <a:t> </a:t>
            </a:r>
            <a:r>
              <a:rPr sz="1767" b="1" dirty="0">
                <a:solidFill>
                  <a:srgbClr val="FF0000"/>
                </a:solidFill>
                <a:latin typeface="Arial"/>
                <a:cs typeface="Arial"/>
              </a:rPr>
              <a:t>e</a:t>
            </a:r>
            <a:r>
              <a:rPr sz="1767" b="1" spc="40" dirty="0">
                <a:solidFill>
                  <a:srgbClr val="FF0000"/>
                </a:solidFill>
                <a:latin typeface="Arial"/>
                <a:cs typeface="Arial"/>
              </a:rPr>
              <a:t>  </a:t>
            </a:r>
            <a:r>
              <a:rPr sz="1767" b="1" dirty="0">
                <a:solidFill>
                  <a:srgbClr val="FF0000"/>
                </a:solidFill>
                <a:latin typeface="Arial"/>
                <a:cs typeface="Arial"/>
              </a:rPr>
              <a:t>dei</a:t>
            </a:r>
            <a:r>
              <a:rPr sz="1767" b="1" spc="45" dirty="0">
                <a:solidFill>
                  <a:srgbClr val="FF0000"/>
                </a:solidFill>
                <a:latin typeface="Arial"/>
                <a:cs typeface="Arial"/>
              </a:rPr>
              <a:t>  </a:t>
            </a:r>
            <a:r>
              <a:rPr sz="1767" b="1" dirty="0">
                <a:solidFill>
                  <a:srgbClr val="FF0000"/>
                </a:solidFill>
                <a:latin typeface="Arial"/>
                <a:cs typeface="Arial"/>
              </a:rPr>
              <a:t>lavoratori</a:t>
            </a:r>
            <a:r>
              <a:rPr sz="1767" b="1" spc="40" dirty="0">
                <a:solidFill>
                  <a:srgbClr val="FF0000"/>
                </a:solidFill>
                <a:latin typeface="Arial"/>
                <a:cs typeface="Arial"/>
              </a:rPr>
              <a:t>  </a:t>
            </a:r>
            <a:r>
              <a:rPr sz="1767" b="1" dirty="0">
                <a:solidFill>
                  <a:srgbClr val="FF0000"/>
                </a:solidFill>
                <a:latin typeface="Arial"/>
                <a:cs typeface="Arial"/>
              </a:rPr>
              <a:t>autonomi</a:t>
            </a:r>
            <a:r>
              <a:rPr sz="1767" b="1" spc="40" dirty="0">
                <a:solidFill>
                  <a:srgbClr val="FF0000"/>
                </a:solidFill>
                <a:latin typeface="Arial"/>
                <a:cs typeface="Arial"/>
              </a:rPr>
              <a:t>  </a:t>
            </a:r>
            <a:r>
              <a:rPr sz="1767" b="1" dirty="0">
                <a:solidFill>
                  <a:srgbClr val="FF0000"/>
                </a:solidFill>
                <a:latin typeface="Arial"/>
                <a:cs typeface="Arial"/>
              </a:rPr>
              <a:t>destinati</a:t>
            </a:r>
            <a:r>
              <a:rPr sz="1767" b="1" spc="45" dirty="0">
                <a:solidFill>
                  <a:srgbClr val="FF0000"/>
                </a:solidFill>
                <a:latin typeface="Arial"/>
                <a:cs typeface="Arial"/>
              </a:rPr>
              <a:t>  </a:t>
            </a:r>
            <a:r>
              <a:rPr sz="1767" b="1" dirty="0">
                <a:solidFill>
                  <a:srgbClr val="FF0000"/>
                </a:solidFill>
                <a:latin typeface="Arial"/>
                <a:cs typeface="Arial"/>
              </a:rPr>
              <a:t>ad</a:t>
            </a:r>
            <a:r>
              <a:rPr sz="1767" b="1" spc="40" dirty="0">
                <a:solidFill>
                  <a:srgbClr val="FF0000"/>
                </a:solidFill>
                <a:latin typeface="Arial"/>
                <a:cs typeface="Arial"/>
              </a:rPr>
              <a:t>  </a:t>
            </a:r>
            <a:r>
              <a:rPr sz="1767" b="1" dirty="0">
                <a:solidFill>
                  <a:srgbClr val="FF0000"/>
                </a:solidFill>
                <a:latin typeface="Arial"/>
                <a:cs typeface="Arial"/>
              </a:rPr>
              <a:t>operare</a:t>
            </a:r>
            <a:r>
              <a:rPr sz="1767" b="1" spc="45" dirty="0">
                <a:solidFill>
                  <a:srgbClr val="FF0000"/>
                </a:solidFill>
                <a:latin typeface="Arial"/>
                <a:cs typeface="Arial"/>
              </a:rPr>
              <a:t>  </a:t>
            </a:r>
            <a:r>
              <a:rPr sz="1767" b="1" dirty="0">
                <a:solidFill>
                  <a:srgbClr val="FF0000"/>
                </a:solidFill>
                <a:latin typeface="Arial"/>
                <a:cs typeface="Arial"/>
              </a:rPr>
              <a:t>nel</a:t>
            </a:r>
            <a:r>
              <a:rPr sz="1767" b="1" spc="565" dirty="0">
                <a:solidFill>
                  <a:srgbClr val="FF0000"/>
                </a:solidFill>
                <a:latin typeface="Arial"/>
                <a:cs typeface="Arial"/>
              </a:rPr>
              <a:t> </a:t>
            </a:r>
            <a:r>
              <a:rPr sz="1767" b="1" spc="-12" dirty="0">
                <a:solidFill>
                  <a:srgbClr val="FF0000"/>
                </a:solidFill>
                <a:latin typeface="Arial"/>
                <a:cs typeface="Arial"/>
              </a:rPr>
              <a:t>settore </a:t>
            </a:r>
            <a:r>
              <a:rPr sz="1767" b="1" dirty="0">
                <a:solidFill>
                  <a:srgbClr val="FF0000"/>
                </a:solidFill>
                <a:latin typeface="Arial"/>
                <a:cs typeface="Arial"/>
              </a:rPr>
              <a:t>degli</a:t>
            </a:r>
            <a:r>
              <a:rPr sz="1767" b="1" spc="325" dirty="0">
                <a:solidFill>
                  <a:srgbClr val="FF0000"/>
                </a:solidFill>
                <a:latin typeface="Arial"/>
                <a:cs typeface="Arial"/>
              </a:rPr>
              <a:t> </a:t>
            </a:r>
            <a:r>
              <a:rPr sz="1767" b="1" dirty="0">
                <a:solidFill>
                  <a:srgbClr val="FF0000"/>
                </a:solidFill>
                <a:latin typeface="Arial"/>
                <a:cs typeface="Arial"/>
              </a:rPr>
              <a:t>ambienti</a:t>
            </a:r>
            <a:r>
              <a:rPr sz="1767" b="1" spc="330" dirty="0">
                <a:solidFill>
                  <a:srgbClr val="FF0000"/>
                </a:solidFill>
                <a:latin typeface="Arial"/>
                <a:cs typeface="Arial"/>
              </a:rPr>
              <a:t> </a:t>
            </a:r>
            <a:r>
              <a:rPr sz="1767" b="1" dirty="0">
                <a:solidFill>
                  <a:srgbClr val="FF0000"/>
                </a:solidFill>
                <a:latin typeface="Arial"/>
                <a:cs typeface="Arial"/>
              </a:rPr>
              <a:t>sospetti</a:t>
            </a:r>
            <a:r>
              <a:rPr sz="1767" b="1" spc="325" dirty="0">
                <a:solidFill>
                  <a:srgbClr val="FF0000"/>
                </a:solidFill>
                <a:latin typeface="Arial"/>
                <a:cs typeface="Arial"/>
              </a:rPr>
              <a:t> </a:t>
            </a:r>
            <a:r>
              <a:rPr sz="1767" b="1" dirty="0">
                <a:solidFill>
                  <a:srgbClr val="FF0000"/>
                </a:solidFill>
                <a:latin typeface="Arial"/>
                <a:cs typeface="Arial"/>
              </a:rPr>
              <a:t>di</a:t>
            </a:r>
            <a:r>
              <a:rPr sz="1767" b="1" spc="330" dirty="0">
                <a:solidFill>
                  <a:srgbClr val="FF0000"/>
                </a:solidFill>
                <a:latin typeface="Arial"/>
                <a:cs typeface="Arial"/>
              </a:rPr>
              <a:t> </a:t>
            </a:r>
            <a:r>
              <a:rPr sz="1767" b="1" dirty="0">
                <a:solidFill>
                  <a:srgbClr val="FF0000"/>
                </a:solidFill>
                <a:latin typeface="Arial"/>
                <a:cs typeface="Arial"/>
              </a:rPr>
              <a:t>inquinamento</a:t>
            </a:r>
            <a:r>
              <a:rPr sz="1767" b="1" spc="325" dirty="0">
                <a:solidFill>
                  <a:srgbClr val="FF0000"/>
                </a:solidFill>
                <a:latin typeface="Arial"/>
                <a:cs typeface="Arial"/>
              </a:rPr>
              <a:t> </a:t>
            </a:r>
            <a:r>
              <a:rPr sz="1767" b="1" dirty="0">
                <a:solidFill>
                  <a:srgbClr val="FF0000"/>
                </a:solidFill>
                <a:latin typeface="Arial"/>
                <a:cs typeface="Arial"/>
              </a:rPr>
              <a:t>o</a:t>
            </a:r>
            <a:r>
              <a:rPr sz="1767" b="1" spc="330" dirty="0">
                <a:solidFill>
                  <a:srgbClr val="FF0000"/>
                </a:solidFill>
                <a:latin typeface="Arial"/>
                <a:cs typeface="Arial"/>
              </a:rPr>
              <a:t> </a:t>
            </a:r>
            <a:r>
              <a:rPr sz="1767" b="1" dirty="0">
                <a:solidFill>
                  <a:srgbClr val="FF0000"/>
                </a:solidFill>
                <a:latin typeface="Arial"/>
                <a:cs typeface="Arial"/>
              </a:rPr>
              <a:t>confinati</a:t>
            </a:r>
            <a:r>
              <a:rPr sz="1767" b="1" dirty="0">
                <a:solidFill>
                  <a:srgbClr val="0070C0"/>
                </a:solidFill>
                <a:latin typeface="Arial"/>
                <a:cs typeface="Arial"/>
              </a:rPr>
              <a:t>,</a:t>
            </a:r>
            <a:r>
              <a:rPr sz="1767" b="1" spc="325" dirty="0">
                <a:solidFill>
                  <a:srgbClr val="0070C0"/>
                </a:solidFill>
                <a:latin typeface="Arial"/>
                <a:cs typeface="Arial"/>
              </a:rPr>
              <a:t> </a:t>
            </a:r>
            <a:r>
              <a:rPr sz="1767" b="1" dirty="0">
                <a:solidFill>
                  <a:srgbClr val="0070C0"/>
                </a:solidFill>
                <a:latin typeface="Arial"/>
                <a:cs typeface="Arial"/>
              </a:rPr>
              <a:t>quale</a:t>
            </a:r>
            <a:r>
              <a:rPr sz="1767" b="1" spc="330" dirty="0">
                <a:solidFill>
                  <a:srgbClr val="0070C0"/>
                </a:solidFill>
                <a:latin typeface="Arial"/>
                <a:cs typeface="Arial"/>
              </a:rPr>
              <a:t> </a:t>
            </a:r>
            <a:r>
              <a:rPr sz="1767" b="1" dirty="0">
                <a:solidFill>
                  <a:srgbClr val="0070C0"/>
                </a:solidFill>
                <a:latin typeface="Arial"/>
                <a:cs typeface="Arial"/>
              </a:rPr>
              <a:t>di</a:t>
            </a:r>
            <a:r>
              <a:rPr sz="1767" b="1" spc="325" dirty="0">
                <a:solidFill>
                  <a:srgbClr val="0070C0"/>
                </a:solidFill>
                <a:latin typeface="Arial"/>
                <a:cs typeface="Arial"/>
              </a:rPr>
              <a:t> </a:t>
            </a:r>
            <a:r>
              <a:rPr sz="1767" b="1" spc="-12" dirty="0">
                <a:solidFill>
                  <a:srgbClr val="0070C0"/>
                </a:solidFill>
                <a:latin typeface="Arial"/>
                <a:cs typeface="Arial"/>
              </a:rPr>
              <a:t>seguito individuato.</a:t>
            </a:r>
            <a:endParaRPr sz="1767" dirty="0">
              <a:latin typeface="Arial"/>
              <a:cs typeface="Arial"/>
            </a:endParaRPr>
          </a:p>
          <a:p>
            <a:pPr>
              <a:spcBef>
                <a:spcPts val="45"/>
              </a:spcBef>
            </a:pPr>
            <a:endParaRPr sz="1767" dirty="0">
              <a:latin typeface="Arial"/>
              <a:cs typeface="Arial"/>
            </a:endParaRPr>
          </a:p>
          <a:p>
            <a:pPr marL="14480" algn="just"/>
            <a:r>
              <a:rPr sz="1767" b="1" dirty="0">
                <a:solidFill>
                  <a:srgbClr val="0070C0"/>
                </a:solidFill>
                <a:latin typeface="Arial"/>
                <a:cs typeface="Arial"/>
              </a:rPr>
              <a:t>Comma</a:t>
            </a:r>
            <a:r>
              <a:rPr sz="1767" b="1" spc="68" dirty="0">
                <a:solidFill>
                  <a:srgbClr val="0070C0"/>
                </a:solidFill>
                <a:latin typeface="Arial"/>
                <a:cs typeface="Arial"/>
              </a:rPr>
              <a:t> </a:t>
            </a:r>
            <a:r>
              <a:rPr sz="1767" b="1" spc="-57" dirty="0">
                <a:solidFill>
                  <a:srgbClr val="0070C0"/>
                </a:solidFill>
                <a:latin typeface="Arial"/>
                <a:cs typeface="Arial"/>
              </a:rPr>
              <a:t>2</a:t>
            </a:r>
            <a:endParaRPr sz="1767" dirty="0">
              <a:latin typeface="Arial"/>
              <a:cs typeface="Arial"/>
            </a:endParaRPr>
          </a:p>
          <a:p>
            <a:pPr marL="14480" marR="190407" algn="just">
              <a:lnSpc>
                <a:spcPts val="2109"/>
              </a:lnSpc>
              <a:spcBef>
                <a:spcPts val="667"/>
              </a:spcBef>
            </a:pPr>
            <a:r>
              <a:rPr sz="1767" b="1" dirty="0">
                <a:solidFill>
                  <a:srgbClr val="0070C0"/>
                </a:solidFill>
                <a:latin typeface="Arial"/>
                <a:cs typeface="Arial"/>
              </a:rPr>
              <a:t>Il</a:t>
            </a:r>
            <a:r>
              <a:rPr sz="1767" b="1" spc="393" dirty="0">
                <a:solidFill>
                  <a:srgbClr val="0070C0"/>
                </a:solidFill>
                <a:latin typeface="Arial"/>
                <a:cs typeface="Arial"/>
              </a:rPr>
              <a:t> </a:t>
            </a:r>
            <a:r>
              <a:rPr sz="1767" b="1" dirty="0">
                <a:solidFill>
                  <a:srgbClr val="0070C0"/>
                </a:solidFill>
                <a:latin typeface="Arial"/>
                <a:cs typeface="Arial"/>
              </a:rPr>
              <a:t>presente</a:t>
            </a:r>
            <a:r>
              <a:rPr sz="1767" b="1" spc="393" dirty="0">
                <a:solidFill>
                  <a:srgbClr val="0070C0"/>
                </a:solidFill>
                <a:latin typeface="Arial"/>
                <a:cs typeface="Arial"/>
              </a:rPr>
              <a:t> </a:t>
            </a:r>
            <a:r>
              <a:rPr sz="1767" b="1" dirty="0">
                <a:solidFill>
                  <a:srgbClr val="0070C0"/>
                </a:solidFill>
                <a:latin typeface="Arial"/>
                <a:cs typeface="Arial"/>
              </a:rPr>
              <a:t>regolamento</a:t>
            </a:r>
            <a:r>
              <a:rPr sz="1767" b="1" spc="393" dirty="0">
                <a:solidFill>
                  <a:srgbClr val="0070C0"/>
                </a:solidFill>
                <a:latin typeface="Arial"/>
                <a:cs typeface="Arial"/>
              </a:rPr>
              <a:t> </a:t>
            </a:r>
            <a:r>
              <a:rPr sz="1767" b="1" dirty="0">
                <a:solidFill>
                  <a:srgbClr val="0070C0"/>
                </a:solidFill>
                <a:latin typeface="Arial"/>
                <a:cs typeface="Arial"/>
              </a:rPr>
              <a:t>si</a:t>
            </a:r>
            <a:r>
              <a:rPr sz="1767" b="1" spc="388" dirty="0">
                <a:solidFill>
                  <a:srgbClr val="0070C0"/>
                </a:solidFill>
                <a:latin typeface="Arial"/>
                <a:cs typeface="Arial"/>
              </a:rPr>
              <a:t> </a:t>
            </a:r>
            <a:r>
              <a:rPr sz="1767" b="1" dirty="0">
                <a:solidFill>
                  <a:srgbClr val="0070C0"/>
                </a:solidFill>
                <a:latin typeface="Arial"/>
                <a:cs typeface="Arial"/>
              </a:rPr>
              <a:t>applica</a:t>
            </a:r>
            <a:r>
              <a:rPr sz="1767" b="1" spc="393" dirty="0">
                <a:solidFill>
                  <a:srgbClr val="0070C0"/>
                </a:solidFill>
                <a:latin typeface="Arial"/>
                <a:cs typeface="Arial"/>
              </a:rPr>
              <a:t> </a:t>
            </a:r>
            <a:r>
              <a:rPr sz="1767" b="1" dirty="0">
                <a:solidFill>
                  <a:srgbClr val="0070C0"/>
                </a:solidFill>
                <a:latin typeface="Arial"/>
                <a:cs typeface="Arial"/>
              </a:rPr>
              <a:t>ai</a:t>
            </a:r>
            <a:r>
              <a:rPr sz="1767" b="1" spc="393" dirty="0">
                <a:solidFill>
                  <a:srgbClr val="0070C0"/>
                </a:solidFill>
                <a:latin typeface="Arial"/>
                <a:cs typeface="Arial"/>
              </a:rPr>
              <a:t> </a:t>
            </a:r>
            <a:r>
              <a:rPr sz="1767" b="1" dirty="0">
                <a:solidFill>
                  <a:srgbClr val="0070C0"/>
                </a:solidFill>
                <a:latin typeface="Arial"/>
                <a:cs typeface="Arial"/>
              </a:rPr>
              <a:t>lavori</a:t>
            </a:r>
            <a:r>
              <a:rPr sz="1767" b="1" spc="393" dirty="0">
                <a:solidFill>
                  <a:srgbClr val="0070C0"/>
                </a:solidFill>
                <a:latin typeface="Arial"/>
                <a:cs typeface="Arial"/>
              </a:rPr>
              <a:t> </a:t>
            </a:r>
            <a:r>
              <a:rPr sz="1767" b="1" dirty="0">
                <a:solidFill>
                  <a:srgbClr val="0070C0"/>
                </a:solidFill>
                <a:latin typeface="Arial"/>
                <a:cs typeface="Arial"/>
              </a:rPr>
              <a:t>in</a:t>
            </a:r>
            <a:r>
              <a:rPr sz="1767" b="1" spc="393" dirty="0">
                <a:solidFill>
                  <a:srgbClr val="0070C0"/>
                </a:solidFill>
                <a:latin typeface="Arial"/>
                <a:cs typeface="Arial"/>
              </a:rPr>
              <a:t> </a:t>
            </a:r>
            <a:r>
              <a:rPr sz="1767" b="1" dirty="0">
                <a:solidFill>
                  <a:srgbClr val="0070C0"/>
                </a:solidFill>
                <a:latin typeface="Arial"/>
                <a:cs typeface="Arial"/>
              </a:rPr>
              <a:t>ambienti</a:t>
            </a:r>
            <a:r>
              <a:rPr sz="1767" b="1" spc="393" dirty="0">
                <a:solidFill>
                  <a:srgbClr val="0070C0"/>
                </a:solidFill>
                <a:latin typeface="Arial"/>
                <a:cs typeface="Arial"/>
              </a:rPr>
              <a:t> </a:t>
            </a:r>
            <a:r>
              <a:rPr sz="1767" b="1" dirty="0">
                <a:solidFill>
                  <a:srgbClr val="0070C0"/>
                </a:solidFill>
                <a:latin typeface="Arial"/>
                <a:cs typeface="Arial"/>
              </a:rPr>
              <a:t>sospetti</a:t>
            </a:r>
            <a:r>
              <a:rPr sz="1767" b="1" spc="393" dirty="0">
                <a:solidFill>
                  <a:srgbClr val="0070C0"/>
                </a:solidFill>
                <a:latin typeface="Arial"/>
                <a:cs typeface="Arial"/>
              </a:rPr>
              <a:t> </a:t>
            </a:r>
            <a:r>
              <a:rPr sz="1767" b="1" spc="-28" dirty="0">
                <a:solidFill>
                  <a:srgbClr val="0070C0"/>
                </a:solidFill>
                <a:latin typeface="Arial"/>
                <a:cs typeface="Arial"/>
              </a:rPr>
              <a:t>di </a:t>
            </a:r>
            <a:r>
              <a:rPr sz="1767" b="1" dirty="0">
                <a:solidFill>
                  <a:srgbClr val="0070C0"/>
                </a:solidFill>
                <a:latin typeface="Arial"/>
                <a:cs typeface="Arial"/>
              </a:rPr>
              <a:t>inquinamento</a:t>
            </a:r>
            <a:r>
              <a:rPr sz="1767" b="1" spc="388" dirty="0">
                <a:solidFill>
                  <a:srgbClr val="0070C0"/>
                </a:solidFill>
                <a:latin typeface="Arial"/>
                <a:cs typeface="Arial"/>
              </a:rPr>
              <a:t> </a:t>
            </a:r>
            <a:r>
              <a:rPr sz="1767" b="1" dirty="0">
                <a:solidFill>
                  <a:srgbClr val="0070C0"/>
                </a:solidFill>
                <a:latin typeface="Arial"/>
                <a:cs typeface="Arial"/>
              </a:rPr>
              <a:t>di</a:t>
            </a:r>
            <a:r>
              <a:rPr sz="1767" b="1" spc="388" dirty="0">
                <a:solidFill>
                  <a:srgbClr val="0070C0"/>
                </a:solidFill>
                <a:latin typeface="Arial"/>
                <a:cs typeface="Arial"/>
              </a:rPr>
              <a:t> </a:t>
            </a:r>
            <a:r>
              <a:rPr sz="1767" b="1" dirty="0">
                <a:solidFill>
                  <a:srgbClr val="0070C0"/>
                </a:solidFill>
                <a:latin typeface="Arial"/>
                <a:cs typeface="Arial"/>
              </a:rPr>
              <a:t>cui</a:t>
            </a:r>
            <a:r>
              <a:rPr sz="1767" b="1" spc="393" dirty="0">
                <a:solidFill>
                  <a:srgbClr val="0070C0"/>
                </a:solidFill>
                <a:latin typeface="Arial"/>
                <a:cs typeface="Arial"/>
              </a:rPr>
              <a:t> </a:t>
            </a:r>
            <a:r>
              <a:rPr sz="1767" b="1" u="sng" dirty="0">
                <a:solidFill>
                  <a:srgbClr val="FF0000"/>
                </a:solidFill>
                <a:uFill>
                  <a:solidFill>
                    <a:srgbClr val="FF0000"/>
                  </a:solidFill>
                </a:uFill>
                <a:latin typeface="Arial"/>
                <a:cs typeface="Arial"/>
              </a:rPr>
              <a:t>agli</a:t>
            </a:r>
            <a:r>
              <a:rPr sz="1767" b="1" u="sng" spc="388"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articoli</a:t>
            </a:r>
            <a:r>
              <a:rPr sz="1767" b="1" u="sng" spc="393"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66</a:t>
            </a:r>
            <a:r>
              <a:rPr sz="1767" b="1" u="sng" spc="388"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e</a:t>
            </a:r>
            <a:r>
              <a:rPr sz="1767" b="1" u="sng" spc="388"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121</a:t>
            </a:r>
            <a:r>
              <a:rPr sz="1767" b="1" u="sng" spc="393" dirty="0">
                <a:solidFill>
                  <a:srgbClr val="FF0000"/>
                </a:solidFill>
                <a:uFill>
                  <a:solidFill>
                    <a:srgbClr val="FF0000"/>
                  </a:solidFill>
                </a:uFill>
                <a:latin typeface="Arial"/>
                <a:cs typeface="Arial"/>
              </a:rPr>
              <a:t> </a:t>
            </a:r>
            <a:r>
              <a:rPr sz="1767" b="1" dirty="0">
                <a:solidFill>
                  <a:srgbClr val="0070C0"/>
                </a:solidFill>
                <a:latin typeface="Arial"/>
                <a:cs typeface="Arial"/>
              </a:rPr>
              <a:t>del</a:t>
            </a:r>
            <a:r>
              <a:rPr sz="1767" b="1" spc="388" dirty="0">
                <a:solidFill>
                  <a:srgbClr val="0070C0"/>
                </a:solidFill>
                <a:latin typeface="Arial"/>
                <a:cs typeface="Arial"/>
              </a:rPr>
              <a:t> </a:t>
            </a:r>
            <a:r>
              <a:rPr sz="1767" b="1" dirty="0">
                <a:solidFill>
                  <a:srgbClr val="0070C0"/>
                </a:solidFill>
                <a:latin typeface="Arial"/>
                <a:cs typeface="Arial"/>
              </a:rPr>
              <a:t>decreto</a:t>
            </a:r>
            <a:r>
              <a:rPr sz="1767" b="1" spc="393" dirty="0">
                <a:solidFill>
                  <a:srgbClr val="0070C0"/>
                </a:solidFill>
                <a:latin typeface="Arial"/>
                <a:cs typeface="Arial"/>
              </a:rPr>
              <a:t> </a:t>
            </a:r>
            <a:r>
              <a:rPr sz="1767" b="1" dirty="0">
                <a:solidFill>
                  <a:srgbClr val="0070C0"/>
                </a:solidFill>
                <a:latin typeface="Arial"/>
                <a:cs typeface="Arial"/>
              </a:rPr>
              <a:t>legislativo</a:t>
            </a:r>
            <a:r>
              <a:rPr sz="1767" b="1" spc="388" dirty="0">
                <a:solidFill>
                  <a:srgbClr val="0070C0"/>
                </a:solidFill>
                <a:latin typeface="Arial"/>
                <a:cs typeface="Arial"/>
              </a:rPr>
              <a:t> </a:t>
            </a:r>
            <a:r>
              <a:rPr sz="1767" b="1" spc="-57" dirty="0">
                <a:solidFill>
                  <a:srgbClr val="0070C0"/>
                </a:solidFill>
                <a:latin typeface="Arial"/>
                <a:cs typeface="Arial"/>
              </a:rPr>
              <a:t>9 </a:t>
            </a:r>
            <a:r>
              <a:rPr sz="1767" b="1" dirty="0">
                <a:solidFill>
                  <a:srgbClr val="0070C0"/>
                </a:solidFill>
                <a:latin typeface="Arial"/>
                <a:cs typeface="Arial"/>
              </a:rPr>
              <a:t>aprile</a:t>
            </a:r>
            <a:r>
              <a:rPr sz="1767" b="1" spc="473" dirty="0">
                <a:solidFill>
                  <a:srgbClr val="0070C0"/>
                </a:solidFill>
                <a:latin typeface="Arial"/>
                <a:cs typeface="Arial"/>
              </a:rPr>
              <a:t> </a:t>
            </a:r>
            <a:r>
              <a:rPr sz="1767" b="1" dirty="0">
                <a:solidFill>
                  <a:srgbClr val="0070C0"/>
                </a:solidFill>
                <a:latin typeface="Arial"/>
                <a:cs typeface="Arial"/>
              </a:rPr>
              <a:t>2008,</a:t>
            </a:r>
            <a:r>
              <a:rPr sz="1767" b="1" spc="479" dirty="0">
                <a:solidFill>
                  <a:srgbClr val="0070C0"/>
                </a:solidFill>
                <a:latin typeface="Arial"/>
                <a:cs typeface="Arial"/>
              </a:rPr>
              <a:t> </a:t>
            </a:r>
            <a:r>
              <a:rPr sz="1767" b="1" dirty="0">
                <a:solidFill>
                  <a:srgbClr val="0070C0"/>
                </a:solidFill>
                <a:latin typeface="Arial"/>
                <a:cs typeface="Arial"/>
              </a:rPr>
              <a:t>n.</a:t>
            </a:r>
            <a:r>
              <a:rPr sz="1767" b="1" spc="473" dirty="0">
                <a:solidFill>
                  <a:srgbClr val="0070C0"/>
                </a:solidFill>
                <a:latin typeface="Arial"/>
                <a:cs typeface="Arial"/>
              </a:rPr>
              <a:t> </a:t>
            </a:r>
            <a:r>
              <a:rPr sz="1767" b="1" dirty="0">
                <a:solidFill>
                  <a:srgbClr val="0070C0"/>
                </a:solidFill>
                <a:latin typeface="Arial"/>
                <a:cs typeface="Arial"/>
              </a:rPr>
              <a:t>81,</a:t>
            </a:r>
            <a:r>
              <a:rPr sz="1767" b="1" spc="479" dirty="0">
                <a:solidFill>
                  <a:srgbClr val="0070C0"/>
                </a:solidFill>
                <a:latin typeface="Arial"/>
                <a:cs typeface="Arial"/>
              </a:rPr>
              <a:t> </a:t>
            </a:r>
            <a:r>
              <a:rPr sz="1767" b="1" dirty="0">
                <a:solidFill>
                  <a:srgbClr val="0070C0"/>
                </a:solidFill>
                <a:latin typeface="Arial"/>
                <a:cs typeface="Arial"/>
              </a:rPr>
              <a:t>e</a:t>
            </a:r>
            <a:r>
              <a:rPr sz="1767" b="1" spc="467" dirty="0">
                <a:solidFill>
                  <a:srgbClr val="0070C0"/>
                </a:solidFill>
                <a:latin typeface="Arial"/>
                <a:cs typeface="Arial"/>
              </a:rPr>
              <a:t> </a:t>
            </a:r>
            <a:r>
              <a:rPr sz="1767" b="1" dirty="0">
                <a:solidFill>
                  <a:srgbClr val="FF0000"/>
                </a:solidFill>
                <a:latin typeface="Arial"/>
                <a:cs typeface="Arial"/>
              </a:rPr>
              <a:t>negli</a:t>
            </a:r>
            <a:r>
              <a:rPr sz="1767" b="1" spc="473" dirty="0">
                <a:solidFill>
                  <a:srgbClr val="FF0000"/>
                </a:solidFill>
                <a:latin typeface="Arial"/>
                <a:cs typeface="Arial"/>
              </a:rPr>
              <a:t> </a:t>
            </a:r>
            <a:r>
              <a:rPr sz="1767" b="1" dirty="0">
                <a:solidFill>
                  <a:srgbClr val="FF0000"/>
                </a:solidFill>
                <a:latin typeface="Arial"/>
                <a:cs typeface="Arial"/>
              </a:rPr>
              <a:t>ambienti</a:t>
            </a:r>
            <a:r>
              <a:rPr sz="1767" b="1" spc="479" dirty="0">
                <a:solidFill>
                  <a:srgbClr val="FF0000"/>
                </a:solidFill>
                <a:latin typeface="Arial"/>
                <a:cs typeface="Arial"/>
              </a:rPr>
              <a:t> </a:t>
            </a:r>
            <a:r>
              <a:rPr sz="1767" b="1" dirty="0">
                <a:solidFill>
                  <a:srgbClr val="FF0000"/>
                </a:solidFill>
                <a:latin typeface="Arial"/>
                <a:cs typeface="Arial"/>
              </a:rPr>
              <a:t>confinati</a:t>
            </a:r>
            <a:r>
              <a:rPr sz="1767" b="1" spc="479" dirty="0">
                <a:solidFill>
                  <a:srgbClr val="FF0000"/>
                </a:solidFill>
                <a:latin typeface="Arial"/>
                <a:cs typeface="Arial"/>
              </a:rPr>
              <a:t> </a:t>
            </a:r>
            <a:r>
              <a:rPr sz="1767" b="1" dirty="0">
                <a:solidFill>
                  <a:srgbClr val="FF0000"/>
                </a:solidFill>
                <a:latin typeface="Arial"/>
                <a:cs typeface="Arial"/>
              </a:rPr>
              <a:t>di</a:t>
            </a:r>
            <a:r>
              <a:rPr sz="1767" b="1" spc="473" dirty="0">
                <a:solidFill>
                  <a:srgbClr val="FF0000"/>
                </a:solidFill>
                <a:latin typeface="Arial"/>
                <a:cs typeface="Arial"/>
              </a:rPr>
              <a:t> </a:t>
            </a:r>
            <a:r>
              <a:rPr sz="1767" b="1" dirty="0">
                <a:solidFill>
                  <a:srgbClr val="FF0000"/>
                </a:solidFill>
                <a:latin typeface="Arial"/>
                <a:cs typeface="Arial"/>
              </a:rPr>
              <a:t>cui</a:t>
            </a:r>
            <a:r>
              <a:rPr sz="1767" b="1" spc="479" dirty="0">
                <a:solidFill>
                  <a:srgbClr val="FF0000"/>
                </a:solidFill>
                <a:latin typeface="Arial"/>
                <a:cs typeface="Arial"/>
              </a:rPr>
              <a:t> </a:t>
            </a:r>
            <a:r>
              <a:rPr sz="1767" b="1" u="sng" dirty="0">
                <a:solidFill>
                  <a:srgbClr val="FF0000"/>
                </a:solidFill>
                <a:uFill>
                  <a:solidFill>
                    <a:srgbClr val="FF0000"/>
                  </a:solidFill>
                </a:uFill>
                <a:latin typeface="Arial"/>
                <a:cs typeface="Arial"/>
              </a:rPr>
              <a:t>all’allegato</a:t>
            </a:r>
            <a:r>
              <a:rPr sz="1767" b="1" u="sng" spc="473" dirty="0">
                <a:solidFill>
                  <a:srgbClr val="FF0000"/>
                </a:solidFill>
                <a:uFill>
                  <a:solidFill>
                    <a:srgbClr val="FF0000"/>
                  </a:solidFill>
                </a:uFill>
                <a:latin typeface="Arial"/>
                <a:cs typeface="Arial"/>
              </a:rPr>
              <a:t> </a:t>
            </a:r>
            <a:r>
              <a:rPr sz="1767" b="1" u="sng" spc="-28" dirty="0">
                <a:solidFill>
                  <a:srgbClr val="FF0000"/>
                </a:solidFill>
                <a:uFill>
                  <a:solidFill>
                    <a:srgbClr val="FF0000"/>
                  </a:solidFill>
                </a:uFill>
                <a:latin typeface="Arial"/>
                <a:cs typeface="Arial"/>
              </a:rPr>
              <a:t>IV,</a:t>
            </a:r>
            <a:r>
              <a:rPr sz="1767" b="1" spc="-28" dirty="0">
                <a:solidFill>
                  <a:srgbClr val="FF0000"/>
                </a:solidFill>
                <a:latin typeface="Arial"/>
                <a:cs typeface="Arial"/>
              </a:rPr>
              <a:t> </a:t>
            </a:r>
            <a:r>
              <a:rPr sz="1767" b="1" dirty="0">
                <a:solidFill>
                  <a:srgbClr val="FF0000"/>
                </a:solidFill>
                <a:latin typeface="Arial"/>
                <a:cs typeface="Arial"/>
              </a:rPr>
              <a:t>punto</a:t>
            </a:r>
            <a:r>
              <a:rPr sz="1767" b="1" spc="45" dirty="0">
                <a:solidFill>
                  <a:srgbClr val="FF0000"/>
                </a:solidFill>
                <a:latin typeface="Arial"/>
                <a:cs typeface="Arial"/>
              </a:rPr>
              <a:t> </a:t>
            </a:r>
            <a:r>
              <a:rPr sz="1767" b="1" dirty="0">
                <a:solidFill>
                  <a:srgbClr val="FF0000"/>
                </a:solidFill>
                <a:latin typeface="Arial"/>
                <a:cs typeface="Arial"/>
              </a:rPr>
              <a:t>3</a:t>
            </a:r>
            <a:r>
              <a:rPr sz="1767" b="1" dirty="0">
                <a:solidFill>
                  <a:srgbClr val="0070C0"/>
                </a:solidFill>
                <a:latin typeface="Arial"/>
                <a:cs typeface="Arial"/>
              </a:rPr>
              <a:t>,</a:t>
            </a:r>
            <a:r>
              <a:rPr sz="1767" b="1" spc="57" dirty="0">
                <a:solidFill>
                  <a:srgbClr val="0070C0"/>
                </a:solidFill>
                <a:latin typeface="Arial"/>
                <a:cs typeface="Arial"/>
              </a:rPr>
              <a:t> </a:t>
            </a:r>
            <a:r>
              <a:rPr sz="1767" b="1" dirty="0">
                <a:solidFill>
                  <a:srgbClr val="0070C0"/>
                </a:solidFill>
                <a:latin typeface="Arial"/>
                <a:cs typeface="Arial"/>
              </a:rPr>
              <a:t>del</a:t>
            </a:r>
            <a:r>
              <a:rPr sz="1767" b="1" spc="63" dirty="0">
                <a:solidFill>
                  <a:srgbClr val="0070C0"/>
                </a:solidFill>
                <a:latin typeface="Arial"/>
                <a:cs typeface="Arial"/>
              </a:rPr>
              <a:t> </a:t>
            </a:r>
            <a:r>
              <a:rPr sz="1767" b="1" dirty="0">
                <a:solidFill>
                  <a:srgbClr val="0070C0"/>
                </a:solidFill>
                <a:latin typeface="Arial"/>
                <a:cs typeface="Arial"/>
              </a:rPr>
              <a:t>medesimo</a:t>
            </a:r>
            <a:r>
              <a:rPr sz="1767" b="1" spc="57" dirty="0">
                <a:solidFill>
                  <a:srgbClr val="0070C0"/>
                </a:solidFill>
                <a:latin typeface="Arial"/>
                <a:cs typeface="Arial"/>
              </a:rPr>
              <a:t> </a:t>
            </a:r>
            <a:r>
              <a:rPr sz="1767" b="1" dirty="0">
                <a:solidFill>
                  <a:srgbClr val="0070C0"/>
                </a:solidFill>
                <a:latin typeface="Arial"/>
                <a:cs typeface="Arial"/>
              </a:rPr>
              <a:t>decreto</a:t>
            </a:r>
            <a:r>
              <a:rPr sz="1767" b="1" spc="63" dirty="0">
                <a:solidFill>
                  <a:srgbClr val="0070C0"/>
                </a:solidFill>
                <a:latin typeface="Arial"/>
                <a:cs typeface="Arial"/>
              </a:rPr>
              <a:t> </a:t>
            </a:r>
            <a:r>
              <a:rPr sz="1767" b="1" spc="-12" dirty="0">
                <a:solidFill>
                  <a:srgbClr val="0070C0"/>
                </a:solidFill>
                <a:latin typeface="Arial"/>
                <a:cs typeface="Arial"/>
              </a:rPr>
              <a:t>legislativo&gt;&gt;.</a:t>
            </a:r>
            <a:endParaRPr sz="1767" dirty="0">
              <a:latin typeface="Arial"/>
              <a:cs typeface="Arial"/>
            </a:endParaRPr>
          </a:p>
        </p:txBody>
      </p:sp>
      <p:sp>
        <p:nvSpPr>
          <p:cNvPr id="7" name="object 2">
            <a:extLst>
              <a:ext uri="{FF2B5EF4-FFF2-40B4-BE49-F238E27FC236}">
                <a16:creationId xmlns:a16="http://schemas.microsoft.com/office/drawing/2014/main" id="{AA143B75-5951-4123-6157-78CBF5C6C27D}"/>
              </a:ext>
            </a:extLst>
          </p:cNvPr>
          <p:cNvSpPr txBox="1">
            <a:spLocks noGrp="1"/>
          </p:cNvSpPr>
          <p:nvPr>
            <p:ph type="title"/>
          </p:nvPr>
        </p:nvSpPr>
        <p:spPr>
          <a:xfrm>
            <a:off x="623392" y="505398"/>
            <a:ext cx="9649072" cy="446971"/>
          </a:xfrm>
          <a:prstGeom prst="rect">
            <a:avLst/>
          </a:prstGeom>
        </p:spPr>
        <p:txBody>
          <a:bodyPr vert="horz" wrap="square" lIns="0" tIns="15928" rIns="0" bIns="0" rtlCol="0" anchor="ctr">
            <a:spAutoFit/>
          </a:bodyPr>
          <a:lstStyle/>
          <a:p>
            <a:pPr marL="3083434">
              <a:spcBef>
                <a:spcPts val="125"/>
              </a:spcBef>
            </a:pPr>
            <a:r>
              <a:rPr sz="2800" b="1" dirty="0">
                <a:solidFill>
                  <a:srgbClr val="0070C0"/>
                </a:solidFill>
                <a:latin typeface="Arial" panose="020B0604020202020204" pitchFamily="34" charset="0"/>
                <a:cs typeface="Arial" panose="020B0604020202020204" pitchFamily="34" charset="0"/>
              </a:rPr>
              <a:t>La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normativa</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di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riferimento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25071" y="1596881"/>
            <a:ext cx="6942163" cy="3756688"/>
            <a:chOff x="2302325" y="2171286"/>
            <a:chExt cx="6089015" cy="3295015"/>
          </a:xfrm>
        </p:grpSpPr>
        <p:sp>
          <p:nvSpPr>
            <p:cNvPr id="4" name="object 4"/>
            <p:cNvSpPr/>
            <p:nvPr/>
          </p:nvSpPr>
          <p:spPr>
            <a:xfrm>
              <a:off x="2307907" y="2176868"/>
              <a:ext cx="6077585" cy="3284220"/>
            </a:xfrm>
            <a:custGeom>
              <a:avLst/>
              <a:gdLst/>
              <a:ahLst/>
              <a:cxnLst/>
              <a:rect l="l" t="t" r="r" b="b"/>
              <a:pathLst>
                <a:path w="6077584" h="3284220">
                  <a:moveTo>
                    <a:pt x="1266723" y="551091"/>
                  </a:moveTo>
                  <a:lnTo>
                    <a:pt x="1511515" y="1188389"/>
                  </a:lnTo>
                  <a:lnTo>
                    <a:pt x="329768" y="1257249"/>
                  </a:lnTo>
                  <a:lnTo>
                    <a:pt x="1107185" y="1762277"/>
                  </a:lnTo>
                  <a:lnTo>
                    <a:pt x="0" y="1957628"/>
                  </a:lnTo>
                  <a:lnTo>
                    <a:pt x="936967" y="2336634"/>
                  </a:lnTo>
                  <a:lnTo>
                    <a:pt x="361556" y="2709849"/>
                  </a:lnTo>
                  <a:lnTo>
                    <a:pt x="1351978" y="2772943"/>
                  </a:lnTo>
                  <a:lnTo>
                    <a:pt x="1383499" y="3283750"/>
                  </a:lnTo>
                  <a:lnTo>
                    <a:pt x="2117864" y="2755468"/>
                  </a:lnTo>
                  <a:lnTo>
                    <a:pt x="2671368" y="2755468"/>
                  </a:lnTo>
                  <a:lnTo>
                    <a:pt x="2777680" y="2640685"/>
                  </a:lnTo>
                  <a:lnTo>
                    <a:pt x="3348188" y="2640685"/>
                  </a:lnTo>
                  <a:lnTo>
                    <a:pt x="3427082" y="2422525"/>
                  </a:lnTo>
                  <a:lnTo>
                    <a:pt x="4163842" y="2422525"/>
                  </a:lnTo>
                  <a:lnTo>
                    <a:pt x="4119245" y="2181567"/>
                  </a:lnTo>
                  <a:lnTo>
                    <a:pt x="5040284" y="2181567"/>
                  </a:lnTo>
                  <a:lnTo>
                    <a:pt x="4608830" y="1871433"/>
                  </a:lnTo>
                  <a:lnTo>
                    <a:pt x="5140617" y="1716366"/>
                  </a:lnTo>
                  <a:lnTo>
                    <a:pt x="4779060" y="1429346"/>
                  </a:lnTo>
                  <a:lnTo>
                    <a:pt x="6077584" y="1010208"/>
                  </a:lnTo>
                  <a:lnTo>
                    <a:pt x="4608830" y="993038"/>
                  </a:lnTo>
                  <a:lnTo>
                    <a:pt x="4629272" y="970229"/>
                  </a:lnTo>
                  <a:lnTo>
                    <a:pt x="2405710" y="970229"/>
                  </a:lnTo>
                  <a:lnTo>
                    <a:pt x="1266723" y="551091"/>
                  </a:lnTo>
                  <a:close/>
                </a:path>
                <a:path w="6077584" h="3284220">
                  <a:moveTo>
                    <a:pt x="2671368" y="2755468"/>
                  </a:moveTo>
                  <a:lnTo>
                    <a:pt x="2117864" y="2755468"/>
                  </a:lnTo>
                  <a:lnTo>
                    <a:pt x="2447912" y="2996730"/>
                  </a:lnTo>
                  <a:lnTo>
                    <a:pt x="2671368" y="2755468"/>
                  </a:lnTo>
                  <a:close/>
                </a:path>
                <a:path w="6077584" h="3284220">
                  <a:moveTo>
                    <a:pt x="3348188" y="2640685"/>
                  </a:moveTo>
                  <a:lnTo>
                    <a:pt x="2777680" y="2640685"/>
                  </a:lnTo>
                  <a:lnTo>
                    <a:pt x="3267265" y="2864459"/>
                  </a:lnTo>
                  <a:lnTo>
                    <a:pt x="3348188" y="2640685"/>
                  </a:lnTo>
                  <a:close/>
                </a:path>
                <a:path w="6077584" h="3284220">
                  <a:moveTo>
                    <a:pt x="4163842" y="2422525"/>
                  </a:moveTo>
                  <a:lnTo>
                    <a:pt x="3427082" y="2422525"/>
                  </a:lnTo>
                  <a:lnTo>
                    <a:pt x="4204220" y="2640685"/>
                  </a:lnTo>
                  <a:lnTo>
                    <a:pt x="4163842" y="2422525"/>
                  </a:lnTo>
                  <a:close/>
                </a:path>
                <a:path w="6077584" h="3284220">
                  <a:moveTo>
                    <a:pt x="5040284" y="2181567"/>
                  </a:moveTo>
                  <a:lnTo>
                    <a:pt x="4119245" y="2181567"/>
                  </a:lnTo>
                  <a:lnTo>
                    <a:pt x="5311419" y="2376462"/>
                  </a:lnTo>
                  <a:lnTo>
                    <a:pt x="5040284" y="2181567"/>
                  </a:lnTo>
                  <a:close/>
                </a:path>
                <a:path w="6077584" h="3284220">
                  <a:moveTo>
                    <a:pt x="2735478" y="286880"/>
                  </a:moveTo>
                  <a:lnTo>
                    <a:pt x="2405710" y="970229"/>
                  </a:lnTo>
                  <a:lnTo>
                    <a:pt x="4629272" y="970229"/>
                  </a:lnTo>
                  <a:lnTo>
                    <a:pt x="4711700" y="878255"/>
                  </a:lnTo>
                  <a:lnTo>
                    <a:pt x="4086898" y="878255"/>
                  </a:lnTo>
                  <a:lnTo>
                    <a:pt x="4105419" y="660095"/>
                  </a:lnTo>
                  <a:lnTo>
                    <a:pt x="3225063" y="660095"/>
                  </a:lnTo>
                  <a:lnTo>
                    <a:pt x="2735478" y="286880"/>
                  </a:lnTo>
                  <a:close/>
                </a:path>
                <a:path w="6077584" h="3284220">
                  <a:moveTo>
                    <a:pt x="5066626" y="482231"/>
                  </a:moveTo>
                  <a:lnTo>
                    <a:pt x="4086898" y="878255"/>
                  </a:lnTo>
                  <a:lnTo>
                    <a:pt x="4711700" y="878255"/>
                  </a:lnTo>
                  <a:lnTo>
                    <a:pt x="5066626" y="482231"/>
                  </a:lnTo>
                  <a:close/>
                </a:path>
                <a:path w="6077584" h="3284220">
                  <a:moveTo>
                    <a:pt x="4161459" y="0"/>
                  </a:moveTo>
                  <a:lnTo>
                    <a:pt x="3225063" y="660095"/>
                  </a:lnTo>
                  <a:lnTo>
                    <a:pt x="4105419" y="660095"/>
                  </a:lnTo>
                  <a:lnTo>
                    <a:pt x="4161459" y="0"/>
                  </a:lnTo>
                  <a:close/>
                </a:path>
              </a:pathLst>
            </a:custGeom>
            <a:solidFill>
              <a:srgbClr val="EB0028"/>
            </a:solidFill>
          </p:spPr>
          <p:txBody>
            <a:bodyPr wrap="square" lIns="0" tIns="0" rIns="0" bIns="0" rtlCol="0"/>
            <a:lstStyle/>
            <a:p>
              <a:endParaRPr sz="1634"/>
            </a:p>
          </p:txBody>
        </p:sp>
        <p:sp>
          <p:nvSpPr>
            <p:cNvPr id="5" name="object 5"/>
            <p:cNvSpPr/>
            <p:nvPr/>
          </p:nvSpPr>
          <p:spPr>
            <a:xfrm>
              <a:off x="2307907" y="2176868"/>
              <a:ext cx="6077585" cy="3284220"/>
            </a:xfrm>
            <a:custGeom>
              <a:avLst/>
              <a:gdLst/>
              <a:ahLst/>
              <a:cxnLst/>
              <a:rect l="l" t="t" r="r" b="b"/>
              <a:pathLst>
                <a:path w="6077584" h="3284220">
                  <a:moveTo>
                    <a:pt x="3225050" y="660094"/>
                  </a:moveTo>
                  <a:lnTo>
                    <a:pt x="4161446" y="0"/>
                  </a:lnTo>
                  <a:lnTo>
                    <a:pt x="4086893" y="878250"/>
                  </a:lnTo>
                  <a:lnTo>
                    <a:pt x="5066620" y="482224"/>
                  </a:lnTo>
                  <a:lnTo>
                    <a:pt x="4608831" y="993029"/>
                  </a:lnTo>
                  <a:lnTo>
                    <a:pt x="6077580" y="1010208"/>
                  </a:lnTo>
                  <a:lnTo>
                    <a:pt x="4779056" y="1429345"/>
                  </a:lnTo>
                  <a:lnTo>
                    <a:pt x="5140616" y="1716369"/>
                  </a:lnTo>
                  <a:lnTo>
                    <a:pt x="4608831" y="1871427"/>
                  </a:lnTo>
                  <a:lnTo>
                    <a:pt x="5311409" y="2376459"/>
                  </a:lnTo>
                  <a:lnTo>
                    <a:pt x="4119240" y="2181565"/>
                  </a:lnTo>
                  <a:lnTo>
                    <a:pt x="4204220" y="2640683"/>
                  </a:lnTo>
                  <a:lnTo>
                    <a:pt x="3427077" y="2422519"/>
                  </a:lnTo>
                  <a:lnTo>
                    <a:pt x="3267255" y="2864455"/>
                  </a:lnTo>
                  <a:lnTo>
                    <a:pt x="2777676" y="2640683"/>
                  </a:lnTo>
                  <a:lnTo>
                    <a:pt x="2447907" y="2996723"/>
                  </a:lnTo>
                  <a:lnTo>
                    <a:pt x="2117871" y="2755457"/>
                  </a:lnTo>
                  <a:lnTo>
                    <a:pt x="1383491" y="3283748"/>
                  </a:lnTo>
                  <a:lnTo>
                    <a:pt x="1351979" y="2772940"/>
                  </a:lnTo>
                  <a:lnTo>
                    <a:pt x="361559" y="2709856"/>
                  </a:lnTo>
                  <a:lnTo>
                    <a:pt x="936959" y="2336634"/>
                  </a:lnTo>
                  <a:lnTo>
                    <a:pt x="0" y="1957625"/>
                  </a:lnTo>
                  <a:lnTo>
                    <a:pt x="1107188" y="1762283"/>
                  </a:lnTo>
                  <a:lnTo>
                    <a:pt x="329764" y="1257251"/>
                  </a:lnTo>
                  <a:lnTo>
                    <a:pt x="1511511" y="1188380"/>
                  </a:lnTo>
                  <a:lnTo>
                    <a:pt x="1266721" y="551091"/>
                  </a:lnTo>
                  <a:lnTo>
                    <a:pt x="2405702" y="970226"/>
                  </a:lnTo>
                  <a:lnTo>
                    <a:pt x="2735470" y="286872"/>
                  </a:lnTo>
                  <a:lnTo>
                    <a:pt x="3225050" y="660094"/>
                  </a:lnTo>
                  <a:close/>
                </a:path>
              </a:pathLst>
            </a:custGeom>
            <a:ln w="11163">
              <a:solidFill>
                <a:srgbClr val="FF0000"/>
              </a:solidFill>
            </a:ln>
          </p:spPr>
          <p:txBody>
            <a:bodyPr wrap="square" lIns="0" tIns="0" rIns="0" bIns="0" rtlCol="0"/>
            <a:lstStyle/>
            <a:p>
              <a:endParaRPr sz="1634"/>
            </a:p>
          </p:txBody>
        </p:sp>
      </p:grpSp>
      <p:sp>
        <p:nvSpPr>
          <p:cNvPr id="6" name="object 6"/>
          <p:cNvSpPr txBox="1"/>
          <p:nvPr/>
        </p:nvSpPr>
        <p:spPr>
          <a:xfrm>
            <a:off x="4506028" y="2973776"/>
            <a:ext cx="2670731" cy="1375764"/>
          </a:xfrm>
          <a:prstGeom prst="rect">
            <a:avLst/>
          </a:prstGeom>
        </p:spPr>
        <p:txBody>
          <a:bodyPr vert="horz" wrap="square" lIns="0" tIns="28959" rIns="0" bIns="0" rtlCol="0">
            <a:spAutoFit/>
          </a:bodyPr>
          <a:lstStyle/>
          <a:p>
            <a:pPr marL="13756" marR="5791" indent="724" algn="ctr">
              <a:lnSpc>
                <a:spcPts val="2109"/>
              </a:lnSpc>
              <a:spcBef>
                <a:spcPts val="228"/>
              </a:spcBef>
            </a:pPr>
            <a:r>
              <a:rPr sz="1767" b="1" dirty="0">
                <a:solidFill>
                  <a:srgbClr val="FFFFFF"/>
                </a:solidFill>
                <a:latin typeface="Arial"/>
                <a:cs typeface="Arial"/>
              </a:rPr>
              <a:t>Ad</a:t>
            </a:r>
            <a:r>
              <a:rPr sz="1767" b="1" spc="40" dirty="0">
                <a:solidFill>
                  <a:srgbClr val="FFFFFF"/>
                </a:solidFill>
                <a:latin typeface="Arial"/>
                <a:cs typeface="Arial"/>
              </a:rPr>
              <a:t> </a:t>
            </a:r>
            <a:r>
              <a:rPr sz="1767" b="1" dirty="0">
                <a:solidFill>
                  <a:srgbClr val="FFFFFF"/>
                </a:solidFill>
                <a:latin typeface="Arial"/>
                <a:cs typeface="Arial"/>
              </a:rPr>
              <a:t>oggi,</a:t>
            </a:r>
            <a:r>
              <a:rPr sz="1767" b="1" spc="40" dirty="0">
                <a:solidFill>
                  <a:srgbClr val="FFFFFF"/>
                </a:solidFill>
                <a:latin typeface="Arial"/>
                <a:cs typeface="Arial"/>
              </a:rPr>
              <a:t> </a:t>
            </a:r>
            <a:r>
              <a:rPr lang="it-IT" sz="1767" b="1" spc="40" dirty="0">
                <a:solidFill>
                  <a:srgbClr val="FFFFFF"/>
                </a:solidFill>
                <a:latin typeface="Arial"/>
                <a:cs typeface="Arial"/>
              </a:rPr>
              <a:t>nelle norme di legge,</a:t>
            </a:r>
            <a:r>
              <a:rPr sz="1767" b="1" dirty="0">
                <a:solidFill>
                  <a:srgbClr val="FFFFFF"/>
                </a:solidFill>
                <a:latin typeface="Arial"/>
                <a:cs typeface="Arial"/>
              </a:rPr>
              <a:t>non</a:t>
            </a:r>
            <a:r>
              <a:rPr sz="1767" b="1" spc="45" dirty="0">
                <a:solidFill>
                  <a:srgbClr val="FFFFFF"/>
                </a:solidFill>
                <a:latin typeface="Arial"/>
                <a:cs typeface="Arial"/>
              </a:rPr>
              <a:t> </a:t>
            </a:r>
            <a:r>
              <a:rPr sz="1767" b="1" dirty="0">
                <a:solidFill>
                  <a:srgbClr val="FFFFFF"/>
                </a:solidFill>
                <a:latin typeface="Arial"/>
                <a:cs typeface="Arial"/>
              </a:rPr>
              <a:t>c’è</a:t>
            </a:r>
            <a:r>
              <a:rPr sz="1767" b="1" spc="40" dirty="0">
                <a:solidFill>
                  <a:srgbClr val="FFFFFF"/>
                </a:solidFill>
                <a:latin typeface="Arial"/>
                <a:cs typeface="Arial"/>
              </a:rPr>
              <a:t> </a:t>
            </a:r>
            <a:r>
              <a:rPr sz="1767" b="1" spc="-28" dirty="0">
                <a:solidFill>
                  <a:srgbClr val="FFFFFF"/>
                </a:solidFill>
                <a:latin typeface="Arial"/>
                <a:cs typeface="Arial"/>
              </a:rPr>
              <a:t>una </a:t>
            </a:r>
            <a:r>
              <a:rPr sz="1767" b="1" dirty="0">
                <a:solidFill>
                  <a:srgbClr val="FFFFFF"/>
                </a:solidFill>
                <a:latin typeface="Arial"/>
                <a:cs typeface="Arial"/>
              </a:rPr>
              <a:t>definizione</a:t>
            </a:r>
            <a:r>
              <a:rPr sz="1767" b="1" spc="63" dirty="0">
                <a:solidFill>
                  <a:srgbClr val="FFFFFF"/>
                </a:solidFill>
                <a:latin typeface="Arial"/>
                <a:cs typeface="Arial"/>
              </a:rPr>
              <a:t> </a:t>
            </a:r>
            <a:r>
              <a:rPr sz="1767" b="1" dirty="0">
                <a:solidFill>
                  <a:srgbClr val="FFFFFF"/>
                </a:solidFill>
                <a:latin typeface="Arial"/>
                <a:cs typeface="Arial"/>
              </a:rPr>
              <a:t>di</a:t>
            </a:r>
            <a:r>
              <a:rPr sz="1767" b="1" spc="-17" dirty="0">
                <a:solidFill>
                  <a:srgbClr val="FFFFFF"/>
                </a:solidFill>
                <a:latin typeface="Arial"/>
                <a:cs typeface="Arial"/>
              </a:rPr>
              <a:t> </a:t>
            </a:r>
            <a:r>
              <a:rPr sz="1767" b="1" spc="-12" dirty="0">
                <a:solidFill>
                  <a:srgbClr val="FFFFFF"/>
                </a:solidFill>
                <a:latin typeface="Arial"/>
                <a:cs typeface="Arial"/>
              </a:rPr>
              <a:t>Ambienti </a:t>
            </a:r>
            <a:r>
              <a:rPr sz="1767" b="1" dirty="0">
                <a:solidFill>
                  <a:srgbClr val="FFFFFF"/>
                </a:solidFill>
                <a:latin typeface="Arial"/>
                <a:cs typeface="Arial"/>
              </a:rPr>
              <a:t>sospetti</a:t>
            </a:r>
            <a:r>
              <a:rPr sz="1767" b="1" spc="74" dirty="0">
                <a:solidFill>
                  <a:srgbClr val="FFFFFF"/>
                </a:solidFill>
                <a:latin typeface="Arial"/>
                <a:cs typeface="Arial"/>
              </a:rPr>
              <a:t> </a:t>
            </a:r>
            <a:r>
              <a:rPr sz="1767" b="1" spc="-12" dirty="0">
                <a:solidFill>
                  <a:srgbClr val="FFFFFF"/>
                </a:solidFill>
                <a:latin typeface="Arial"/>
                <a:cs typeface="Arial"/>
              </a:rPr>
              <a:t>d’inquinamento </a:t>
            </a:r>
            <a:r>
              <a:rPr sz="1767" b="1" dirty="0">
                <a:solidFill>
                  <a:srgbClr val="FFFFFF"/>
                </a:solidFill>
                <a:latin typeface="Arial"/>
                <a:cs typeface="Arial"/>
              </a:rPr>
              <a:t>o</a:t>
            </a:r>
            <a:r>
              <a:rPr sz="1767" b="1" spc="12" dirty="0">
                <a:solidFill>
                  <a:srgbClr val="FFFFFF"/>
                </a:solidFill>
                <a:latin typeface="Arial"/>
                <a:cs typeface="Arial"/>
              </a:rPr>
              <a:t> </a:t>
            </a:r>
            <a:r>
              <a:rPr sz="1767" b="1" spc="-12" dirty="0">
                <a:solidFill>
                  <a:srgbClr val="FFFFFF"/>
                </a:solidFill>
                <a:latin typeface="Arial"/>
                <a:cs typeface="Arial"/>
              </a:rPr>
              <a:t>confinati</a:t>
            </a:r>
            <a:endParaRPr sz="1767" dirty="0">
              <a:latin typeface="Arial"/>
              <a:cs typeface="Arial"/>
            </a:endParaRPr>
          </a:p>
        </p:txBody>
      </p:sp>
      <p:sp>
        <p:nvSpPr>
          <p:cNvPr id="7" name="object 7"/>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12</a:t>
            </a:fld>
            <a:endParaRPr spc="-28" dirty="0"/>
          </a:p>
        </p:txBody>
      </p:sp>
      <p:sp>
        <p:nvSpPr>
          <p:cNvPr id="10" name="object 2">
            <a:extLst>
              <a:ext uri="{FF2B5EF4-FFF2-40B4-BE49-F238E27FC236}">
                <a16:creationId xmlns:a16="http://schemas.microsoft.com/office/drawing/2014/main" id="{45E5E5A9-B9AF-8020-576E-D76F63991A78}"/>
              </a:ext>
            </a:extLst>
          </p:cNvPr>
          <p:cNvSpPr txBox="1">
            <a:spLocks noGrp="1"/>
          </p:cNvSpPr>
          <p:nvPr>
            <p:ph type="title"/>
          </p:nvPr>
        </p:nvSpPr>
        <p:spPr>
          <a:xfrm>
            <a:off x="732883" y="573737"/>
            <a:ext cx="10217020" cy="406383"/>
          </a:xfrm>
          <a:prstGeom prst="rect">
            <a:avLst/>
          </a:prstGeom>
        </p:spPr>
        <p:txBody>
          <a:bodyPr vert="horz" wrap="square" lIns="0" tIns="15928" rIns="0" bIns="0" rtlCol="0" anchor="ctr">
            <a:spAutoFit/>
          </a:bodyPr>
          <a:lstStyle/>
          <a:p>
            <a:pPr marL="3083434">
              <a:spcBef>
                <a:spcPts val="125"/>
              </a:spcBef>
            </a:pPr>
            <a:r>
              <a:rPr sz="2800" b="1" dirty="0">
                <a:solidFill>
                  <a:srgbClr val="0070C0"/>
                </a:solidFill>
                <a:latin typeface="Arial" panose="020B0604020202020204" pitchFamily="34" charset="0"/>
                <a:cs typeface="Arial" panose="020B0604020202020204" pitchFamily="34" charset="0"/>
              </a:rPr>
              <a:t>La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normativa</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di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riferimento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935760" y="1347798"/>
            <a:ext cx="4704366" cy="290941"/>
          </a:xfrm>
          <a:prstGeom prst="rect">
            <a:avLst/>
          </a:prstGeom>
        </p:spPr>
        <p:txBody>
          <a:bodyPr vert="horz" wrap="square" lIns="0" tIns="18823" rIns="0" bIns="0" rtlCol="0">
            <a:spAutoFit/>
          </a:bodyPr>
          <a:lstStyle/>
          <a:p>
            <a:pPr marL="14480">
              <a:spcBef>
                <a:spcPts val="148"/>
              </a:spcBef>
            </a:pPr>
            <a:r>
              <a:rPr sz="1767" b="1" dirty="0">
                <a:solidFill>
                  <a:srgbClr val="0070C0"/>
                </a:solidFill>
                <a:latin typeface="Arial"/>
                <a:cs typeface="Arial"/>
              </a:rPr>
              <a:t>In</a:t>
            </a:r>
            <a:r>
              <a:rPr sz="1767" b="1" spc="57" dirty="0">
                <a:solidFill>
                  <a:srgbClr val="0070C0"/>
                </a:solidFill>
                <a:latin typeface="Arial"/>
                <a:cs typeface="Arial"/>
              </a:rPr>
              <a:t> </a:t>
            </a:r>
            <a:r>
              <a:rPr sz="1767" b="1" dirty="0">
                <a:solidFill>
                  <a:srgbClr val="0070C0"/>
                </a:solidFill>
                <a:latin typeface="Arial"/>
                <a:cs typeface="Arial"/>
              </a:rPr>
              <a:t>Italia,</a:t>
            </a:r>
            <a:r>
              <a:rPr sz="1767" b="1" spc="63" dirty="0">
                <a:solidFill>
                  <a:srgbClr val="0070C0"/>
                </a:solidFill>
                <a:latin typeface="Arial"/>
                <a:cs typeface="Arial"/>
              </a:rPr>
              <a:t> </a:t>
            </a:r>
            <a:r>
              <a:rPr sz="1767" b="1" dirty="0">
                <a:solidFill>
                  <a:srgbClr val="0070C0"/>
                </a:solidFill>
                <a:latin typeface="Arial"/>
                <a:cs typeface="Arial"/>
              </a:rPr>
              <a:t>invece,</a:t>
            </a:r>
            <a:r>
              <a:rPr sz="1767" b="1" spc="63" dirty="0">
                <a:solidFill>
                  <a:srgbClr val="0070C0"/>
                </a:solidFill>
                <a:latin typeface="Arial"/>
                <a:cs typeface="Arial"/>
              </a:rPr>
              <a:t> </a:t>
            </a:r>
            <a:r>
              <a:rPr sz="1767" b="1" dirty="0">
                <a:solidFill>
                  <a:srgbClr val="0070C0"/>
                </a:solidFill>
                <a:latin typeface="Arial"/>
                <a:cs typeface="Arial"/>
              </a:rPr>
              <a:t>ci</a:t>
            </a:r>
            <a:r>
              <a:rPr sz="1767" b="1" spc="63" dirty="0">
                <a:solidFill>
                  <a:srgbClr val="0070C0"/>
                </a:solidFill>
                <a:latin typeface="Arial"/>
                <a:cs typeface="Arial"/>
              </a:rPr>
              <a:t> </a:t>
            </a:r>
            <a:r>
              <a:rPr sz="1767" b="1" dirty="0">
                <a:solidFill>
                  <a:srgbClr val="0070C0"/>
                </a:solidFill>
                <a:latin typeface="Arial"/>
                <a:cs typeface="Arial"/>
              </a:rPr>
              <a:t>complichiamo</a:t>
            </a:r>
            <a:r>
              <a:rPr sz="1767" b="1" spc="63" dirty="0">
                <a:solidFill>
                  <a:srgbClr val="0070C0"/>
                </a:solidFill>
                <a:latin typeface="Arial"/>
                <a:cs typeface="Arial"/>
              </a:rPr>
              <a:t> </a:t>
            </a:r>
            <a:r>
              <a:rPr sz="1767" b="1" dirty="0">
                <a:solidFill>
                  <a:srgbClr val="0070C0"/>
                </a:solidFill>
                <a:latin typeface="Arial"/>
                <a:cs typeface="Arial"/>
              </a:rPr>
              <a:t>la</a:t>
            </a:r>
            <a:r>
              <a:rPr sz="1767" b="1" spc="63" dirty="0">
                <a:solidFill>
                  <a:srgbClr val="0070C0"/>
                </a:solidFill>
                <a:latin typeface="Arial"/>
                <a:cs typeface="Arial"/>
              </a:rPr>
              <a:t> </a:t>
            </a:r>
            <a:r>
              <a:rPr sz="1767" b="1" dirty="0">
                <a:solidFill>
                  <a:srgbClr val="0070C0"/>
                </a:solidFill>
                <a:latin typeface="Arial"/>
                <a:cs typeface="Arial"/>
              </a:rPr>
              <a:t>vita</a:t>
            </a:r>
            <a:r>
              <a:rPr sz="1767" b="1" spc="63" dirty="0">
                <a:solidFill>
                  <a:srgbClr val="0070C0"/>
                </a:solidFill>
                <a:latin typeface="Arial"/>
                <a:cs typeface="Arial"/>
              </a:rPr>
              <a:t> </a:t>
            </a:r>
            <a:r>
              <a:rPr sz="1767" b="1" spc="-28" dirty="0">
                <a:solidFill>
                  <a:srgbClr val="0070C0"/>
                </a:solidFill>
                <a:latin typeface="Arial"/>
                <a:cs typeface="Arial"/>
              </a:rPr>
              <a:t>…..</a:t>
            </a:r>
            <a:endParaRPr sz="1767" dirty="0">
              <a:latin typeface="Arial"/>
              <a:cs typeface="Arial"/>
            </a:endParaRPr>
          </a:p>
        </p:txBody>
      </p:sp>
      <p:grpSp>
        <p:nvGrpSpPr>
          <p:cNvPr id="4" name="object 4"/>
          <p:cNvGrpSpPr/>
          <p:nvPr/>
        </p:nvGrpSpPr>
        <p:grpSpPr>
          <a:xfrm>
            <a:off x="2207568" y="1832150"/>
            <a:ext cx="7588669" cy="4311974"/>
            <a:chOff x="1829079" y="2100668"/>
            <a:chExt cx="6656070" cy="3782060"/>
          </a:xfrm>
        </p:grpSpPr>
        <p:pic>
          <p:nvPicPr>
            <p:cNvPr id="5" name="object 5"/>
            <p:cNvPicPr/>
            <p:nvPr/>
          </p:nvPicPr>
          <p:blipFill>
            <a:blip r:embed="rId2" cstate="print"/>
            <a:stretch>
              <a:fillRect/>
            </a:stretch>
          </p:blipFill>
          <p:spPr>
            <a:xfrm>
              <a:off x="1933714" y="2117496"/>
              <a:ext cx="6333502" cy="1305585"/>
            </a:xfrm>
            <a:prstGeom prst="rect">
              <a:avLst/>
            </a:prstGeom>
          </p:spPr>
        </p:pic>
        <p:sp>
          <p:nvSpPr>
            <p:cNvPr id="6" name="object 6"/>
            <p:cNvSpPr/>
            <p:nvPr/>
          </p:nvSpPr>
          <p:spPr>
            <a:xfrm>
              <a:off x="1933714" y="2117496"/>
              <a:ext cx="6417945" cy="1306195"/>
            </a:xfrm>
            <a:custGeom>
              <a:avLst/>
              <a:gdLst/>
              <a:ahLst/>
              <a:cxnLst/>
              <a:rect l="l" t="t" r="r" b="b"/>
              <a:pathLst>
                <a:path w="6417945" h="1306195">
                  <a:moveTo>
                    <a:pt x="0" y="0"/>
                  </a:moveTo>
                  <a:lnTo>
                    <a:pt x="6417485" y="0"/>
                  </a:lnTo>
                  <a:lnTo>
                    <a:pt x="6417485" y="1305589"/>
                  </a:lnTo>
                  <a:lnTo>
                    <a:pt x="0" y="1305589"/>
                  </a:lnTo>
                  <a:lnTo>
                    <a:pt x="0" y="0"/>
                  </a:lnTo>
                  <a:close/>
                </a:path>
              </a:pathLst>
            </a:custGeom>
            <a:ln w="33510">
              <a:solidFill>
                <a:srgbClr val="000000"/>
              </a:solidFill>
            </a:ln>
          </p:spPr>
          <p:txBody>
            <a:bodyPr wrap="square" lIns="0" tIns="0" rIns="0" bIns="0" rtlCol="0"/>
            <a:lstStyle/>
            <a:p>
              <a:endParaRPr sz="1634"/>
            </a:p>
          </p:txBody>
        </p:sp>
        <p:pic>
          <p:nvPicPr>
            <p:cNvPr id="7" name="object 7"/>
            <p:cNvPicPr/>
            <p:nvPr/>
          </p:nvPicPr>
          <p:blipFill>
            <a:blip r:embed="rId3" cstate="print"/>
            <a:stretch>
              <a:fillRect/>
            </a:stretch>
          </p:blipFill>
          <p:spPr>
            <a:xfrm>
              <a:off x="5872607" y="2561041"/>
              <a:ext cx="575908" cy="515660"/>
            </a:xfrm>
            <a:prstGeom prst="rect">
              <a:avLst/>
            </a:prstGeom>
          </p:spPr>
        </p:pic>
        <p:sp>
          <p:nvSpPr>
            <p:cNvPr id="8" name="object 8"/>
            <p:cNvSpPr/>
            <p:nvPr/>
          </p:nvSpPr>
          <p:spPr>
            <a:xfrm>
              <a:off x="5922733" y="2588971"/>
              <a:ext cx="476250" cy="415290"/>
            </a:xfrm>
            <a:custGeom>
              <a:avLst/>
              <a:gdLst/>
              <a:ahLst/>
              <a:cxnLst/>
              <a:rect l="l" t="t" r="r" b="b"/>
              <a:pathLst>
                <a:path w="476250" h="415289">
                  <a:moveTo>
                    <a:pt x="0" y="0"/>
                  </a:moveTo>
                  <a:lnTo>
                    <a:pt x="475656" y="0"/>
                  </a:lnTo>
                  <a:lnTo>
                    <a:pt x="475656" y="415118"/>
                  </a:lnTo>
                  <a:lnTo>
                    <a:pt x="0" y="415118"/>
                  </a:lnTo>
                  <a:lnTo>
                    <a:pt x="0" y="0"/>
                  </a:lnTo>
                  <a:close/>
                </a:path>
              </a:pathLst>
            </a:custGeom>
            <a:ln w="33471">
              <a:solidFill>
                <a:srgbClr val="FF0000"/>
              </a:solidFill>
            </a:ln>
          </p:spPr>
          <p:txBody>
            <a:bodyPr wrap="square" lIns="0" tIns="0" rIns="0" bIns="0" rtlCol="0"/>
            <a:lstStyle/>
            <a:p>
              <a:endParaRPr sz="1634"/>
            </a:p>
          </p:txBody>
        </p:sp>
        <p:pic>
          <p:nvPicPr>
            <p:cNvPr id="9" name="object 9"/>
            <p:cNvPicPr/>
            <p:nvPr/>
          </p:nvPicPr>
          <p:blipFill>
            <a:blip r:embed="rId4" cstate="print"/>
            <a:stretch>
              <a:fillRect/>
            </a:stretch>
          </p:blipFill>
          <p:spPr>
            <a:xfrm>
              <a:off x="1829079" y="4483785"/>
              <a:ext cx="6655765" cy="1398511"/>
            </a:xfrm>
            <a:prstGeom prst="rect">
              <a:avLst/>
            </a:prstGeom>
          </p:spPr>
        </p:pic>
        <p:sp>
          <p:nvSpPr>
            <p:cNvPr id="10" name="object 10"/>
            <p:cNvSpPr/>
            <p:nvPr/>
          </p:nvSpPr>
          <p:spPr>
            <a:xfrm>
              <a:off x="1879206" y="4511725"/>
              <a:ext cx="6555740" cy="1298575"/>
            </a:xfrm>
            <a:custGeom>
              <a:avLst/>
              <a:gdLst/>
              <a:ahLst/>
              <a:cxnLst/>
              <a:rect l="l" t="t" r="r" b="b"/>
              <a:pathLst>
                <a:path w="6555740" h="1298575">
                  <a:moveTo>
                    <a:pt x="6339814" y="0"/>
                  </a:moveTo>
                  <a:lnTo>
                    <a:pt x="215709" y="0"/>
                  </a:lnTo>
                  <a:lnTo>
                    <a:pt x="166247" y="5713"/>
                  </a:lnTo>
                  <a:lnTo>
                    <a:pt x="120843" y="21987"/>
                  </a:lnTo>
                  <a:lnTo>
                    <a:pt x="80791" y="47524"/>
                  </a:lnTo>
                  <a:lnTo>
                    <a:pt x="47387" y="81025"/>
                  </a:lnTo>
                  <a:lnTo>
                    <a:pt x="21923" y="121192"/>
                  </a:lnTo>
                  <a:lnTo>
                    <a:pt x="5696" y="166727"/>
                  </a:lnTo>
                  <a:lnTo>
                    <a:pt x="0" y="216331"/>
                  </a:lnTo>
                  <a:lnTo>
                    <a:pt x="0" y="1081633"/>
                  </a:lnTo>
                  <a:lnTo>
                    <a:pt x="5696" y="1131238"/>
                  </a:lnTo>
                  <a:lnTo>
                    <a:pt x="21923" y="1176772"/>
                  </a:lnTo>
                  <a:lnTo>
                    <a:pt x="47387" y="1216940"/>
                  </a:lnTo>
                  <a:lnTo>
                    <a:pt x="80791" y="1250441"/>
                  </a:lnTo>
                  <a:lnTo>
                    <a:pt x="120843" y="1275978"/>
                  </a:lnTo>
                  <a:lnTo>
                    <a:pt x="166247" y="1292252"/>
                  </a:lnTo>
                  <a:lnTo>
                    <a:pt x="215709" y="1297965"/>
                  </a:lnTo>
                  <a:lnTo>
                    <a:pt x="6339814" y="1297965"/>
                  </a:lnTo>
                  <a:lnTo>
                    <a:pt x="6389276" y="1292252"/>
                  </a:lnTo>
                  <a:lnTo>
                    <a:pt x="6434680" y="1275978"/>
                  </a:lnTo>
                  <a:lnTo>
                    <a:pt x="6474732" y="1250441"/>
                  </a:lnTo>
                  <a:lnTo>
                    <a:pt x="6508136" y="1216940"/>
                  </a:lnTo>
                  <a:lnTo>
                    <a:pt x="6533600" y="1176772"/>
                  </a:lnTo>
                  <a:lnTo>
                    <a:pt x="6549827" y="1131238"/>
                  </a:lnTo>
                  <a:lnTo>
                    <a:pt x="6555524" y="1081633"/>
                  </a:lnTo>
                  <a:lnTo>
                    <a:pt x="6555524" y="216331"/>
                  </a:lnTo>
                  <a:lnTo>
                    <a:pt x="6549827" y="166727"/>
                  </a:lnTo>
                  <a:lnTo>
                    <a:pt x="6533600" y="121192"/>
                  </a:lnTo>
                  <a:lnTo>
                    <a:pt x="6508136" y="81025"/>
                  </a:lnTo>
                  <a:lnTo>
                    <a:pt x="6474732" y="47524"/>
                  </a:lnTo>
                  <a:lnTo>
                    <a:pt x="6434680" y="21987"/>
                  </a:lnTo>
                  <a:lnTo>
                    <a:pt x="6389276" y="5713"/>
                  </a:lnTo>
                  <a:lnTo>
                    <a:pt x="6339814" y="0"/>
                  </a:lnTo>
                  <a:close/>
                </a:path>
              </a:pathLst>
            </a:custGeom>
            <a:solidFill>
              <a:srgbClr val="FF0000"/>
            </a:solidFill>
          </p:spPr>
          <p:txBody>
            <a:bodyPr wrap="square" lIns="0" tIns="0" rIns="0" bIns="0" rtlCol="0"/>
            <a:lstStyle/>
            <a:p>
              <a:endParaRPr sz="1634"/>
            </a:p>
          </p:txBody>
        </p:sp>
        <p:sp>
          <p:nvSpPr>
            <p:cNvPr id="11" name="object 11"/>
            <p:cNvSpPr/>
            <p:nvPr/>
          </p:nvSpPr>
          <p:spPr>
            <a:xfrm>
              <a:off x="1879206" y="4511725"/>
              <a:ext cx="6555740" cy="1298575"/>
            </a:xfrm>
            <a:custGeom>
              <a:avLst/>
              <a:gdLst/>
              <a:ahLst/>
              <a:cxnLst/>
              <a:rect l="l" t="t" r="r" b="b"/>
              <a:pathLst>
                <a:path w="6555740" h="1298575">
                  <a:moveTo>
                    <a:pt x="215705" y="0"/>
                  </a:moveTo>
                  <a:lnTo>
                    <a:pt x="6339813" y="0"/>
                  </a:lnTo>
                  <a:lnTo>
                    <a:pt x="6389273" y="5713"/>
                  </a:lnTo>
                  <a:lnTo>
                    <a:pt x="6434675" y="21988"/>
                  </a:lnTo>
                  <a:lnTo>
                    <a:pt x="6474726" y="47525"/>
                  </a:lnTo>
                  <a:lnTo>
                    <a:pt x="6508131" y="81027"/>
                  </a:lnTo>
                  <a:lnTo>
                    <a:pt x="6533594" y="121194"/>
                  </a:lnTo>
                  <a:lnTo>
                    <a:pt x="6549822" y="166729"/>
                  </a:lnTo>
                  <a:lnTo>
                    <a:pt x="6555519" y="216332"/>
                  </a:lnTo>
                  <a:lnTo>
                    <a:pt x="6555519" y="1081633"/>
                  </a:lnTo>
                  <a:lnTo>
                    <a:pt x="6549822" y="1131238"/>
                  </a:lnTo>
                  <a:lnTo>
                    <a:pt x="6533594" y="1176774"/>
                  </a:lnTo>
                  <a:lnTo>
                    <a:pt x="6508131" y="1216942"/>
                  </a:lnTo>
                  <a:lnTo>
                    <a:pt x="6474726" y="1250444"/>
                  </a:lnTo>
                  <a:lnTo>
                    <a:pt x="6434675" y="1275982"/>
                  </a:lnTo>
                  <a:lnTo>
                    <a:pt x="6389273" y="1292257"/>
                  </a:lnTo>
                  <a:lnTo>
                    <a:pt x="6339813" y="1297971"/>
                  </a:lnTo>
                  <a:lnTo>
                    <a:pt x="215705" y="1297971"/>
                  </a:lnTo>
                  <a:lnTo>
                    <a:pt x="166246" y="1292257"/>
                  </a:lnTo>
                  <a:lnTo>
                    <a:pt x="120843" y="1275982"/>
                  </a:lnTo>
                  <a:lnTo>
                    <a:pt x="80792" y="1250444"/>
                  </a:lnTo>
                  <a:lnTo>
                    <a:pt x="47388" y="1216942"/>
                  </a:lnTo>
                  <a:lnTo>
                    <a:pt x="21924" y="1176774"/>
                  </a:lnTo>
                  <a:lnTo>
                    <a:pt x="5696" y="1131238"/>
                  </a:lnTo>
                  <a:lnTo>
                    <a:pt x="0" y="1081633"/>
                  </a:lnTo>
                  <a:lnTo>
                    <a:pt x="0" y="216332"/>
                  </a:lnTo>
                  <a:lnTo>
                    <a:pt x="5696" y="166729"/>
                  </a:lnTo>
                  <a:lnTo>
                    <a:pt x="21924" y="121194"/>
                  </a:lnTo>
                  <a:lnTo>
                    <a:pt x="47388" y="81027"/>
                  </a:lnTo>
                  <a:lnTo>
                    <a:pt x="80792" y="47525"/>
                  </a:lnTo>
                  <a:lnTo>
                    <a:pt x="120843" y="21988"/>
                  </a:lnTo>
                  <a:lnTo>
                    <a:pt x="166246" y="5713"/>
                  </a:lnTo>
                  <a:lnTo>
                    <a:pt x="215705" y="0"/>
                  </a:lnTo>
                  <a:close/>
                </a:path>
              </a:pathLst>
            </a:custGeom>
            <a:ln w="33510">
              <a:solidFill>
                <a:srgbClr val="FF0000"/>
              </a:solidFill>
            </a:ln>
          </p:spPr>
          <p:txBody>
            <a:bodyPr wrap="square" lIns="0" tIns="0" rIns="0" bIns="0" rtlCol="0"/>
            <a:lstStyle/>
            <a:p>
              <a:endParaRPr sz="1634"/>
            </a:p>
          </p:txBody>
        </p:sp>
      </p:grpSp>
      <p:sp>
        <p:nvSpPr>
          <p:cNvPr id="12" name="object 12"/>
          <p:cNvSpPr txBox="1"/>
          <p:nvPr/>
        </p:nvSpPr>
        <p:spPr>
          <a:xfrm>
            <a:off x="2910454" y="4598218"/>
            <a:ext cx="6182717" cy="1515725"/>
          </a:xfrm>
          <a:prstGeom prst="rect">
            <a:avLst/>
          </a:prstGeom>
        </p:spPr>
        <p:txBody>
          <a:bodyPr vert="horz" wrap="square" lIns="0" tIns="15928" rIns="0" bIns="0" rtlCol="0">
            <a:spAutoFit/>
          </a:bodyPr>
          <a:lstStyle/>
          <a:p>
            <a:pPr algn="ctr">
              <a:lnSpc>
                <a:spcPts val="2349"/>
              </a:lnSpc>
              <a:spcBef>
                <a:spcPts val="125"/>
              </a:spcBef>
            </a:pPr>
            <a:r>
              <a:rPr sz="1995" b="1" dirty="0">
                <a:solidFill>
                  <a:srgbClr val="FFFFFF"/>
                </a:solidFill>
                <a:latin typeface="Arial"/>
                <a:cs typeface="Arial"/>
              </a:rPr>
              <a:t>Addirittura</a:t>
            </a:r>
            <a:r>
              <a:rPr sz="1995" b="1" spc="-40" dirty="0">
                <a:solidFill>
                  <a:srgbClr val="FFFFFF"/>
                </a:solidFill>
                <a:latin typeface="Arial"/>
                <a:cs typeface="Arial"/>
              </a:rPr>
              <a:t> </a:t>
            </a:r>
            <a:r>
              <a:rPr sz="1995" b="1" dirty="0">
                <a:solidFill>
                  <a:srgbClr val="FFFFFF"/>
                </a:solidFill>
                <a:latin typeface="Arial"/>
                <a:cs typeface="Arial"/>
              </a:rPr>
              <a:t>il</a:t>
            </a:r>
            <a:r>
              <a:rPr sz="1995" b="1" spc="-34" dirty="0">
                <a:solidFill>
                  <a:srgbClr val="FFFFFF"/>
                </a:solidFill>
                <a:latin typeface="Arial"/>
                <a:cs typeface="Arial"/>
              </a:rPr>
              <a:t> </a:t>
            </a:r>
            <a:r>
              <a:rPr sz="1995" b="1" dirty="0">
                <a:solidFill>
                  <a:srgbClr val="FFFFFF"/>
                </a:solidFill>
                <a:latin typeface="Arial"/>
                <a:cs typeface="Arial"/>
              </a:rPr>
              <a:t>termine</a:t>
            </a:r>
            <a:r>
              <a:rPr sz="1995" b="1" spc="-34" dirty="0">
                <a:solidFill>
                  <a:srgbClr val="FFFFFF"/>
                </a:solidFill>
                <a:latin typeface="Arial"/>
                <a:cs typeface="Arial"/>
              </a:rPr>
              <a:t> </a:t>
            </a:r>
            <a:r>
              <a:rPr sz="1995" b="1" dirty="0">
                <a:solidFill>
                  <a:srgbClr val="FFFFFF"/>
                </a:solidFill>
                <a:latin typeface="Arial"/>
                <a:cs typeface="Arial"/>
              </a:rPr>
              <a:t>errato</a:t>
            </a:r>
            <a:r>
              <a:rPr sz="1995" b="1" spc="-40" dirty="0">
                <a:solidFill>
                  <a:srgbClr val="FFFFFF"/>
                </a:solidFill>
                <a:latin typeface="Arial"/>
                <a:cs typeface="Arial"/>
              </a:rPr>
              <a:t> </a:t>
            </a:r>
            <a:r>
              <a:rPr sz="1995" b="1" dirty="0">
                <a:solidFill>
                  <a:srgbClr val="FFFFFF"/>
                </a:solidFill>
                <a:latin typeface="Arial"/>
                <a:cs typeface="Arial"/>
              </a:rPr>
              <a:t>in</a:t>
            </a:r>
            <a:r>
              <a:rPr sz="1995" b="1" spc="-34" dirty="0">
                <a:solidFill>
                  <a:srgbClr val="FFFFFF"/>
                </a:solidFill>
                <a:latin typeface="Arial"/>
                <a:cs typeface="Arial"/>
              </a:rPr>
              <a:t> </a:t>
            </a:r>
            <a:r>
              <a:rPr sz="1995" b="1" dirty="0">
                <a:solidFill>
                  <a:srgbClr val="FFFFFF"/>
                </a:solidFill>
                <a:latin typeface="Arial"/>
                <a:cs typeface="Arial"/>
              </a:rPr>
              <a:t>Gazzetta</a:t>
            </a:r>
            <a:r>
              <a:rPr sz="1995" b="1" spc="-34" dirty="0">
                <a:solidFill>
                  <a:srgbClr val="FFFFFF"/>
                </a:solidFill>
                <a:latin typeface="Arial"/>
                <a:cs typeface="Arial"/>
              </a:rPr>
              <a:t> </a:t>
            </a:r>
            <a:r>
              <a:rPr sz="1995" b="1" spc="-12" dirty="0">
                <a:solidFill>
                  <a:srgbClr val="FFFFFF"/>
                </a:solidFill>
                <a:latin typeface="Arial"/>
                <a:cs typeface="Arial"/>
              </a:rPr>
              <a:t>Ufficiale:</a:t>
            </a:r>
            <a:endParaRPr sz="1995" dirty="0">
              <a:latin typeface="Arial"/>
              <a:cs typeface="Arial"/>
            </a:endParaRPr>
          </a:p>
          <a:p>
            <a:pPr algn="ctr">
              <a:lnSpc>
                <a:spcPts val="2349"/>
              </a:lnSpc>
            </a:pPr>
            <a:r>
              <a:rPr sz="1995" b="1" dirty="0">
                <a:solidFill>
                  <a:srgbClr val="FFFFFF"/>
                </a:solidFill>
                <a:latin typeface="Arial"/>
                <a:cs typeface="Arial"/>
              </a:rPr>
              <a:t>«Confinanti»</a:t>
            </a:r>
            <a:r>
              <a:rPr sz="1995" b="1" spc="-57" dirty="0">
                <a:solidFill>
                  <a:srgbClr val="FFFFFF"/>
                </a:solidFill>
                <a:latin typeface="Arial"/>
                <a:cs typeface="Arial"/>
              </a:rPr>
              <a:t> </a:t>
            </a:r>
            <a:r>
              <a:rPr sz="1995" b="1" dirty="0">
                <a:solidFill>
                  <a:srgbClr val="FFFFFF"/>
                </a:solidFill>
                <a:latin typeface="Arial"/>
                <a:cs typeface="Arial"/>
              </a:rPr>
              <a:t>e</a:t>
            </a:r>
            <a:r>
              <a:rPr sz="1995" b="1" spc="-52" dirty="0">
                <a:solidFill>
                  <a:srgbClr val="FFFFFF"/>
                </a:solidFill>
                <a:latin typeface="Arial"/>
                <a:cs typeface="Arial"/>
              </a:rPr>
              <a:t> </a:t>
            </a:r>
            <a:r>
              <a:rPr sz="1995" b="1" dirty="0">
                <a:solidFill>
                  <a:srgbClr val="FFFFFF"/>
                </a:solidFill>
                <a:latin typeface="Arial"/>
                <a:cs typeface="Arial"/>
              </a:rPr>
              <a:t>non</a:t>
            </a:r>
            <a:r>
              <a:rPr sz="1995" b="1" spc="-52" dirty="0">
                <a:solidFill>
                  <a:srgbClr val="FFFFFF"/>
                </a:solidFill>
                <a:latin typeface="Arial"/>
                <a:cs typeface="Arial"/>
              </a:rPr>
              <a:t> </a:t>
            </a:r>
            <a:r>
              <a:rPr sz="1995" b="1" spc="-12" dirty="0">
                <a:solidFill>
                  <a:srgbClr val="FFFFFF"/>
                </a:solidFill>
                <a:latin typeface="Arial"/>
                <a:cs typeface="Arial"/>
              </a:rPr>
              <a:t>«Confinati»</a:t>
            </a:r>
            <a:endParaRPr sz="1995" dirty="0">
              <a:latin typeface="Arial"/>
              <a:cs typeface="Arial"/>
            </a:endParaRPr>
          </a:p>
          <a:p>
            <a:pPr>
              <a:spcBef>
                <a:spcPts val="74"/>
              </a:spcBef>
            </a:pPr>
            <a:endParaRPr sz="1995" dirty="0">
              <a:latin typeface="Arial"/>
              <a:cs typeface="Arial"/>
            </a:endParaRPr>
          </a:p>
          <a:p>
            <a:pPr marL="14480" marR="5791" algn="ctr">
              <a:lnSpc>
                <a:spcPts val="2303"/>
              </a:lnSpc>
            </a:pPr>
            <a:r>
              <a:rPr sz="1995" b="1" dirty="0">
                <a:solidFill>
                  <a:srgbClr val="FFFFFF"/>
                </a:solidFill>
                <a:latin typeface="Arial"/>
                <a:cs typeface="Arial"/>
              </a:rPr>
              <a:t>Dopo</a:t>
            </a:r>
            <a:r>
              <a:rPr sz="1995" b="1" spc="-40" dirty="0">
                <a:solidFill>
                  <a:srgbClr val="FFFFFF"/>
                </a:solidFill>
                <a:latin typeface="Arial"/>
                <a:cs typeface="Arial"/>
              </a:rPr>
              <a:t> </a:t>
            </a:r>
            <a:r>
              <a:rPr sz="1995" b="1" dirty="0">
                <a:solidFill>
                  <a:srgbClr val="FFFFFF"/>
                </a:solidFill>
                <a:latin typeface="Arial"/>
                <a:cs typeface="Arial"/>
              </a:rPr>
              <a:t>12</a:t>
            </a:r>
            <a:r>
              <a:rPr sz="1995" b="1" spc="-40" dirty="0">
                <a:solidFill>
                  <a:srgbClr val="FFFFFF"/>
                </a:solidFill>
                <a:latin typeface="Arial"/>
                <a:cs typeface="Arial"/>
              </a:rPr>
              <a:t> </a:t>
            </a:r>
            <a:r>
              <a:rPr sz="1995" b="1" dirty="0">
                <a:solidFill>
                  <a:srgbClr val="FFFFFF"/>
                </a:solidFill>
                <a:latin typeface="Arial"/>
                <a:cs typeface="Arial"/>
              </a:rPr>
              <a:t>anni</a:t>
            </a:r>
            <a:r>
              <a:rPr sz="1995" b="1" spc="-34" dirty="0">
                <a:solidFill>
                  <a:srgbClr val="FFFFFF"/>
                </a:solidFill>
                <a:latin typeface="Arial"/>
                <a:cs typeface="Arial"/>
              </a:rPr>
              <a:t> </a:t>
            </a:r>
            <a:r>
              <a:rPr sz="1995" b="1" dirty="0">
                <a:solidFill>
                  <a:srgbClr val="FFFFFF"/>
                </a:solidFill>
                <a:latin typeface="Arial"/>
                <a:cs typeface="Arial"/>
              </a:rPr>
              <a:t>non</a:t>
            </a:r>
            <a:r>
              <a:rPr sz="1995" b="1" spc="-40" dirty="0">
                <a:solidFill>
                  <a:srgbClr val="FFFFFF"/>
                </a:solidFill>
                <a:latin typeface="Arial"/>
                <a:cs typeface="Arial"/>
              </a:rPr>
              <a:t> </a:t>
            </a:r>
            <a:r>
              <a:rPr sz="1995" b="1" dirty="0">
                <a:solidFill>
                  <a:srgbClr val="FFFFFF"/>
                </a:solidFill>
                <a:latin typeface="Arial"/>
                <a:cs typeface="Arial"/>
              </a:rPr>
              <a:t>è</a:t>
            </a:r>
            <a:r>
              <a:rPr sz="1995" b="1" spc="-34" dirty="0">
                <a:solidFill>
                  <a:srgbClr val="FFFFFF"/>
                </a:solidFill>
                <a:latin typeface="Arial"/>
                <a:cs typeface="Arial"/>
              </a:rPr>
              <a:t> </a:t>
            </a:r>
            <a:r>
              <a:rPr sz="1995" b="1" dirty="0">
                <a:solidFill>
                  <a:srgbClr val="FFFFFF"/>
                </a:solidFill>
                <a:latin typeface="Arial"/>
                <a:cs typeface="Arial"/>
              </a:rPr>
              <a:t>stata</a:t>
            </a:r>
            <a:r>
              <a:rPr sz="1995" b="1" spc="-40" dirty="0">
                <a:solidFill>
                  <a:srgbClr val="FFFFFF"/>
                </a:solidFill>
                <a:latin typeface="Arial"/>
                <a:cs typeface="Arial"/>
              </a:rPr>
              <a:t> </a:t>
            </a:r>
            <a:r>
              <a:rPr sz="1995" b="1" dirty="0">
                <a:solidFill>
                  <a:srgbClr val="FFFFFF"/>
                </a:solidFill>
                <a:latin typeface="Arial"/>
                <a:cs typeface="Arial"/>
              </a:rPr>
              <a:t>fatta</a:t>
            </a:r>
            <a:r>
              <a:rPr sz="1995" b="1" spc="-34" dirty="0">
                <a:solidFill>
                  <a:srgbClr val="FFFFFF"/>
                </a:solidFill>
                <a:latin typeface="Arial"/>
                <a:cs typeface="Arial"/>
              </a:rPr>
              <a:t> </a:t>
            </a:r>
            <a:r>
              <a:rPr sz="1995" b="1" dirty="0">
                <a:solidFill>
                  <a:srgbClr val="FFFFFF"/>
                </a:solidFill>
                <a:latin typeface="Arial"/>
                <a:cs typeface="Arial"/>
              </a:rPr>
              <a:t>neanche</a:t>
            </a:r>
            <a:r>
              <a:rPr sz="1995" b="1" spc="-40" dirty="0">
                <a:solidFill>
                  <a:srgbClr val="FFFFFF"/>
                </a:solidFill>
                <a:latin typeface="Arial"/>
                <a:cs typeface="Arial"/>
              </a:rPr>
              <a:t> </a:t>
            </a:r>
            <a:r>
              <a:rPr sz="1995" b="1" dirty="0">
                <a:solidFill>
                  <a:srgbClr val="FFFFFF"/>
                </a:solidFill>
                <a:latin typeface="Arial"/>
                <a:cs typeface="Arial"/>
              </a:rPr>
              <a:t>una</a:t>
            </a:r>
            <a:r>
              <a:rPr sz="1995" b="1" spc="-34" dirty="0">
                <a:solidFill>
                  <a:srgbClr val="FFFFFF"/>
                </a:solidFill>
                <a:latin typeface="Arial"/>
                <a:cs typeface="Arial"/>
              </a:rPr>
              <a:t> </a:t>
            </a:r>
            <a:r>
              <a:rPr sz="1995" b="1" spc="-12" dirty="0">
                <a:solidFill>
                  <a:srgbClr val="FFFFFF"/>
                </a:solidFill>
                <a:latin typeface="Arial"/>
                <a:cs typeface="Arial"/>
              </a:rPr>
              <a:t>«errata corrige»</a:t>
            </a:r>
            <a:endParaRPr sz="1995" dirty="0">
              <a:latin typeface="Arial"/>
              <a:cs typeface="Arial"/>
            </a:endParaRPr>
          </a:p>
        </p:txBody>
      </p:sp>
      <p:grpSp>
        <p:nvGrpSpPr>
          <p:cNvPr id="13" name="object 13"/>
          <p:cNvGrpSpPr/>
          <p:nvPr/>
        </p:nvGrpSpPr>
        <p:grpSpPr>
          <a:xfrm>
            <a:off x="5982821" y="2842698"/>
            <a:ext cx="1098264" cy="1801965"/>
            <a:chOff x="5140253" y="2948393"/>
            <a:chExt cx="963294" cy="1580515"/>
          </a:xfrm>
        </p:grpSpPr>
        <p:sp>
          <p:nvSpPr>
            <p:cNvPr id="14" name="object 14"/>
            <p:cNvSpPr/>
            <p:nvPr/>
          </p:nvSpPr>
          <p:spPr>
            <a:xfrm>
              <a:off x="5156974" y="3041917"/>
              <a:ext cx="890269" cy="1470025"/>
            </a:xfrm>
            <a:custGeom>
              <a:avLst/>
              <a:gdLst/>
              <a:ahLst/>
              <a:cxnLst/>
              <a:rect l="l" t="t" r="r" b="b"/>
              <a:pathLst>
                <a:path w="890270" h="1470025">
                  <a:moveTo>
                    <a:pt x="0" y="1469808"/>
                  </a:moveTo>
                  <a:lnTo>
                    <a:pt x="881057" y="14323"/>
                  </a:lnTo>
                  <a:lnTo>
                    <a:pt x="889727" y="0"/>
                  </a:lnTo>
                </a:path>
              </a:pathLst>
            </a:custGeom>
            <a:ln w="33475">
              <a:solidFill>
                <a:srgbClr val="FF0000"/>
              </a:solidFill>
            </a:ln>
          </p:spPr>
          <p:txBody>
            <a:bodyPr wrap="square" lIns="0" tIns="0" rIns="0" bIns="0" rtlCol="0"/>
            <a:lstStyle/>
            <a:p>
              <a:endParaRPr sz="1634"/>
            </a:p>
          </p:txBody>
        </p:sp>
        <p:sp>
          <p:nvSpPr>
            <p:cNvPr id="15" name="object 15"/>
            <p:cNvSpPr/>
            <p:nvPr/>
          </p:nvSpPr>
          <p:spPr>
            <a:xfrm>
              <a:off x="6003582" y="2948393"/>
              <a:ext cx="100330" cy="118110"/>
            </a:xfrm>
            <a:custGeom>
              <a:avLst/>
              <a:gdLst/>
              <a:ahLst/>
              <a:cxnLst/>
              <a:rect l="l" t="t" r="r" b="b"/>
              <a:pathLst>
                <a:path w="100329" h="118110">
                  <a:moveTo>
                    <a:pt x="99733" y="0"/>
                  </a:moveTo>
                  <a:lnTo>
                    <a:pt x="0" y="62915"/>
                  </a:lnTo>
                  <a:lnTo>
                    <a:pt x="90081" y="117754"/>
                  </a:lnTo>
                  <a:lnTo>
                    <a:pt x="99733" y="0"/>
                  </a:lnTo>
                  <a:close/>
                </a:path>
              </a:pathLst>
            </a:custGeom>
            <a:solidFill>
              <a:srgbClr val="FF0000"/>
            </a:solidFill>
          </p:spPr>
          <p:txBody>
            <a:bodyPr wrap="square" lIns="0" tIns="0" rIns="0" bIns="0" rtlCol="0"/>
            <a:lstStyle/>
            <a:p>
              <a:endParaRPr sz="1634"/>
            </a:p>
          </p:txBody>
        </p:sp>
      </p:grpSp>
      <p:sp>
        <p:nvSpPr>
          <p:cNvPr id="16" name="object 16"/>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13</a:t>
            </a:fld>
            <a:endParaRPr spc="-28" dirty="0"/>
          </a:p>
        </p:txBody>
      </p:sp>
      <p:sp>
        <p:nvSpPr>
          <p:cNvPr id="19" name="object 2">
            <a:extLst>
              <a:ext uri="{FF2B5EF4-FFF2-40B4-BE49-F238E27FC236}">
                <a16:creationId xmlns:a16="http://schemas.microsoft.com/office/drawing/2014/main" id="{FC63A68F-615C-20A2-A3EA-E84935FBEBC9}"/>
              </a:ext>
            </a:extLst>
          </p:cNvPr>
          <p:cNvSpPr txBox="1">
            <a:spLocks noGrp="1"/>
          </p:cNvSpPr>
          <p:nvPr>
            <p:ph type="title"/>
          </p:nvPr>
        </p:nvSpPr>
        <p:spPr>
          <a:xfrm>
            <a:off x="828806" y="471390"/>
            <a:ext cx="10217020" cy="406383"/>
          </a:xfrm>
          <a:prstGeom prst="rect">
            <a:avLst/>
          </a:prstGeom>
        </p:spPr>
        <p:txBody>
          <a:bodyPr vert="horz" wrap="square" lIns="0" tIns="15928" rIns="0" bIns="0" rtlCol="0" anchor="ctr">
            <a:spAutoFit/>
          </a:bodyPr>
          <a:lstStyle/>
          <a:p>
            <a:pPr marL="3083434">
              <a:spcBef>
                <a:spcPts val="125"/>
              </a:spcBef>
            </a:pPr>
            <a:r>
              <a:rPr sz="2800" b="1" dirty="0">
                <a:solidFill>
                  <a:srgbClr val="0070C0"/>
                </a:solidFill>
                <a:latin typeface="Arial" panose="020B0604020202020204" pitchFamily="34" charset="0"/>
                <a:cs typeface="Arial" panose="020B0604020202020204" pitchFamily="34" charset="0"/>
              </a:rPr>
              <a:t>La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normativa</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di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riferimento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042888" y="1042965"/>
            <a:ext cx="7194105" cy="657843"/>
          </a:xfrm>
          <a:prstGeom prst="rect">
            <a:avLst/>
          </a:prstGeom>
        </p:spPr>
        <p:txBody>
          <a:bodyPr vert="horz" wrap="square" lIns="0" tIns="87601" rIns="0" bIns="0" rtlCol="0">
            <a:spAutoFit/>
          </a:bodyPr>
          <a:lstStyle/>
          <a:p>
            <a:pPr algn="ctr">
              <a:spcBef>
                <a:spcPts val="690"/>
              </a:spcBef>
            </a:pPr>
            <a:r>
              <a:rPr sz="1600" b="1" dirty="0">
                <a:solidFill>
                  <a:srgbClr val="0070C0"/>
                </a:solidFill>
                <a:latin typeface="Arial"/>
                <a:cs typeface="Arial"/>
              </a:rPr>
              <a:t>Criticamente</a:t>
            </a:r>
            <a:r>
              <a:rPr sz="1600" b="1" spc="57" dirty="0">
                <a:solidFill>
                  <a:srgbClr val="0070C0"/>
                </a:solidFill>
                <a:latin typeface="Arial"/>
                <a:cs typeface="Arial"/>
              </a:rPr>
              <a:t> </a:t>
            </a:r>
            <a:r>
              <a:rPr sz="1600" b="1" dirty="0">
                <a:solidFill>
                  <a:srgbClr val="0070C0"/>
                </a:solidFill>
                <a:latin typeface="Arial"/>
                <a:cs typeface="Arial"/>
              </a:rPr>
              <a:t>possiamo</a:t>
            </a:r>
            <a:r>
              <a:rPr sz="1600" b="1" spc="57" dirty="0">
                <a:solidFill>
                  <a:srgbClr val="0070C0"/>
                </a:solidFill>
                <a:latin typeface="Arial"/>
                <a:cs typeface="Arial"/>
              </a:rPr>
              <a:t> </a:t>
            </a:r>
            <a:r>
              <a:rPr sz="1600" b="1" dirty="0">
                <a:solidFill>
                  <a:srgbClr val="0070C0"/>
                </a:solidFill>
                <a:latin typeface="Arial"/>
                <a:cs typeface="Arial"/>
              </a:rPr>
              <a:t>dire</a:t>
            </a:r>
            <a:r>
              <a:rPr sz="1600" b="1" spc="63" dirty="0">
                <a:solidFill>
                  <a:srgbClr val="0070C0"/>
                </a:solidFill>
                <a:latin typeface="Arial"/>
                <a:cs typeface="Arial"/>
              </a:rPr>
              <a:t> </a:t>
            </a:r>
            <a:r>
              <a:rPr sz="1600" b="1" dirty="0">
                <a:solidFill>
                  <a:srgbClr val="0070C0"/>
                </a:solidFill>
                <a:latin typeface="Arial"/>
                <a:cs typeface="Arial"/>
              </a:rPr>
              <a:t>che</a:t>
            </a:r>
            <a:r>
              <a:rPr sz="1600" b="1" spc="57" dirty="0">
                <a:solidFill>
                  <a:srgbClr val="0070C0"/>
                </a:solidFill>
                <a:latin typeface="Arial"/>
                <a:cs typeface="Arial"/>
              </a:rPr>
              <a:t> </a:t>
            </a:r>
            <a:r>
              <a:rPr sz="1600" b="1" dirty="0">
                <a:solidFill>
                  <a:srgbClr val="0070C0"/>
                </a:solidFill>
                <a:latin typeface="Arial"/>
                <a:cs typeface="Arial"/>
              </a:rPr>
              <a:t>era</a:t>
            </a:r>
            <a:r>
              <a:rPr sz="1600" b="1" spc="63" dirty="0">
                <a:solidFill>
                  <a:srgbClr val="0070C0"/>
                </a:solidFill>
                <a:latin typeface="Arial"/>
                <a:cs typeface="Arial"/>
              </a:rPr>
              <a:t> </a:t>
            </a:r>
            <a:r>
              <a:rPr sz="1600" b="1" dirty="0">
                <a:solidFill>
                  <a:srgbClr val="0070C0"/>
                </a:solidFill>
                <a:latin typeface="Arial"/>
                <a:cs typeface="Arial"/>
              </a:rPr>
              <a:t>già</a:t>
            </a:r>
            <a:r>
              <a:rPr sz="1600" b="1" spc="57" dirty="0">
                <a:solidFill>
                  <a:srgbClr val="0070C0"/>
                </a:solidFill>
                <a:latin typeface="Arial"/>
                <a:cs typeface="Arial"/>
              </a:rPr>
              <a:t> </a:t>
            </a:r>
            <a:r>
              <a:rPr sz="1600" b="1" dirty="0">
                <a:solidFill>
                  <a:srgbClr val="0070C0"/>
                </a:solidFill>
                <a:latin typeface="Arial"/>
                <a:cs typeface="Arial"/>
              </a:rPr>
              <a:t>tutto</a:t>
            </a:r>
            <a:r>
              <a:rPr sz="1600" b="1" spc="63" dirty="0">
                <a:solidFill>
                  <a:srgbClr val="0070C0"/>
                </a:solidFill>
                <a:latin typeface="Arial"/>
                <a:cs typeface="Arial"/>
              </a:rPr>
              <a:t> </a:t>
            </a:r>
            <a:r>
              <a:rPr sz="1600" b="1" dirty="0">
                <a:solidFill>
                  <a:srgbClr val="0070C0"/>
                </a:solidFill>
                <a:latin typeface="Arial"/>
                <a:cs typeface="Arial"/>
              </a:rPr>
              <a:t>previsto</a:t>
            </a:r>
            <a:r>
              <a:rPr sz="1600" b="1" spc="57" dirty="0">
                <a:solidFill>
                  <a:srgbClr val="0070C0"/>
                </a:solidFill>
                <a:latin typeface="Arial"/>
                <a:cs typeface="Arial"/>
              </a:rPr>
              <a:t> </a:t>
            </a:r>
            <a:r>
              <a:rPr sz="1600" b="1" dirty="0">
                <a:solidFill>
                  <a:srgbClr val="0070C0"/>
                </a:solidFill>
                <a:latin typeface="Arial"/>
                <a:cs typeface="Arial"/>
              </a:rPr>
              <a:t>fin</a:t>
            </a:r>
            <a:r>
              <a:rPr sz="1600" b="1" spc="63" dirty="0">
                <a:solidFill>
                  <a:srgbClr val="0070C0"/>
                </a:solidFill>
                <a:latin typeface="Arial"/>
                <a:cs typeface="Arial"/>
              </a:rPr>
              <a:t> </a:t>
            </a:r>
            <a:r>
              <a:rPr sz="1600" b="1" dirty="0">
                <a:solidFill>
                  <a:srgbClr val="0070C0"/>
                </a:solidFill>
                <a:latin typeface="Arial"/>
                <a:cs typeface="Arial"/>
              </a:rPr>
              <a:t>dal</a:t>
            </a:r>
            <a:r>
              <a:rPr sz="1600" b="1" spc="57" dirty="0">
                <a:solidFill>
                  <a:srgbClr val="0070C0"/>
                </a:solidFill>
                <a:latin typeface="Arial"/>
                <a:cs typeface="Arial"/>
              </a:rPr>
              <a:t> </a:t>
            </a:r>
            <a:r>
              <a:rPr sz="1600" b="1" spc="-12" dirty="0">
                <a:solidFill>
                  <a:srgbClr val="0070C0"/>
                </a:solidFill>
                <a:latin typeface="Arial"/>
                <a:cs typeface="Arial"/>
              </a:rPr>
              <a:t>1955!</a:t>
            </a:r>
            <a:endParaRPr sz="1600" dirty="0">
              <a:latin typeface="Arial"/>
              <a:cs typeface="Arial"/>
            </a:endParaRPr>
          </a:p>
          <a:p>
            <a:pPr algn="ctr">
              <a:spcBef>
                <a:spcPts val="587"/>
              </a:spcBef>
            </a:pPr>
            <a:r>
              <a:rPr sz="1600" b="1" dirty="0">
                <a:solidFill>
                  <a:srgbClr val="0070C0"/>
                </a:solidFill>
                <a:latin typeface="Arial"/>
                <a:cs typeface="Arial"/>
              </a:rPr>
              <a:t>Ed</a:t>
            </a:r>
            <a:r>
              <a:rPr sz="1600" b="1" spc="63" dirty="0">
                <a:solidFill>
                  <a:srgbClr val="0070C0"/>
                </a:solidFill>
                <a:latin typeface="Arial"/>
                <a:cs typeface="Arial"/>
              </a:rPr>
              <a:t> </a:t>
            </a:r>
            <a:r>
              <a:rPr sz="1600" b="1" dirty="0">
                <a:solidFill>
                  <a:srgbClr val="0070C0"/>
                </a:solidFill>
                <a:latin typeface="Arial"/>
                <a:cs typeface="Arial"/>
              </a:rPr>
              <a:t>invece</a:t>
            </a:r>
            <a:r>
              <a:rPr sz="1600" b="1" spc="63" dirty="0">
                <a:solidFill>
                  <a:srgbClr val="0070C0"/>
                </a:solidFill>
                <a:latin typeface="Arial"/>
                <a:cs typeface="Arial"/>
              </a:rPr>
              <a:t> </a:t>
            </a:r>
            <a:r>
              <a:rPr sz="1200" b="1" i="1" dirty="0">
                <a:solidFill>
                  <a:srgbClr val="0070C0"/>
                </a:solidFill>
                <a:latin typeface="Arial"/>
                <a:cs typeface="Arial"/>
              </a:rPr>
              <a:t>(solo</a:t>
            </a:r>
            <a:r>
              <a:rPr sz="1200" b="1" i="1" spc="52" dirty="0">
                <a:solidFill>
                  <a:srgbClr val="0070C0"/>
                </a:solidFill>
                <a:latin typeface="Arial"/>
                <a:cs typeface="Arial"/>
              </a:rPr>
              <a:t> </a:t>
            </a:r>
            <a:r>
              <a:rPr sz="1200" b="1" i="1" dirty="0">
                <a:solidFill>
                  <a:srgbClr val="0070C0"/>
                </a:solidFill>
                <a:latin typeface="Arial"/>
                <a:cs typeface="Arial"/>
              </a:rPr>
              <a:t>infortuni</a:t>
            </a:r>
            <a:r>
              <a:rPr sz="1200" b="1" i="1" spc="52" dirty="0">
                <a:solidFill>
                  <a:srgbClr val="0070C0"/>
                </a:solidFill>
                <a:latin typeface="Arial"/>
                <a:cs typeface="Arial"/>
              </a:rPr>
              <a:t> </a:t>
            </a:r>
            <a:r>
              <a:rPr sz="1200" b="1" i="1" dirty="0">
                <a:solidFill>
                  <a:srgbClr val="0070C0"/>
                </a:solidFill>
                <a:latin typeface="Arial"/>
                <a:cs typeface="Arial"/>
              </a:rPr>
              <a:t>mortali</a:t>
            </a:r>
            <a:r>
              <a:rPr sz="1200" b="1" i="1" spc="52" dirty="0">
                <a:solidFill>
                  <a:srgbClr val="0070C0"/>
                </a:solidFill>
                <a:latin typeface="Arial"/>
                <a:cs typeface="Arial"/>
              </a:rPr>
              <a:t> </a:t>
            </a:r>
            <a:r>
              <a:rPr sz="1200" b="1" i="1" spc="-12" dirty="0">
                <a:solidFill>
                  <a:srgbClr val="0070C0"/>
                </a:solidFill>
                <a:latin typeface="Arial"/>
                <a:cs typeface="Arial"/>
              </a:rPr>
              <a:t>multipli)</a:t>
            </a:r>
            <a:r>
              <a:rPr sz="1600" b="1" spc="-12" dirty="0">
                <a:solidFill>
                  <a:srgbClr val="0070C0"/>
                </a:solidFill>
                <a:latin typeface="Arial"/>
                <a:cs typeface="Arial"/>
              </a:rPr>
              <a:t>……</a:t>
            </a:r>
            <a:endParaRPr sz="1600" dirty="0">
              <a:latin typeface="Arial"/>
              <a:cs typeface="Arial"/>
            </a:endParaRPr>
          </a:p>
        </p:txBody>
      </p:sp>
      <p:grpSp>
        <p:nvGrpSpPr>
          <p:cNvPr id="4" name="object 4"/>
          <p:cNvGrpSpPr/>
          <p:nvPr/>
        </p:nvGrpSpPr>
        <p:grpSpPr>
          <a:xfrm>
            <a:off x="1932791" y="2082926"/>
            <a:ext cx="1623868" cy="330131"/>
            <a:chOff x="1701850" y="2316175"/>
            <a:chExt cx="1424305" cy="289560"/>
          </a:xfrm>
        </p:grpSpPr>
        <p:sp>
          <p:nvSpPr>
            <p:cNvPr id="5" name="object 5"/>
            <p:cNvSpPr/>
            <p:nvPr/>
          </p:nvSpPr>
          <p:spPr>
            <a:xfrm>
              <a:off x="1726984" y="2341308"/>
              <a:ext cx="1374140" cy="239395"/>
            </a:xfrm>
            <a:custGeom>
              <a:avLst/>
              <a:gdLst/>
              <a:ahLst/>
              <a:cxnLst/>
              <a:rect l="l" t="t" r="r" b="b"/>
              <a:pathLst>
                <a:path w="1374139" h="239394">
                  <a:moveTo>
                    <a:pt x="1254759" y="0"/>
                  </a:moveTo>
                  <a:lnTo>
                    <a:pt x="0" y="0"/>
                  </a:lnTo>
                  <a:lnTo>
                    <a:pt x="0" y="238785"/>
                  </a:lnTo>
                  <a:lnTo>
                    <a:pt x="1254759" y="238785"/>
                  </a:lnTo>
                  <a:lnTo>
                    <a:pt x="1374000" y="119392"/>
                  </a:lnTo>
                  <a:lnTo>
                    <a:pt x="1254759" y="0"/>
                  </a:lnTo>
                  <a:close/>
                </a:path>
              </a:pathLst>
            </a:custGeom>
            <a:solidFill>
              <a:srgbClr val="FF0000"/>
            </a:solidFill>
          </p:spPr>
          <p:txBody>
            <a:bodyPr wrap="square" lIns="0" tIns="0" rIns="0" bIns="0" rtlCol="0"/>
            <a:lstStyle/>
            <a:p>
              <a:endParaRPr sz="1600"/>
            </a:p>
          </p:txBody>
        </p:sp>
        <p:sp>
          <p:nvSpPr>
            <p:cNvPr id="6" name="object 6"/>
            <p:cNvSpPr/>
            <p:nvPr/>
          </p:nvSpPr>
          <p:spPr>
            <a:xfrm>
              <a:off x="1726984" y="2341308"/>
              <a:ext cx="1374140" cy="239395"/>
            </a:xfrm>
            <a:custGeom>
              <a:avLst/>
              <a:gdLst/>
              <a:ahLst/>
              <a:cxnLst/>
              <a:rect l="l" t="t" r="r" b="b"/>
              <a:pathLst>
                <a:path w="1374139" h="239394">
                  <a:moveTo>
                    <a:pt x="0" y="0"/>
                  </a:moveTo>
                  <a:lnTo>
                    <a:pt x="1254758" y="0"/>
                  </a:lnTo>
                  <a:lnTo>
                    <a:pt x="1374001" y="119393"/>
                  </a:lnTo>
                  <a:lnTo>
                    <a:pt x="1254758" y="238786"/>
                  </a:lnTo>
                  <a:lnTo>
                    <a:pt x="0" y="238786"/>
                  </a:lnTo>
                  <a:lnTo>
                    <a:pt x="0" y="0"/>
                  </a:lnTo>
                  <a:close/>
                </a:path>
              </a:pathLst>
            </a:custGeom>
            <a:ln w="50266">
              <a:solidFill>
                <a:srgbClr val="FF0000"/>
              </a:solidFill>
            </a:ln>
          </p:spPr>
          <p:txBody>
            <a:bodyPr wrap="square" lIns="0" tIns="0" rIns="0" bIns="0" rtlCol="0"/>
            <a:lstStyle/>
            <a:p>
              <a:endParaRPr sz="1600"/>
            </a:p>
          </p:txBody>
        </p:sp>
      </p:grpSp>
      <p:sp>
        <p:nvSpPr>
          <p:cNvPr id="7" name="object 7"/>
          <p:cNvSpPr txBox="1"/>
          <p:nvPr/>
        </p:nvSpPr>
        <p:spPr>
          <a:xfrm>
            <a:off x="2074643" y="2110330"/>
            <a:ext cx="943335"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Giugno </a:t>
            </a:r>
            <a:r>
              <a:rPr sz="1100" b="1" spc="-23" dirty="0">
                <a:solidFill>
                  <a:srgbClr val="FFFFFF"/>
                </a:solidFill>
                <a:latin typeface="Arial"/>
                <a:cs typeface="Arial"/>
              </a:rPr>
              <a:t>2008</a:t>
            </a:r>
            <a:endParaRPr sz="1100">
              <a:latin typeface="Arial"/>
              <a:cs typeface="Arial"/>
            </a:endParaRPr>
          </a:p>
        </p:txBody>
      </p:sp>
      <p:sp>
        <p:nvSpPr>
          <p:cNvPr id="8" name="object 8"/>
          <p:cNvSpPr txBox="1"/>
          <p:nvPr/>
        </p:nvSpPr>
        <p:spPr>
          <a:xfrm>
            <a:off x="3836996" y="2105202"/>
            <a:ext cx="3145656"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Mineo:</a:t>
            </a:r>
            <a:r>
              <a:rPr sz="1100" b="1" spc="-12" dirty="0">
                <a:solidFill>
                  <a:srgbClr val="0070C0"/>
                </a:solidFill>
                <a:latin typeface="Arial"/>
                <a:cs typeface="Arial"/>
              </a:rPr>
              <a:t> </a:t>
            </a:r>
            <a:r>
              <a:rPr sz="1100" b="1" dirty="0">
                <a:solidFill>
                  <a:srgbClr val="0070C0"/>
                </a:solidFill>
                <a:latin typeface="Arial"/>
                <a:cs typeface="Arial"/>
              </a:rPr>
              <a:t>6</a:t>
            </a:r>
            <a:r>
              <a:rPr sz="1100" b="1" spc="-12" dirty="0">
                <a:solidFill>
                  <a:srgbClr val="0070C0"/>
                </a:solidFill>
                <a:latin typeface="Arial"/>
                <a:cs typeface="Arial"/>
              </a:rPr>
              <a:t> </a:t>
            </a:r>
            <a:r>
              <a:rPr sz="1100" b="1" dirty="0">
                <a:solidFill>
                  <a:srgbClr val="0070C0"/>
                </a:solidFill>
                <a:latin typeface="Arial"/>
                <a:cs typeface="Arial"/>
              </a:rPr>
              <a:t>morti</a:t>
            </a:r>
            <a:r>
              <a:rPr sz="1100" b="1" spc="-5" dirty="0">
                <a:solidFill>
                  <a:srgbClr val="0070C0"/>
                </a:solidFill>
                <a:latin typeface="Arial"/>
                <a:cs typeface="Arial"/>
              </a:rPr>
              <a:t> </a:t>
            </a:r>
            <a:r>
              <a:rPr sz="1100" b="1" dirty="0">
                <a:solidFill>
                  <a:srgbClr val="0070C0"/>
                </a:solidFill>
                <a:latin typeface="Arial"/>
                <a:cs typeface="Arial"/>
              </a:rPr>
              <a:t>in</a:t>
            </a:r>
            <a:r>
              <a:rPr sz="1100" b="1" spc="-12" dirty="0">
                <a:solidFill>
                  <a:srgbClr val="0070C0"/>
                </a:solidFill>
                <a:latin typeface="Arial"/>
                <a:cs typeface="Arial"/>
              </a:rPr>
              <a:t> </a:t>
            </a:r>
            <a:r>
              <a:rPr sz="1100" b="1" dirty="0">
                <a:solidFill>
                  <a:srgbClr val="0070C0"/>
                </a:solidFill>
                <a:latin typeface="Arial"/>
                <a:cs typeface="Arial"/>
              </a:rPr>
              <a:t>una</a:t>
            </a:r>
            <a:r>
              <a:rPr sz="1100" b="1" spc="-5" dirty="0">
                <a:solidFill>
                  <a:srgbClr val="0070C0"/>
                </a:solidFill>
                <a:latin typeface="Arial"/>
                <a:cs typeface="Arial"/>
              </a:rPr>
              <a:t> </a:t>
            </a:r>
            <a:r>
              <a:rPr sz="1100" b="1" dirty="0">
                <a:solidFill>
                  <a:srgbClr val="0070C0"/>
                </a:solidFill>
                <a:latin typeface="Arial"/>
                <a:cs typeface="Arial"/>
              </a:rPr>
              <a:t>vasca</a:t>
            </a:r>
            <a:r>
              <a:rPr sz="1100" b="1" spc="-12" dirty="0">
                <a:solidFill>
                  <a:srgbClr val="0070C0"/>
                </a:solidFill>
                <a:latin typeface="Arial"/>
                <a:cs typeface="Arial"/>
              </a:rPr>
              <a:t> </a:t>
            </a:r>
            <a:r>
              <a:rPr sz="1100" b="1" dirty="0">
                <a:solidFill>
                  <a:srgbClr val="0070C0"/>
                </a:solidFill>
                <a:latin typeface="Arial"/>
                <a:cs typeface="Arial"/>
              </a:rPr>
              <a:t>di</a:t>
            </a:r>
            <a:r>
              <a:rPr sz="1100" b="1" spc="-5" dirty="0">
                <a:solidFill>
                  <a:srgbClr val="0070C0"/>
                </a:solidFill>
                <a:latin typeface="Arial"/>
                <a:cs typeface="Arial"/>
              </a:rPr>
              <a:t> </a:t>
            </a:r>
            <a:r>
              <a:rPr sz="1100" b="1" spc="-12" dirty="0">
                <a:solidFill>
                  <a:srgbClr val="0070C0"/>
                </a:solidFill>
                <a:latin typeface="Arial"/>
                <a:cs typeface="Arial"/>
              </a:rPr>
              <a:t>depurazione</a:t>
            </a:r>
            <a:endParaRPr sz="1100" dirty="0">
              <a:latin typeface="Arial"/>
              <a:cs typeface="Arial"/>
            </a:endParaRPr>
          </a:p>
        </p:txBody>
      </p:sp>
      <p:grpSp>
        <p:nvGrpSpPr>
          <p:cNvPr id="9" name="object 9"/>
          <p:cNvGrpSpPr/>
          <p:nvPr/>
        </p:nvGrpSpPr>
        <p:grpSpPr>
          <a:xfrm>
            <a:off x="1933933" y="1706497"/>
            <a:ext cx="1623868" cy="355470"/>
            <a:chOff x="1701851" y="1933969"/>
            <a:chExt cx="1424305" cy="311785"/>
          </a:xfrm>
        </p:grpSpPr>
        <p:sp>
          <p:nvSpPr>
            <p:cNvPr id="10" name="object 10"/>
            <p:cNvSpPr/>
            <p:nvPr/>
          </p:nvSpPr>
          <p:spPr>
            <a:xfrm>
              <a:off x="1726984" y="1959102"/>
              <a:ext cx="1374140" cy="261620"/>
            </a:xfrm>
            <a:custGeom>
              <a:avLst/>
              <a:gdLst/>
              <a:ahLst/>
              <a:cxnLst/>
              <a:rect l="l" t="t" r="r" b="b"/>
              <a:pathLst>
                <a:path w="1374139" h="261619">
                  <a:moveTo>
                    <a:pt x="1243545" y="0"/>
                  </a:moveTo>
                  <a:lnTo>
                    <a:pt x="0" y="0"/>
                  </a:lnTo>
                  <a:lnTo>
                    <a:pt x="0" y="261238"/>
                  </a:lnTo>
                  <a:lnTo>
                    <a:pt x="1243545" y="261238"/>
                  </a:lnTo>
                  <a:lnTo>
                    <a:pt x="1374000" y="130619"/>
                  </a:lnTo>
                  <a:lnTo>
                    <a:pt x="1243545" y="0"/>
                  </a:lnTo>
                  <a:close/>
                </a:path>
              </a:pathLst>
            </a:custGeom>
            <a:solidFill>
              <a:srgbClr val="FF0000"/>
            </a:solidFill>
          </p:spPr>
          <p:txBody>
            <a:bodyPr wrap="square" lIns="0" tIns="0" rIns="0" bIns="0" rtlCol="0"/>
            <a:lstStyle/>
            <a:p>
              <a:endParaRPr sz="1600"/>
            </a:p>
          </p:txBody>
        </p:sp>
        <p:sp>
          <p:nvSpPr>
            <p:cNvPr id="11" name="object 11"/>
            <p:cNvSpPr/>
            <p:nvPr/>
          </p:nvSpPr>
          <p:spPr>
            <a:xfrm>
              <a:off x="1726984" y="1959102"/>
              <a:ext cx="1374140" cy="261620"/>
            </a:xfrm>
            <a:custGeom>
              <a:avLst/>
              <a:gdLst/>
              <a:ahLst/>
              <a:cxnLst/>
              <a:rect l="l" t="t" r="r" b="b"/>
              <a:pathLst>
                <a:path w="1374139" h="261619">
                  <a:moveTo>
                    <a:pt x="0" y="0"/>
                  </a:moveTo>
                  <a:lnTo>
                    <a:pt x="1243552" y="0"/>
                  </a:lnTo>
                  <a:lnTo>
                    <a:pt x="1374001" y="130619"/>
                  </a:lnTo>
                  <a:lnTo>
                    <a:pt x="1243552" y="261238"/>
                  </a:lnTo>
                  <a:lnTo>
                    <a:pt x="0" y="261238"/>
                  </a:lnTo>
                  <a:lnTo>
                    <a:pt x="0" y="0"/>
                  </a:lnTo>
                  <a:close/>
                </a:path>
              </a:pathLst>
            </a:custGeom>
            <a:ln w="50265">
              <a:solidFill>
                <a:srgbClr val="FF0000"/>
              </a:solidFill>
            </a:ln>
          </p:spPr>
          <p:txBody>
            <a:bodyPr wrap="square" lIns="0" tIns="0" rIns="0" bIns="0" rtlCol="0"/>
            <a:lstStyle/>
            <a:p>
              <a:endParaRPr sz="1600"/>
            </a:p>
          </p:txBody>
        </p:sp>
      </p:grpSp>
      <p:sp>
        <p:nvSpPr>
          <p:cNvPr id="12" name="object 12"/>
          <p:cNvSpPr txBox="1"/>
          <p:nvPr/>
        </p:nvSpPr>
        <p:spPr>
          <a:xfrm>
            <a:off x="2106744" y="1783810"/>
            <a:ext cx="850666"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Marzo</a:t>
            </a:r>
            <a:r>
              <a:rPr sz="1100" b="1" spc="-28" dirty="0">
                <a:solidFill>
                  <a:srgbClr val="FFFFFF"/>
                </a:solidFill>
                <a:latin typeface="Arial"/>
                <a:cs typeface="Arial"/>
              </a:rPr>
              <a:t> </a:t>
            </a:r>
            <a:r>
              <a:rPr sz="1100" b="1" spc="-23" dirty="0">
                <a:solidFill>
                  <a:srgbClr val="FFFFFF"/>
                </a:solidFill>
                <a:latin typeface="Arial"/>
                <a:cs typeface="Arial"/>
              </a:rPr>
              <a:t>2008</a:t>
            </a:r>
            <a:endParaRPr sz="1100" dirty="0">
              <a:latin typeface="Arial"/>
              <a:cs typeface="Arial"/>
            </a:endParaRPr>
          </a:p>
        </p:txBody>
      </p:sp>
      <p:sp>
        <p:nvSpPr>
          <p:cNvPr id="13" name="object 13"/>
          <p:cNvSpPr txBox="1"/>
          <p:nvPr/>
        </p:nvSpPr>
        <p:spPr>
          <a:xfrm>
            <a:off x="3801620" y="1747956"/>
            <a:ext cx="3357056"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Molfetta:</a:t>
            </a:r>
            <a:r>
              <a:rPr sz="1100" b="1" spc="-17" dirty="0">
                <a:solidFill>
                  <a:srgbClr val="0070C0"/>
                </a:solidFill>
                <a:latin typeface="Arial"/>
                <a:cs typeface="Arial"/>
              </a:rPr>
              <a:t> </a:t>
            </a:r>
            <a:r>
              <a:rPr sz="1100" b="1" dirty="0">
                <a:solidFill>
                  <a:srgbClr val="0070C0"/>
                </a:solidFill>
                <a:latin typeface="Arial"/>
                <a:cs typeface="Arial"/>
              </a:rPr>
              <a:t>5</a:t>
            </a:r>
            <a:r>
              <a:rPr sz="1100" b="1" spc="-12" dirty="0">
                <a:solidFill>
                  <a:srgbClr val="0070C0"/>
                </a:solidFill>
                <a:latin typeface="Arial"/>
                <a:cs typeface="Arial"/>
              </a:rPr>
              <a:t> </a:t>
            </a:r>
            <a:r>
              <a:rPr sz="1100" b="1" dirty="0">
                <a:solidFill>
                  <a:srgbClr val="0070C0"/>
                </a:solidFill>
                <a:latin typeface="Arial"/>
                <a:cs typeface="Arial"/>
              </a:rPr>
              <a:t>morti</a:t>
            </a:r>
            <a:r>
              <a:rPr sz="1100" b="1" spc="-17" dirty="0">
                <a:solidFill>
                  <a:srgbClr val="0070C0"/>
                </a:solidFill>
                <a:latin typeface="Arial"/>
                <a:cs typeface="Arial"/>
              </a:rPr>
              <a:t> </a:t>
            </a:r>
            <a:r>
              <a:rPr sz="1100" b="1" dirty="0">
                <a:solidFill>
                  <a:srgbClr val="0070C0"/>
                </a:solidFill>
                <a:latin typeface="Arial"/>
                <a:cs typeface="Arial"/>
              </a:rPr>
              <a:t>in</a:t>
            </a:r>
            <a:r>
              <a:rPr sz="1100" b="1" spc="-12" dirty="0">
                <a:solidFill>
                  <a:srgbClr val="0070C0"/>
                </a:solidFill>
                <a:latin typeface="Arial"/>
                <a:cs typeface="Arial"/>
              </a:rPr>
              <a:t> </a:t>
            </a:r>
            <a:r>
              <a:rPr sz="1100" b="1" dirty="0">
                <a:solidFill>
                  <a:srgbClr val="0070C0"/>
                </a:solidFill>
                <a:latin typeface="Arial"/>
                <a:cs typeface="Arial"/>
              </a:rPr>
              <a:t>una</a:t>
            </a:r>
            <a:r>
              <a:rPr sz="1100" b="1" spc="-12" dirty="0">
                <a:solidFill>
                  <a:srgbClr val="0070C0"/>
                </a:solidFill>
                <a:latin typeface="Arial"/>
                <a:cs typeface="Arial"/>
              </a:rPr>
              <a:t> </a:t>
            </a:r>
            <a:r>
              <a:rPr sz="1100" b="1" dirty="0">
                <a:solidFill>
                  <a:srgbClr val="0070C0"/>
                </a:solidFill>
                <a:latin typeface="Arial"/>
                <a:cs typeface="Arial"/>
              </a:rPr>
              <a:t>cisterna</a:t>
            </a:r>
            <a:r>
              <a:rPr sz="1100" b="1" spc="-17" dirty="0">
                <a:solidFill>
                  <a:srgbClr val="0070C0"/>
                </a:solidFill>
                <a:latin typeface="Arial"/>
                <a:cs typeface="Arial"/>
              </a:rPr>
              <a:t> </a:t>
            </a:r>
            <a:r>
              <a:rPr sz="1100" b="1" dirty="0">
                <a:solidFill>
                  <a:srgbClr val="0070C0"/>
                </a:solidFill>
                <a:latin typeface="Arial"/>
                <a:cs typeface="Arial"/>
              </a:rPr>
              <a:t>su</a:t>
            </a:r>
            <a:r>
              <a:rPr sz="1100" b="1" spc="-12" dirty="0">
                <a:solidFill>
                  <a:srgbClr val="0070C0"/>
                </a:solidFill>
                <a:latin typeface="Arial"/>
                <a:cs typeface="Arial"/>
              </a:rPr>
              <a:t> </a:t>
            </a:r>
            <a:r>
              <a:rPr sz="1100" b="1" dirty="0">
                <a:solidFill>
                  <a:srgbClr val="0070C0"/>
                </a:solidFill>
                <a:latin typeface="Arial"/>
                <a:cs typeface="Arial"/>
              </a:rPr>
              <a:t>un</a:t>
            </a:r>
            <a:r>
              <a:rPr sz="1100" b="1" spc="-17" dirty="0">
                <a:solidFill>
                  <a:srgbClr val="0070C0"/>
                </a:solidFill>
                <a:latin typeface="Arial"/>
                <a:cs typeface="Arial"/>
              </a:rPr>
              <a:t> </a:t>
            </a:r>
            <a:r>
              <a:rPr sz="1100" b="1" spc="-12" dirty="0">
                <a:solidFill>
                  <a:srgbClr val="0070C0"/>
                </a:solidFill>
                <a:latin typeface="Arial"/>
                <a:cs typeface="Arial"/>
              </a:rPr>
              <a:t>camion</a:t>
            </a:r>
            <a:endParaRPr sz="1100" dirty="0">
              <a:latin typeface="Arial"/>
              <a:cs typeface="Arial"/>
            </a:endParaRPr>
          </a:p>
        </p:txBody>
      </p:sp>
      <p:grpSp>
        <p:nvGrpSpPr>
          <p:cNvPr id="14" name="object 14"/>
          <p:cNvGrpSpPr/>
          <p:nvPr/>
        </p:nvGrpSpPr>
        <p:grpSpPr>
          <a:xfrm>
            <a:off x="1911805" y="2749194"/>
            <a:ext cx="1623868" cy="303344"/>
            <a:chOff x="1673986" y="2987903"/>
            <a:chExt cx="1424305" cy="266065"/>
          </a:xfrm>
        </p:grpSpPr>
        <p:sp>
          <p:nvSpPr>
            <p:cNvPr id="15" name="object 15"/>
            <p:cNvSpPr/>
            <p:nvPr/>
          </p:nvSpPr>
          <p:spPr>
            <a:xfrm>
              <a:off x="1699120" y="3013036"/>
              <a:ext cx="1374140" cy="215900"/>
            </a:xfrm>
            <a:custGeom>
              <a:avLst/>
              <a:gdLst/>
              <a:ahLst/>
              <a:cxnLst/>
              <a:rect l="l" t="t" r="r" b="b"/>
              <a:pathLst>
                <a:path w="1374139" h="215900">
                  <a:moveTo>
                    <a:pt x="1266355" y="0"/>
                  </a:moveTo>
                  <a:lnTo>
                    <a:pt x="0" y="0"/>
                  </a:lnTo>
                  <a:lnTo>
                    <a:pt x="0" y="215569"/>
                  </a:lnTo>
                  <a:lnTo>
                    <a:pt x="1266355" y="215569"/>
                  </a:lnTo>
                  <a:lnTo>
                    <a:pt x="1374000" y="107784"/>
                  </a:lnTo>
                  <a:lnTo>
                    <a:pt x="1266355" y="0"/>
                  </a:lnTo>
                  <a:close/>
                </a:path>
              </a:pathLst>
            </a:custGeom>
            <a:solidFill>
              <a:srgbClr val="FF0000"/>
            </a:solidFill>
          </p:spPr>
          <p:txBody>
            <a:bodyPr wrap="square" lIns="0" tIns="0" rIns="0" bIns="0" rtlCol="0"/>
            <a:lstStyle/>
            <a:p>
              <a:endParaRPr sz="1600"/>
            </a:p>
          </p:txBody>
        </p:sp>
        <p:sp>
          <p:nvSpPr>
            <p:cNvPr id="16" name="object 16"/>
            <p:cNvSpPr/>
            <p:nvPr/>
          </p:nvSpPr>
          <p:spPr>
            <a:xfrm>
              <a:off x="1699120" y="3013036"/>
              <a:ext cx="1374140" cy="215900"/>
            </a:xfrm>
            <a:custGeom>
              <a:avLst/>
              <a:gdLst/>
              <a:ahLst/>
              <a:cxnLst/>
              <a:rect l="l" t="t" r="r" b="b"/>
              <a:pathLst>
                <a:path w="1374139" h="215900">
                  <a:moveTo>
                    <a:pt x="0" y="0"/>
                  </a:moveTo>
                  <a:lnTo>
                    <a:pt x="1266343" y="0"/>
                  </a:lnTo>
                  <a:lnTo>
                    <a:pt x="1374001" y="107790"/>
                  </a:lnTo>
                  <a:lnTo>
                    <a:pt x="1266343" y="215580"/>
                  </a:lnTo>
                  <a:lnTo>
                    <a:pt x="0" y="215580"/>
                  </a:lnTo>
                  <a:lnTo>
                    <a:pt x="0" y="0"/>
                  </a:lnTo>
                  <a:close/>
                </a:path>
              </a:pathLst>
            </a:custGeom>
            <a:ln w="50267">
              <a:solidFill>
                <a:srgbClr val="FF0000"/>
              </a:solidFill>
            </a:ln>
          </p:spPr>
          <p:txBody>
            <a:bodyPr wrap="square" lIns="0" tIns="0" rIns="0" bIns="0" rtlCol="0"/>
            <a:lstStyle/>
            <a:p>
              <a:endParaRPr sz="1600"/>
            </a:p>
          </p:txBody>
        </p:sp>
      </p:grpSp>
      <p:sp>
        <p:nvSpPr>
          <p:cNvPr id="17" name="object 17"/>
          <p:cNvSpPr txBox="1"/>
          <p:nvPr/>
        </p:nvSpPr>
        <p:spPr>
          <a:xfrm>
            <a:off x="2046001" y="2825955"/>
            <a:ext cx="943335"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Giugno </a:t>
            </a:r>
            <a:r>
              <a:rPr sz="1100" b="1" spc="-23" dirty="0">
                <a:solidFill>
                  <a:srgbClr val="FFFFFF"/>
                </a:solidFill>
                <a:latin typeface="Arial"/>
                <a:cs typeface="Arial"/>
              </a:rPr>
              <a:t>2009</a:t>
            </a:r>
            <a:endParaRPr sz="1100" dirty="0">
              <a:latin typeface="Arial"/>
              <a:cs typeface="Arial"/>
            </a:endParaRPr>
          </a:p>
        </p:txBody>
      </p:sp>
      <p:sp>
        <p:nvSpPr>
          <p:cNvPr id="18" name="object 18"/>
          <p:cNvSpPr txBox="1"/>
          <p:nvPr/>
        </p:nvSpPr>
        <p:spPr>
          <a:xfrm>
            <a:off x="3821570" y="2786403"/>
            <a:ext cx="3535153"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Riva</a:t>
            </a:r>
            <a:r>
              <a:rPr sz="1100" b="1" spc="-12" dirty="0">
                <a:solidFill>
                  <a:srgbClr val="0070C0"/>
                </a:solidFill>
                <a:latin typeface="Arial"/>
                <a:cs typeface="Arial"/>
              </a:rPr>
              <a:t> </a:t>
            </a:r>
            <a:r>
              <a:rPr sz="1100" b="1" dirty="0">
                <a:solidFill>
                  <a:srgbClr val="0070C0"/>
                </a:solidFill>
                <a:latin typeface="Arial"/>
                <a:cs typeface="Arial"/>
              </a:rPr>
              <a:t>Ligure:</a:t>
            </a:r>
            <a:r>
              <a:rPr sz="1100" b="1" spc="-12" dirty="0">
                <a:solidFill>
                  <a:srgbClr val="0070C0"/>
                </a:solidFill>
                <a:latin typeface="Arial"/>
                <a:cs typeface="Arial"/>
              </a:rPr>
              <a:t> </a:t>
            </a:r>
            <a:r>
              <a:rPr sz="1100" b="1" dirty="0">
                <a:solidFill>
                  <a:srgbClr val="0070C0"/>
                </a:solidFill>
                <a:latin typeface="Arial"/>
                <a:cs typeface="Arial"/>
              </a:rPr>
              <a:t>2</a:t>
            </a:r>
            <a:r>
              <a:rPr sz="1100" b="1" spc="-12" dirty="0">
                <a:solidFill>
                  <a:srgbClr val="0070C0"/>
                </a:solidFill>
                <a:latin typeface="Arial"/>
                <a:cs typeface="Arial"/>
              </a:rPr>
              <a:t> </a:t>
            </a:r>
            <a:r>
              <a:rPr sz="1100" b="1" dirty="0">
                <a:solidFill>
                  <a:srgbClr val="0070C0"/>
                </a:solidFill>
                <a:latin typeface="Arial"/>
                <a:cs typeface="Arial"/>
              </a:rPr>
              <a:t>morti</a:t>
            </a:r>
            <a:r>
              <a:rPr sz="1100" b="1" spc="-12" dirty="0">
                <a:solidFill>
                  <a:srgbClr val="0070C0"/>
                </a:solidFill>
                <a:latin typeface="Arial"/>
                <a:cs typeface="Arial"/>
              </a:rPr>
              <a:t> </a:t>
            </a:r>
            <a:r>
              <a:rPr sz="1100" b="1" dirty="0">
                <a:solidFill>
                  <a:srgbClr val="0070C0"/>
                </a:solidFill>
                <a:latin typeface="Arial"/>
                <a:cs typeface="Arial"/>
              </a:rPr>
              <a:t>in</a:t>
            </a:r>
            <a:r>
              <a:rPr sz="1100" b="1" spc="-12" dirty="0">
                <a:solidFill>
                  <a:srgbClr val="0070C0"/>
                </a:solidFill>
                <a:latin typeface="Arial"/>
                <a:cs typeface="Arial"/>
              </a:rPr>
              <a:t> </a:t>
            </a:r>
            <a:r>
              <a:rPr sz="1100" b="1" dirty="0">
                <a:solidFill>
                  <a:srgbClr val="0070C0"/>
                </a:solidFill>
                <a:latin typeface="Arial"/>
                <a:cs typeface="Arial"/>
              </a:rPr>
              <a:t>una</a:t>
            </a:r>
            <a:r>
              <a:rPr sz="1100" b="1" spc="-5" dirty="0">
                <a:solidFill>
                  <a:srgbClr val="0070C0"/>
                </a:solidFill>
                <a:latin typeface="Arial"/>
                <a:cs typeface="Arial"/>
              </a:rPr>
              <a:t> </a:t>
            </a:r>
            <a:r>
              <a:rPr sz="1100" b="1" dirty="0">
                <a:solidFill>
                  <a:srgbClr val="0070C0"/>
                </a:solidFill>
                <a:latin typeface="Arial"/>
                <a:cs typeface="Arial"/>
              </a:rPr>
              <a:t>vasca</a:t>
            </a:r>
            <a:r>
              <a:rPr sz="1100" b="1" spc="-12" dirty="0">
                <a:solidFill>
                  <a:srgbClr val="0070C0"/>
                </a:solidFill>
                <a:latin typeface="Arial"/>
                <a:cs typeface="Arial"/>
              </a:rPr>
              <a:t> </a:t>
            </a:r>
            <a:r>
              <a:rPr sz="1100" b="1" dirty="0">
                <a:solidFill>
                  <a:srgbClr val="0070C0"/>
                </a:solidFill>
                <a:latin typeface="Arial"/>
                <a:cs typeface="Arial"/>
              </a:rPr>
              <a:t>di</a:t>
            </a:r>
            <a:r>
              <a:rPr sz="1100" b="1" spc="-12" dirty="0">
                <a:solidFill>
                  <a:srgbClr val="0070C0"/>
                </a:solidFill>
                <a:latin typeface="Arial"/>
                <a:cs typeface="Arial"/>
              </a:rPr>
              <a:t> depurazione</a:t>
            </a:r>
            <a:endParaRPr sz="1100" dirty="0">
              <a:latin typeface="Arial"/>
              <a:cs typeface="Arial"/>
            </a:endParaRPr>
          </a:p>
        </p:txBody>
      </p:sp>
      <p:grpSp>
        <p:nvGrpSpPr>
          <p:cNvPr id="19" name="object 19"/>
          <p:cNvGrpSpPr/>
          <p:nvPr/>
        </p:nvGrpSpPr>
        <p:grpSpPr>
          <a:xfrm>
            <a:off x="1925866" y="2423252"/>
            <a:ext cx="1623868" cy="309136"/>
            <a:chOff x="1689048" y="2657969"/>
            <a:chExt cx="1424305" cy="271145"/>
          </a:xfrm>
        </p:grpSpPr>
        <p:sp>
          <p:nvSpPr>
            <p:cNvPr id="20" name="object 20"/>
            <p:cNvSpPr/>
            <p:nvPr/>
          </p:nvSpPr>
          <p:spPr>
            <a:xfrm>
              <a:off x="1714182" y="2683103"/>
              <a:ext cx="1374140" cy="220979"/>
            </a:xfrm>
            <a:custGeom>
              <a:avLst/>
              <a:gdLst/>
              <a:ahLst/>
              <a:cxnLst/>
              <a:rect l="l" t="t" r="r" b="b"/>
              <a:pathLst>
                <a:path w="1374139" h="220980">
                  <a:moveTo>
                    <a:pt x="1264145" y="0"/>
                  </a:moveTo>
                  <a:lnTo>
                    <a:pt x="0" y="0"/>
                  </a:lnTo>
                  <a:lnTo>
                    <a:pt x="0" y="220675"/>
                  </a:lnTo>
                  <a:lnTo>
                    <a:pt x="1264145" y="220675"/>
                  </a:lnTo>
                  <a:lnTo>
                    <a:pt x="1374000" y="110337"/>
                  </a:lnTo>
                  <a:lnTo>
                    <a:pt x="1264145" y="0"/>
                  </a:lnTo>
                  <a:close/>
                </a:path>
              </a:pathLst>
            </a:custGeom>
            <a:solidFill>
              <a:srgbClr val="FF0000"/>
            </a:solidFill>
          </p:spPr>
          <p:txBody>
            <a:bodyPr wrap="square" lIns="0" tIns="0" rIns="0" bIns="0" rtlCol="0"/>
            <a:lstStyle/>
            <a:p>
              <a:endParaRPr sz="1600"/>
            </a:p>
          </p:txBody>
        </p:sp>
        <p:sp>
          <p:nvSpPr>
            <p:cNvPr id="21" name="object 21"/>
            <p:cNvSpPr/>
            <p:nvPr/>
          </p:nvSpPr>
          <p:spPr>
            <a:xfrm>
              <a:off x="1714182" y="2683103"/>
              <a:ext cx="1374140" cy="220979"/>
            </a:xfrm>
            <a:custGeom>
              <a:avLst/>
              <a:gdLst/>
              <a:ahLst/>
              <a:cxnLst/>
              <a:rect l="l" t="t" r="r" b="b"/>
              <a:pathLst>
                <a:path w="1374139" h="220980">
                  <a:moveTo>
                    <a:pt x="0" y="0"/>
                  </a:moveTo>
                  <a:lnTo>
                    <a:pt x="1264148" y="0"/>
                  </a:lnTo>
                  <a:lnTo>
                    <a:pt x="1374001" y="110339"/>
                  </a:lnTo>
                  <a:lnTo>
                    <a:pt x="1264148" y="220676"/>
                  </a:lnTo>
                  <a:lnTo>
                    <a:pt x="0" y="220676"/>
                  </a:lnTo>
                  <a:lnTo>
                    <a:pt x="0" y="0"/>
                  </a:lnTo>
                  <a:close/>
                </a:path>
              </a:pathLst>
            </a:custGeom>
            <a:ln w="50267">
              <a:solidFill>
                <a:srgbClr val="FF0000"/>
              </a:solidFill>
            </a:ln>
          </p:spPr>
          <p:txBody>
            <a:bodyPr wrap="square" lIns="0" tIns="0" rIns="0" bIns="0" rtlCol="0"/>
            <a:lstStyle/>
            <a:p>
              <a:endParaRPr sz="1600"/>
            </a:p>
          </p:txBody>
        </p:sp>
      </p:grpSp>
      <p:sp>
        <p:nvSpPr>
          <p:cNvPr id="22" name="object 22"/>
          <p:cNvSpPr txBox="1"/>
          <p:nvPr/>
        </p:nvSpPr>
        <p:spPr>
          <a:xfrm>
            <a:off x="2060048" y="2500015"/>
            <a:ext cx="944059"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Maggio</a:t>
            </a:r>
            <a:r>
              <a:rPr sz="1100" b="1" spc="-23" dirty="0">
                <a:solidFill>
                  <a:srgbClr val="FFFFFF"/>
                </a:solidFill>
                <a:latin typeface="Arial"/>
                <a:cs typeface="Arial"/>
              </a:rPr>
              <a:t> 2009</a:t>
            </a:r>
            <a:endParaRPr sz="1100">
              <a:latin typeface="Arial"/>
              <a:cs typeface="Arial"/>
            </a:endParaRPr>
          </a:p>
        </p:txBody>
      </p:sp>
      <p:sp>
        <p:nvSpPr>
          <p:cNvPr id="23" name="object 23"/>
          <p:cNvSpPr txBox="1"/>
          <p:nvPr/>
        </p:nvSpPr>
        <p:spPr>
          <a:xfrm>
            <a:off x="3781535" y="2430514"/>
            <a:ext cx="3509814"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Sarroch:</a:t>
            </a:r>
            <a:r>
              <a:rPr sz="1100" b="1" spc="-17" dirty="0">
                <a:solidFill>
                  <a:srgbClr val="0070C0"/>
                </a:solidFill>
                <a:latin typeface="Arial"/>
                <a:cs typeface="Arial"/>
              </a:rPr>
              <a:t> </a:t>
            </a:r>
            <a:r>
              <a:rPr sz="1100" b="1" dirty="0">
                <a:solidFill>
                  <a:srgbClr val="0070C0"/>
                </a:solidFill>
                <a:latin typeface="Arial"/>
                <a:cs typeface="Arial"/>
              </a:rPr>
              <a:t>3</a:t>
            </a:r>
            <a:r>
              <a:rPr sz="1100" b="1" spc="-12" dirty="0">
                <a:solidFill>
                  <a:srgbClr val="0070C0"/>
                </a:solidFill>
                <a:latin typeface="Arial"/>
                <a:cs typeface="Arial"/>
              </a:rPr>
              <a:t> </a:t>
            </a:r>
            <a:r>
              <a:rPr sz="1100" b="1" dirty="0">
                <a:solidFill>
                  <a:srgbClr val="0070C0"/>
                </a:solidFill>
                <a:latin typeface="Arial"/>
                <a:cs typeface="Arial"/>
              </a:rPr>
              <a:t>morti</a:t>
            </a:r>
            <a:r>
              <a:rPr sz="1100" b="1" spc="-12" dirty="0">
                <a:solidFill>
                  <a:srgbClr val="0070C0"/>
                </a:solidFill>
                <a:latin typeface="Arial"/>
                <a:cs typeface="Arial"/>
              </a:rPr>
              <a:t> </a:t>
            </a:r>
            <a:r>
              <a:rPr sz="1100" b="1" dirty="0">
                <a:solidFill>
                  <a:srgbClr val="0070C0"/>
                </a:solidFill>
                <a:latin typeface="Arial"/>
                <a:cs typeface="Arial"/>
              </a:rPr>
              <a:t>in</a:t>
            </a:r>
            <a:r>
              <a:rPr sz="1100" b="1" spc="-17" dirty="0">
                <a:solidFill>
                  <a:srgbClr val="0070C0"/>
                </a:solidFill>
                <a:latin typeface="Arial"/>
                <a:cs typeface="Arial"/>
              </a:rPr>
              <a:t> </a:t>
            </a:r>
            <a:r>
              <a:rPr sz="1100" b="1" dirty="0">
                <a:solidFill>
                  <a:srgbClr val="0070C0"/>
                </a:solidFill>
                <a:latin typeface="Arial"/>
                <a:cs typeface="Arial"/>
              </a:rPr>
              <a:t>una</a:t>
            </a:r>
            <a:r>
              <a:rPr sz="1100" b="1" spc="-12" dirty="0">
                <a:solidFill>
                  <a:srgbClr val="0070C0"/>
                </a:solidFill>
                <a:latin typeface="Arial"/>
                <a:cs typeface="Arial"/>
              </a:rPr>
              <a:t> </a:t>
            </a:r>
            <a:r>
              <a:rPr sz="1100" b="1" dirty="0">
                <a:solidFill>
                  <a:srgbClr val="0070C0"/>
                </a:solidFill>
                <a:latin typeface="Arial"/>
                <a:cs typeface="Arial"/>
              </a:rPr>
              <a:t>cisterna</a:t>
            </a:r>
            <a:r>
              <a:rPr sz="1100" b="1" spc="-12" dirty="0">
                <a:solidFill>
                  <a:srgbClr val="0070C0"/>
                </a:solidFill>
                <a:latin typeface="Arial"/>
                <a:cs typeface="Arial"/>
              </a:rPr>
              <a:t> </a:t>
            </a:r>
            <a:r>
              <a:rPr sz="1100" b="1" dirty="0">
                <a:solidFill>
                  <a:srgbClr val="0070C0"/>
                </a:solidFill>
                <a:latin typeface="Arial"/>
                <a:cs typeface="Arial"/>
              </a:rPr>
              <a:t>di</a:t>
            </a:r>
            <a:r>
              <a:rPr sz="1100" b="1" spc="-12" dirty="0">
                <a:solidFill>
                  <a:srgbClr val="0070C0"/>
                </a:solidFill>
                <a:latin typeface="Arial"/>
                <a:cs typeface="Arial"/>
              </a:rPr>
              <a:t> </a:t>
            </a:r>
            <a:r>
              <a:rPr sz="1100" b="1" dirty="0">
                <a:solidFill>
                  <a:srgbClr val="0070C0"/>
                </a:solidFill>
                <a:latin typeface="Arial"/>
                <a:cs typeface="Arial"/>
              </a:rPr>
              <a:t>una</a:t>
            </a:r>
            <a:r>
              <a:rPr sz="1100" b="1" spc="-17" dirty="0">
                <a:solidFill>
                  <a:srgbClr val="0070C0"/>
                </a:solidFill>
                <a:latin typeface="Arial"/>
                <a:cs typeface="Arial"/>
              </a:rPr>
              <a:t> </a:t>
            </a:r>
            <a:r>
              <a:rPr sz="1100" b="1" spc="-12" dirty="0">
                <a:solidFill>
                  <a:srgbClr val="0070C0"/>
                </a:solidFill>
                <a:latin typeface="Arial"/>
                <a:cs typeface="Arial"/>
              </a:rPr>
              <a:t>raffineria</a:t>
            </a:r>
            <a:endParaRPr sz="1100">
              <a:latin typeface="Arial"/>
              <a:cs typeface="Arial"/>
            </a:endParaRPr>
          </a:p>
        </p:txBody>
      </p:sp>
      <p:grpSp>
        <p:nvGrpSpPr>
          <p:cNvPr id="24" name="object 24"/>
          <p:cNvGrpSpPr/>
          <p:nvPr/>
        </p:nvGrpSpPr>
        <p:grpSpPr>
          <a:xfrm>
            <a:off x="1908693" y="3052426"/>
            <a:ext cx="1623868" cy="329407"/>
            <a:chOff x="1673986" y="3307054"/>
            <a:chExt cx="1424305" cy="288925"/>
          </a:xfrm>
        </p:grpSpPr>
        <p:sp>
          <p:nvSpPr>
            <p:cNvPr id="25" name="object 25"/>
            <p:cNvSpPr/>
            <p:nvPr/>
          </p:nvSpPr>
          <p:spPr>
            <a:xfrm>
              <a:off x="1699120" y="3332188"/>
              <a:ext cx="1374140" cy="238760"/>
            </a:xfrm>
            <a:custGeom>
              <a:avLst/>
              <a:gdLst/>
              <a:ahLst/>
              <a:cxnLst/>
              <a:rect l="l" t="t" r="r" b="b"/>
              <a:pathLst>
                <a:path w="1374139" h="238760">
                  <a:moveTo>
                    <a:pt x="1255026" y="0"/>
                  </a:moveTo>
                  <a:lnTo>
                    <a:pt x="0" y="0"/>
                  </a:lnTo>
                  <a:lnTo>
                    <a:pt x="0" y="238264"/>
                  </a:lnTo>
                  <a:lnTo>
                    <a:pt x="1255026" y="238264"/>
                  </a:lnTo>
                  <a:lnTo>
                    <a:pt x="1374000" y="119138"/>
                  </a:lnTo>
                  <a:lnTo>
                    <a:pt x="1255026" y="0"/>
                  </a:lnTo>
                  <a:close/>
                </a:path>
              </a:pathLst>
            </a:custGeom>
            <a:solidFill>
              <a:srgbClr val="FF0000"/>
            </a:solidFill>
          </p:spPr>
          <p:txBody>
            <a:bodyPr wrap="square" lIns="0" tIns="0" rIns="0" bIns="0" rtlCol="0"/>
            <a:lstStyle/>
            <a:p>
              <a:endParaRPr sz="1600"/>
            </a:p>
          </p:txBody>
        </p:sp>
        <p:sp>
          <p:nvSpPr>
            <p:cNvPr id="26" name="object 26"/>
            <p:cNvSpPr/>
            <p:nvPr/>
          </p:nvSpPr>
          <p:spPr>
            <a:xfrm>
              <a:off x="1699120" y="3332188"/>
              <a:ext cx="1374140" cy="238760"/>
            </a:xfrm>
            <a:custGeom>
              <a:avLst/>
              <a:gdLst/>
              <a:ahLst/>
              <a:cxnLst/>
              <a:rect l="l" t="t" r="r" b="b"/>
              <a:pathLst>
                <a:path w="1374139" h="238760">
                  <a:moveTo>
                    <a:pt x="0" y="0"/>
                  </a:moveTo>
                  <a:lnTo>
                    <a:pt x="1255025" y="0"/>
                  </a:lnTo>
                  <a:lnTo>
                    <a:pt x="1374001" y="119129"/>
                  </a:lnTo>
                  <a:lnTo>
                    <a:pt x="1255025" y="238259"/>
                  </a:lnTo>
                  <a:lnTo>
                    <a:pt x="0" y="238259"/>
                  </a:lnTo>
                  <a:lnTo>
                    <a:pt x="0" y="0"/>
                  </a:lnTo>
                  <a:close/>
                </a:path>
              </a:pathLst>
            </a:custGeom>
            <a:ln w="50266">
              <a:solidFill>
                <a:srgbClr val="FF0000"/>
              </a:solidFill>
            </a:ln>
          </p:spPr>
          <p:txBody>
            <a:bodyPr wrap="square" lIns="0" tIns="0" rIns="0" bIns="0" rtlCol="0"/>
            <a:lstStyle/>
            <a:p>
              <a:endParaRPr sz="1600"/>
            </a:p>
          </p:txBody>
        </p:sp>
      </p:grpSp>
      <p:sp>
        <p:nvSpPr>
          <p:cNvPr id="27" name="object 27"/>
          <p:cNvSpPr txBox="1"/>
          <p:nvPr/>
        </p:nvSpPr>
        <p:spPr>
          <a:xfrm>
            <a:off x="2042889" y="3129201"/>
            <a:ext cx="1020075"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Gennaio </a:t>
            </a:r>
            <a:r>
              <a:rPr sz="1100" b="1" spc="-23" dirty="0">
                <a:solidFill>
                  <a:srgbClr val="FFFFFF"/>
                </a:solidFill>
                <a:latin typeface="Arial"/>
                <a:cs typeface="Arial"/>
              </a:rPr>
              <a:t>2010</a:t>
            </a:r>
            <a:endParaRPr sz="1100">
              <a:latin typeface="Arial"/>
              <a:cs typeface="Arial"/>
            </a:endParaRPr>
          </a:p>
        </p:txBody>
      </p:sp>
      <p:sp>
        <p:nvSpPr>
          <p:cNvPr id="28" name="object 28"/>
          <p:cNvSpPr txBox="1"/>
          <p:nvPr/>
        </p:nvSpPr>
        <p:spPr>
          <a:xfrm>
            <a:off x="3812898" y="3084691"/>
            <a:ext cx="3060951"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Alessandria:</a:t>
            </a:r>
            <a:r>
              <a:rPr sz="1100" b="1" spc="-12" dirty="0">
                <a:solidFill>
                  <a:srgbClr val="0070C0"/>
                </a:solidFill>
                <a:latin typeface="Arial"/>
                <a:cs typeface="Arial"/>
              </a:rPr>
              <a:t> </a:t>
            </a:r>
            <a:r>
              <a:rPr sz="1100" b="1" dirty="0">
                <a:solidFill>
                  <a:srgbClr val="0070C0"/>
                </a:solidFill>
                <a:latin typeface="Arial"/>
                <a:cs typeface="Arial"/>
              </a:rPr>
              <a:t>2</a:t>
            </a:r>
            <a:r>
              <a:rPr sz="1100" b="1" spc="-12" dirty="0">
                <a:solidFill>
                  <a:srgbClr val="0070C0"/>
                </a:solidFill>
                <a:latin typeface="Arial"/>
                <a:cs typeface="Arial"/>
              </a:rPr>
              <a:t> </a:t>
            </a:r>
            <a:r>
              <a:rPr sz="1100" b="1" dirty="0">
                <a:solidFill>
                  <a:srgbClr val="0070C0"/>
                </a:solidFill>
                <a:latin typeface="Arial"/>
                <a:cs typeface="Arial"/>
              </a:rPr>
              <a:t>morti</a:t>
            </a:r>
            <a:r>
              <a:rPr sz="1100" b="1" spc="-5" dirty="0">
                <a:solidFill>
                  <a:srgbClr val="0070C0"/>
                </a:solidFill>
                <a:latin typeface="Arial"/>
                <a:cs typeface="Arial"/>
              </a:rPr>
              <a:t> </a:t>
            </a:r>
            <a:r>
              <a:rPr sz="1100" b="1" dirty="0">
                <a:solidFill>
                  <a:srgbClr val="0070C0"/>
                </a:solidFill>
                <a:latin typeface="Arial"/>
                <a:cs typeface="Arial"/>
              </a:rPr>
              <a:t>in</a:t>
            </a:r>
            <a:r>
              <a:rPr sz="1100" b="1" spc="-12" dirty="0">
                <a:solidFill>
                  <a:srgbClr val="0070C0"/>
                </a:solidFill>
                <a:latin typeface="Arial"/>
                <a:cs typeface="Arial"/>
              </a:rPr>
              <a:t> </a:t>
            </a:r>
            <a:r>
              <a:rPr sz="1100" b="1" dirty="0">
                <a:solidFill>
                  <a:srgbClr val="0070C0"/>
                </a:solidFill>
                <a:latin typeface="Arial"/>
                <a:cs typeface="Arial"/>
              </a:rPr>
              <a:t>un</a:t>
            </a:r>
            <a:r>
              <a:rPr sz="1100" b="1" spc="-12" dirty="0">
                <a:solidFill>
                  <a:srgbClr val="0070C0"/>
                </a:solidFill>
                <a:latin typeface="Arial"/>
                <a:cs typeface="Arial"/>
              </a:rPr>
              <a:t> </a:t>
            </a:r>
            <a:r>
              <a:rPr sz="1100" b="1" dirty="0">
                <a:solidFill>
                  <a:srgbClr val="0070C0"/>
                </a:solidFill>
                <a:latin typeface="Arial"/>
                <a:cs typeface="Arial"/>
              </a:rPr>
              <a:t>deposito</a:t>
            </a:r>
            <a:r>
              <a:rPr sz="1100" b="1" spc="-5" dirty="0">
                <a:solidFill>
                  <a:srgbClr val="0070C0"/>
                </a:solidFill>
                <a:latin typeface="Arial"/>
                <a:cs typeface="Arial"/>
              </a:rPr>
              <a:t> </a:t>
            </a:r>
            <a:r>
              <a:rPr sz="1100" b="1" dirty="0">
                <a:solidFill>
                  <a:srgbClr val="0070C0"/>
                </a:solidFill>
                <a:latin typeface="Arial"/>
                <a:cs typeface="Arial"/>
              </a:rPr>
              <a:t>di</a:t>
            </a:r>
            <a:r>
              <a:rPr sz="1100" b="1" spc="-12" dirty="0">
                <a:solidFill>
                  <a:srgbClr val="0070C0"/>
                </a:solidFill>
                <a:latin typeface="Arial"/>
                <a:cs typeface="Arial"/>
              </a:rPr>
              <a:t> </a:t>
            </a:r>
            <a:r>
              <a:rPr sz="1100" b="1" spc="-28" dirty="0">
                <a:solidFill>
                  <a:srgbClr val="0070C0"/>
                </a:solidFill>
                <a:latin typeface="Arial"/>
                <a:cs typeface="Arial"/>
              </a:rPr>
              <a:t>gas</a:t>
            </a:r>
            <a:endParaRPr sz="1100">
              <a:latin typeface="Arial"/>
              <a:cs typeface="Arial"/>
            </a:endParaRPr>
          </a:p>
        </p:txBody>
      </p:sp>
      <p:grpSp>
        <p:nvGrpSpPr>
          <p:cNvPr id="29" name="object 29"/>
          <p:cNvGrpSpPr/>
          <p:nvPr/>
        </p:nvGrpSpPr>
        <p:grpSpPr>
          <a:xfrm>
            <a:off x="1908694" y="3449740"/>
            <a:ext cx="1623868" cy="339543"/>
            <a:chOff x="1673987" y="3655542"/>
            <a:chExt cx="1424305" cy="297815"/>
          </a:xfrm>
        </p:grpSpPr>
        <p:sp>
          <p:nvSpPr>
            <p:cNvPr id="30" name="object 30"/>
            <p:cNvSpPr/>
            <p:nvPr/>
          </p:nvSpPr>
          <p:spPr>
            <a:xfrm>
              <a:off x="1699120" y="3680675"/>
              <a:ext cx="1374140" cy="247650"/>
            </a:xfrm>
            <a:custGeom>
              <a:avLst/>
              <a:gdLst/>
              <a:ahLst/>
              <a:cxnLst/>
              <a:rect l="l" t="t" r="r" b="b"/>
              <a:pathLst>
                <a:path w="1374139" h="247650">
                  <a:moveTo>
                    <a:pt x="1250835" y="0"/>
                  </a:moveTo>
                  <a:lnTo>
                    <a:pt x="0" y="0"/>
                  </a:lnTo>
                  <a:lnTo>
                    <a:pt x="0" y="247434"/>
                  </a:lnTo>
                  <a:lnTo>
                    <a:pt x="1250835" y="247434"/>
                  </a:lnTo>
                  <a:lnTo>
                    <a:pt x="1374000" y="123723"/>
                  </a:lnTo>
                  <a:lnTo>
                    <a:pt x="1250835" y="0"/>
                  </a:lnTo>
                  <a:close/>
                </a:path>
              </a:pathLst>
            </a:custGeom>
            <a:solidFill>
              <a:srgbClr val="FF0000"/>
            </a:solidFill>
          </p:spPr>
          <p:txBody>
            <a:bodyPr wrap="square" lIns="0" tIns="0" rIns="0" bIns="0" rtlCol="0"/>
            <a:lstStyle/>
            <a:p>
              <a:endParaRPr sz="1600"/>
            </a:p>
          </p:txBody>
        </p:sp>
        <p:sp>
          <p:nvSpPr>
            <p:cNvPr id="31" name="object 31"/>
            <p:cNvSpPr/>
            <p:nvPr/>
          </p:nvSpPr>
          <p:spPr>
            <a:xfrm>
              <a:off x="1699120" y="3680675"/>
              <a:ext cx="1374140" cy="247650"/>
            </a:xfrm>
            <a:custGeom>
              <a:avLst/>
              <a:gdLst/>
              <a:ahLst/>
              <a:cxnLst/>
              <a:rect l="l" t="t" r="r" b="b"/>
              <a:pathLst>
                <a:path w="1374139" h="247650">
                  <a:moveTo>
                    <a:pt x="0" y="0"/>
                  </a:moveTo>
                  <a:lnTo>
                    <a:pt x="1250826" y="0"/>
                  </a:lnTo>
                  <a:lnTo>
                    <a:pt x="1374001" y="123717"/>
                  </a:lnTo>
                  <a:lnTo>
                    <a:pt x="1250826" y="247434"/>
                  </a:lnTo>
                  <a:lnTo>
                    <a:pt x="0" y="247434"/>
                  </a:lnTo>
                  <a:lnTo>
                    <a:pt x="0" y="0"/>
                  </a:lnTo>
                  <a:close/>
                </a:path>
              </a:pathLst>
            </a:custGeom>
            <a:ln w="50266">
              <a:solidFill>
                <a:srgbClr val="FF0000"/>
              </a:solidFill>
            </a:ln>
          </p:spPr>
          <p:txBody>
            <a:bodyPr wrap="square" lIns="0" tIns="0" rIns="0" bIns="0" rtlCol="0"/>
            <a:lstStyle/>
            <a:p>
              <a:endParaRPr sz="1600"/>
            </a:p>
          </p:txBody>
        </p:sp>
      </p:grpSp>
      <p:sp>
        <p:nvSpPr>
          <p:cNvPr id="32" name="object 32"/>
          <p:cNvSpPr txBox="1"/>
          <p:nvPr/>
        </p:nvSpPr>
        <p:spPr>
          <a:xfrm>
            <a:off x="2042889" y="3526517"/>
            <a:ext cx="1020075"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Gennaio </a:t>
            </a:r>
            <a:r>
              <a:rPr sz="1100" b="1" spc="-23" dirty="0">
                <a:solidFill>
                  <a:srgbClr val="FFFFFF"/>
                </a:solidFill>
                <a:latin typeface="Arial"/>
                <a:cs typeface="Arial"/>
              </a:rPr>
              <a:t>2010</a:t>
            </a:r>
            <a:endParaRPr sz="1100">
              <a:latin typeface="Arial"/>
              <a:cs typeface="Arial"/>
            </a:endParaRPr>
          </a:p>
        </p:txBody>
      </p:sp>
      <p:sp>
        <p:nvSpPr>
          <p:cNvPr id="33" name="object 33"/>
          <p:cNvSpPr txBox="1"/>
          <p:nvPr/>
        </p:nvSpPr>
        <p:spPr>
          <a:xfrm>
            <a:off x="3791397" y="3470771"/>
            <a:ext cx="3060951"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Capua:</a:t>
            </a:r>
            <a:r>
              <a:rPr sz="1100" b="1" spc="-5" dirty="0">
                <a:solidFill>
                  <a:srgbClr val="0070C0"/>
                </a:solidFill>
                <a:latin typeface="Arial"/>
                <a:cs typeface="Arial"/>
              </a:rPr>
              <a:t> </a:t>
            </a:r>
            <a:r>
              <a:rPr sz="1100" b="1" dirty="0">
                <a:solidFill>
                  <a:srgbClr val="0070C0"/>
                </a:solidFill>
                <a:latin typeface="Arial"/>
                <a:cs typeface="Arial"/>
              </a:rPr>
              <a:t>3</a:t>
            </a:r>
            <a:r>
              <a:rPr sz="1100" b="1" spc="-5" dirty="0">
                <a:solidFill>
                  <a:srgbClr val="0070C0"/>
                </a:solidFill>
                <a:latin typeface="Arial"/>
                <a:cs typeface="Arial"/>
              </a:rPr>
              <a:t> </a:t>
            </a:r>
            <a:r>
              <a:rPr sz="1100" b="1" dirty="0">
                <a:solidFill>
                  <a:srgbClr val="0070C0"/>
                </a:solidFill>
                <a:latin typeface="Arial"/>
                <a:cs typeface="Arial"/>
              </a:rPr>
              <a:t>morti</a:t>
            </a:r>
            <a:r>
              <a:rPr sz="1100" b="1" spc="-5" dirty="0">
                <a:solidFill>
                  <a:srgbClr val="0070C0"/>
                </a:solidFill>
                <a:latin typeface="Arial"/>
                <a:cs typeface="Arial"/>
              </a:rPr>
              <a:t> </a:t>
            </a:r>
            <a:r>
              <a:rPr sz="1100" b="1" dirty="0">
                <a:solidFill>
                  <a:srgbClr val="0070C0"/>
                </a:solidFill>
                <a:latin typeface="Arial"/>
                <a:cs typeface="Arial"/>
              </a:rPr>
              <a:t>in</a:t>
            </a:r>
            <a:r>
              <a:rPr sz="1100" b="1" spc="-5" dirty="0">
                <a:solidFill>
                  <a:srgbClr val="0070C0"/>
                </a:solidFill>
                <a:latin typeface="Arial"/>
                <a:cs typeface="Arial"/>
              </a:rPr>
              <a:t> </a:t>
            </a:r>
            <a:r>
              <a:rPr sz="1100" b="1" dirty="0">
                <a:solidFill>
                  <a:srgbClr val="0070C0"/>
                </a:solidFill>
                <a:latin typeface="Arial"/>
                <a:cs typeface="Arial"/>
              </a:rPr>
              <a:t>un</a:t>
            </a:r>
            <a:r>
              <a:rPr sz="1100" b="1" spc="-5" dirty="0">
                <a:solidFill>
                  <a:srgbClr val="0070C0"/>
                </a:solidFill>
                <a:latin typeface="Arial"/>
                <a:cs typeface="Arial"/>
              </a:rPr>
              <a:t> </a:t>
            </a:r>
            <a:r>
              <a:rPr sz="1100" b="1" dirty="0">
                <a:solidFill>
                  <a:srgbClr val="0070C0"/>
                </a:solidFill>
                <a:latin typeface="Arial"/>
                <a:cs typeface="Arial"/>
              </a:rPr>
              <a:t>silo</a:t>
            </a:r>
            <a:r>
              <a:rPr sz="1100" b="1" spc="-5" dirty="0">
                <a:solidFill>
                  <a:srgbClr val="0070C0"/>
                </a:solidFill>
                <a:latin typeface="Arial"/>
                <a:cs typeface="Arial"/>
              </a:rPr>
              <a:t> </a:t>
            </a:r>
            <a:r>
              <a:rPr sz="1100" b="1" dirty="0">
                <a:solidFill>
                  <a:srgbClr val="0070C0"/>
                </a:solidFill>
                <a:latin typeface="Arial"/>
                <a:cs typeface="Arial"/>
              </a:rPr>
              <a:t>di</a:t>
            </a:r>
            <a:r>
              <a:rPr sz="1100" b="1" spc="-5" dirty="0">
                <a:solidFill>
                  <a:srgbClr val="0070C0"/>
                </a:solidFill>
                <a:latin typeface="Arial"/>
                <a:cs typeface="Arial"/>
              </a:rPr>
              <a:t> </a:t>
            </a:r>
            <a:r>
              <a:rPr sz="1100" b="1" spc="-12" dirty="0">
                <a:solidFill>
                  <a:srgbClr val="0070C0"/>
                </a:solidFill>
                <a:latin typeface="Arial"/>
                <a:cs typeface="Arial"/>
              </a:rPr>
              <a:t>fermentazione</a:t>
            </a:r>
            <a:endParaRPr sz="1100">
              <a:latin typeface="Arial"/>
              <a:cs typeface="Arial"/>
            </a:endParaRPr>
          </a:p>
        </p:txBody>
      </p:sp>
      <p:grpSp>
        <p:nvGrpSpPr>
          <p:cNvPr id="34" name="object 34"/>
          <p:cNvGrpSpPr/>
          <p:nvPr/>
        </p:nvGrpSpPr>
        <p:grpSpPr>
          <a:xfrm>
            <a:off x="1920740" y="4780618"/>
            <a:ext cx="1634728" cy="339543"/>
            <a:chOff x="1684553" y="5154891"/>
            <a:chExt cx="1433830" cy="297815"/>
          </a:xfrm>
        </p:grpSpPr>
        <p:sp>
          <p:nvSpPr>
            <p:cNvPr id="35" name="object 35"/>
            <p:cNvSpPr/>
            <p:nvPr/>
          </p:nvSpPr>
          <p:spPr>
            <a:xfrm>
              <a:off x="1709686" y="5180025"/>
              <a:ext cx="1383030" cy="247650"/>
            </a:xfrm>
            <a:custGeom>
              <a:avLst/>
              <a:gdLst/>
              <a:ahLst/>
              <a:cxnLst/>
              <a:rect l="l" t="t" r="r" b="b"/>
              <a:pathLst>
                <a:path w="1383030" h="247650">
                  <a:moveTo>
                    <a:pt x="1259814" y="0"/>
                  </a:moveTo>
                  <a:lnTo>
                    <a:pt x="0" y="0"/>
                  </a:lnTo>
                  <a:lnTo>
                    <a:pt x="0" y="247434"/>
                  </a:lnTo>
                  <a:lnTo>
                    <a:pt x="1259814" y="247434"/>
                  </a:lnTo>
                  <a:lnTo>
                    <a:pt x="1382991" y="123723"/>
                  </a:lnTo>
                  <a:lnTo>
                    <a:pt x="1259814" y="0"/>
                  </a:lnTo>
                  <a:close/>
                </a:path>
              </a:pathLst>
            </a:custGeom>
            <a:solidFill>
              <a:srgbClr val="FF0000"/>
            </a:solidFill>
          </p:spPr>
          <p:txBody>
            <a:bodyPr wrap="square" lIns="0" tIns="0" rIns="0" bIns="0" rtlCol="0"/>
            <a:lstStyle/>
            <a:p>
              <a:endParaRPr sz="1600"/>
            </a:p>
          </p:txBody>
        </p:sp>
        <p:sp>
          <p:nvSpPr>
            <p:cNvPr id="36" name="object 36"/>
            <p:cNvSpPr/>
            <p:nvPr/>
          </p:nvSpPr>
          <p:spPr>
            <a:xfrm>
              <a:off x="1709686" y="5180025"/>
              <a:ext cx="1383030" cy="247650"/>
            </a:xfrm>
            <a:custGeom>
              <a:avLst/>
              <a:gdLst/>
              <a:ahLst/>
              <a:cxnLst/>
              <a:rect l="l" t="t" r="r" b="b"/>
              <a:pathLst>
                <a:path w="1383030" h="247650">
                  <a:moveTo>
                    <a:pt x="0" y="0"/>
                  </a:moveTo>
                  <a:lnTo>
                    <a:pt x="1259815" y="0"/>
                  </a:lnTo>
                  <a:lnTo>
                    <a:pt x="1382990" y="123717"/>
                  </a:lnTo>
                  <a:lnTo>
                    <a:pt x="1259815" y="247434"/>
                  </a:lnTo>
                  <a:lnTo>
                    <a:pt x="0" y="247434"/>
                  </a:lnTo>
                  <a:lnTo>
                    <a:pt x="0" y="0"/>
                  </a:lnTo>
                  <a:close/>
                </a:path>
              </a:pathLst>
            </a:custGeom>
            <a:ln w="50266">
              <a:solidFill>
                <a:srgbClr val="FF0000"/>
              </a:solidFill>
            </a:ln>
          </p:spPr>
          <p:txBody>
            <a:bodyPr wrap="square" lIns="0" tIns="0" rIns="0" bIns="0" rtlCol="0"/>
            <a:lstStyle/>
            <a:p>
              <a:endParaRPr sz="1600"/>
            </a:p>
          </p:txBody>
        </p:sp>
      </p:grpSp>
      <p:sp>
        <p:nvSpPr>
          <p:cNvPr id="37" name="object 37"/>
          <p:cNvSpPr txBox="1"/>
          <p:nvPr/>
        </p:nvSpPr>
        <p:spPr>
          <a:xfrm>
            <a:off x="2054922" y="4857394"/>
            <a:ext cx="1020075"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Gennaio </a:t>
            </a:r>
            <a:r>
              <a:rPr sz="1100" b="1" spc="-23" dirty="0">
                <a:solidFill>
                  <a:srgbClr val="FFFFFF"/>
                </a:solidFill>
                <a:latin typeface="Arial"/>
                <a:cs typeface="Arial"/>
              </a:rPr>
              <a:t>2018</a:t>
            </a:r>
            <a:endParaRPr sz="1100">
              <a:latin typeface="Arial"/>
              <a:cs typeface="Arial"/>
            </a:endParaRPr>
          </a:p>
        </p:txBody>
      </p:sp>
      <p:sp>
        <p:nvSpPr>
          <p:cNvPr id="38" name="object 38"/>
          <p:cNvSpPr txBox="1"/>
          <p:nvPr/>
        </p:nvSpPr>
        <p:spPr>
          <a:xfrm>
            <a:off x="3777974" y="4789530"/>
            <a:ext cx="3425109"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Milano:</a:t>
            </a:r>
            <a:r>
              <a:rPr sz="1100" b="1" spc="-12" dirty="0">
                <a:solidFill>
                  <a:srgbClr val="0070C0"/>
                </a:solidFill>
                <a:latin typeface="Arial"/>
                <a:cs typeface="Arial"/>
              </a:rPr>
              <a:t> </a:t>
            </a:r>
            <a:r>
              <a:rPr sz="1100" b="1" dirty="0">
                <a:solidFill>
                  <a:srgbClr val="0070C0"/>
                </a:solidFill>
                <a:latin typeface="Arial"/>
                <a:cs typeface="Arial"/>
              </a:rPr>
              <a:t>4</a:t>
            </a:r>
            <a:r>
              <a:rPr sz="1100" b="1" spc="-5" dirty="0">
                <a:solidFill>
                  <a:srgbClr val="0070C0"/>
                </a:solidFill>
                <a:latin typeface="Arial"/>
                <a:cs typeface="Arial"/>
              </a:rPr>
              <a:t> </a:t>
            </a:r>
            <a:r>
              <a:rPr sz="1100" b="1" dirty="0">
                <a:solidFill>
                  <a:srgbClr val="0070C0"/>
                </a:solidFill>
                <a:latin typeface="Arial"/>
                <a:cs typeface="Arial"/>
              </a:rPr>
              <a:t>morti</a:t>
            </a:r>
            <a:r>
              <a:rPr sz="1100" b="1" spc="-12" dirty="0">
                <a:solidFill>
                  <a:srgbClr val="0070C0"/>
                </a:solidFill>
                <a:latin typeface="Arial"/>
                <a:cs typeface="Arial"/>
              </a:rPr>
              <a:t> </a:t>
            </a:r>
            <a:r>
              <a:rPr sz="1100" b="1" dirty="0">
                <a:solidFill>
                  <a:srgbClr val="0070C0"/>
                </a:solidFill>
                <a:latin typeface="Arial"/>
                <a:cs typeface="Arial"/>
              </a:rPr>
              <a:t>in</a:t>
            </a:r>
            <a:r>
              <a:rPr sz="1100" b="1" spc="-5" dirty="0">
                <a:solidFill>
                  <a:srgbClr val="0070C0"/>
                </a:solidFill>
                <a:latin typeface="Arial"/>
                <a:cs typeface="Arial"/>
              </a:rPr>
              <a:t> </a:t>
            </a:r>
            <a:r>
              <a:rPr sz="1100" b="1" dirty="0">
                <a:solidFill>
                  <a:srgbClr val="0070C0"/>
                </a:solidFill>
                <a:latin typeface="Arial"/>
                <a:cs typeface="Arial"/>
              </a:rPr>
              <a:t>una</a:t>
            </a:r>
            <a:r>
              <a:rPr sz="1100" b="1" spc="-12" dirty="0">
                <a:solidFill>
                  <a:srgbClr val="0070C0"/>
                </a:solidFill>
                <a:latin typeface="Arial"/>
                <a:cs typeface="Arial"/>
              </a:rPr>
              <a:t> </a:t>
            </a:r>
            <a:r>
              <a:rPr sz="1100" b="1" dirty="0">
                <a:solidFill>
                  <a:srgbClr val="0070C0"/>
                </a:solidFill>
                <a:latin typeface="Arial"/>
                <a:cs typeface="Arial"/>
              </a:rPr>
              <a:t>azienda</a:t>
            </a:r>
            <a:r>
              <a:rPr sz="1100" b="1" spc="-5" dirty="0">
                <a:solidFill>
                  <a:srgbClr val="0070C0"/>
                </a:solidFill>
                <a:latin typeface="Arial"/>
                <a:cs typeface="Arial"/>
              </a:rPr>
              <a:t> </a:t>
            </a:r>
            <a:r>
              <a:rPr sz="1100" b="1" spc="-12" dirty="0">
                <a:solidFill>
                  <a:srgbClr val="0070C0"/>
                </a:solidFill>
                <a:latin typeface="Arial"/>
                <a:cs typeface="Arial"/>
              </a:rPr>
              <a:t>metalmeccanica</a:t>
            </a:r>
            <a:endParaRPr sz="1100">
              <a:latin typeface="Arial"/>
              <a:cs typeface="Arial"/>
            </a:endParaRPr>
          </a:p>
        </p:txBody>
      </p:sp>
      <p:sp>
        <p:nvSpPr>
          <p:cNvPr id="39" name="object 39"/>
          <p:cNvSpPr/>
          <p:nvPr/>
        </p:nvSpPr>
        <p:spPr>
          <a:xfrm>
            <a:off x="1992414" y="4708610"/>
            <a:ext cx="1262606" cy="0"/>
          </a:xfrm>
          <a:custGeom>
            <a:avLst/>
            <a:gdLst/>
            <a:ahLst/>
            <a:cxnLst/>
            <a:rect l="l" t="t" r="r" b="b"/>
            <a:pathLst>
              <a:path w="1107439">
                <a:moveTo>
                  <a:pt x="0" y="0"/>
                </a:moveTo>
                <a:lnTo>
                  <a:pt x="1107156" y="0"/>
                </a:lnTo>
              </a:path>
            </a:pathLst>
          </a:custGeom>
          <a:ln w="25135">
            <a:solidFill>
              <a:srgbClr val="002060"/>
            </a:solidFill>
            <a:prstDash val="sysDash"/>
          </a:ln>
        </p:spPr>
        <p:txBody>
          <a:bodyPr wrap="square" lIns="0" tIns="0" rIns="0" bIns="0" rtlCol="0"/>
          <a:lstStyle/>
          <a:p>
            <a:endParaRPr sz="1600"/>
          </a:p>
        </p:txBody>
      </p:sp>
      <p:sp>
        <p:nvSpPr>
          <p:cNvPr id="40" name="object 40"/>
          <p:cNvSpPr/>
          <p:nvPr/>
        </p:nvSpPr>
        <p:spPr>
          <a:xfrm>
            <a:off x="3767708" y="4708610"/>
            <a:ext cx="5280648" cy="0"/>
          </a:xfrm>
          <a:custGeom>
            <a:avLst/>
            <a:gdLst/>
            <a:ahLst/>
            <a:cxnLst/>
            <a:rect l="l" t="t" r="r" b="b"/>
            <a:pathLst>
              <a:path w="4631690">
                <a:moveTo>
                  <a:pt x="0" y="0"/>
                </a:moveTo>
                <a:lnTo>
                  <a:pt x="4631332" y="0"/>
                </a:lnTo>
              </a:path>
            </a:pathLst>
          </a:custGeom>
          <a:ln w="25135">
            <a:solidFill>
              <a:srgbClr val="004691"/>
            </a:solidFill>
            <a:prstDash val="sysDash"/>
          </a:ln>
        </p:spPr>
        <p:txBody>
          <a:bodyPr wrap="square" lIns="0" tIns="0" rIns="0" bIns="0" rtlCol="0"/>
          <a:lstStyle/>
          <a:p>
            <a:endParaRPr sz="1600"/>
          </a:p>
        </p:txBody>
      </p:sp>
      <p:sp>
        <p:nvSpPr>
          <p:cNvPr id="41" name="object 41"/>
          <p:cNvSpPr/>
          <p:nvPr/>
        </p:nvSpPr>
        <p:spPr>
          <a:xfrm>
            <a:off x="1990836" y="3844514"/>
            <a:ext cx="1262606" cy="0"/>
          </a:xfrm>
          <a:custGeom>
            <a:avLst/>
            <a:gdLst/>
            <a:ahLst/>
            <a:cxnLst/>
            <a:rect l="l" t="t" r="r" b="b"/>
            <a:pathLst>
              <a:path w="1107439">
                <a:moveTo>
                  <a:pt x="0" y="0"/>
                </a:moveTo>
                <a:lnTo>
                  <a:pt x="1107156" y="0"/>
                </a:lnTo>
              </a:path>
            </a:pathLst>
          </a:custGeom>
          <a:ln w="25135">
            <a:solidFill>
              <a:srgbClr val="002060"/>
            </a:solidFill>
            <a:prstDash val="sysDash"/>
          </a:ln>
        </p:spPr>
        <p:txBody>
          <a:bodyPr wrap="square" lIns="0" tIns="0" rIns="0" bIns="0" rtlCol="0"/>
          <a:lstStyle/>
          <a:p>
            <a:endParaRPr sz="1600"/>
          </a:p>
        </p:txBody>
      </p:sp>
      <p:sp>
        <p:nvSpPr>
          <p:cNvPr id="42" name="object 42"/>
          <p:cNvSpPr/>
          <p:nvPr/>
        </p:nvSpPr>
        <p:spPr>
          <a:xfrm>
            <a:off x="3946225" y="3844514"/>
            <a:ext cx="5280648" cy="0"/>
          </a:xfrm>
          <a:custGeom>
            <a:avLst/>
            <a:gdLst/>
            <a:ahLst/>
            <a:cxnLst/>
            <a:rect l="l" t="t" r="r" b="b"/>
            <a:pathLst>
              <a:path w="4631690">
                <a:moveTo>
                  <a:pt x="0" y="0"/>
                </a:moveTo>
                <a:lnTo>
                  <a:pt x="4631332" y="0"/>
                </a:lnTo>
              </a:path>
            </a:pathLst>
          </a:custGeom>
          <a:ln w="25135">
            <a:solidFill>
              <a:srgbClr val="004691"/>
            </a:solidFill>
            <a:prstDash val="sysDash"/>
          </a:ln>
        </p:spPr>
        <p:txBody>
          <a:bodyPr wrap="square" lIns="0" tIns="0" rIns="0" bIns="0" rtlCol="0"/>
          <a:lstStyle/>
          <a:p>
            <a:endParaRPr sz="1600"/>
          </a:p>
        </p:txBody>
      </p:sp>
      <p:grpSp>
        <p:nvGrpSpPr>
          <p:cNvPr id="43" name="object 43"/>
          <p:cNvGrpSpPr/>
          <p:nvPr/>
        </p:nvGrpSpPr>
        <p:grpSpPr>
          <a:xfrm>
            <a:off x="1908694" y="3916522"/>
            <a:ext cx="1623868" cy="339543"/>
            <a:chOff x="1673987" y="4194302"/>
            <a:chExt cx="1424305" cy="297815"/>
          </a:xfrm>
        </p:grpSpPr>
        <p:sp>
          <p:nvSpPr>
            <p:cNvPr id="44" name="object 44"/>
            <p:cNvSpPr/>
            <p:nvPr/>
          </p:nvSpPr>
          <p:spPr>
            <a:xfrm>
              <a:off x="1699120" y="4219435"/>
              <a:ext cx="1374140" cy="247650"/>
            </a:xfrm>
            <a:custGeom>
              <a:avLst/>
              <a:gdLst/>
              <a:ahLst/>
              <a:cxnLst/>
              <a:rect l="l" t="t" r="r" b="b"/>
              <a:pathLst>
                <a:path w="1374139" h="247650">
                  <a:moveTo>
                    <a:pt x="1250835" y="0"/>
                  </a:moveTo>
                  <a:lnTo>
                    <a:pt x="0" y="0"/>
                  </a:lnTo>
                  <a:lnTo>
                    <a:pt x="0" y="247434"/>
                  </a:lnTo>
                  <a:lnTo>
                    <a:pt x="1250835" y="247434"/>
                  </a:lnTo>
                  <a:lnTo>
                    <a:pt x="1374000" y="123710"/>
                  </a:lnTo>
                  <a:lnTo>
                    <a:pt x="1250835" y="0"/>
                  </a:lnTo>
                  <a:close/>
                </a:path>
              </a:pathLst>
            </a:custGeom>
            <a:solidFill>
              <a:srgbClr val="FF0000"/>
            </a:solidFill>
          </p:spPr>
          <p:txBody>
            <a:bodyPr wrap="square" lIns="0" tIns="0" rIns="0" bIns="0" rtlCol="0"/>
            <a:lstStyle/>
            <a:p>
              <a:endParaRPr sz="1600"/>
            </a:p>
          </p:txBody>
        </p:sp>
        <p:sp>
          <p:nvSpPr>
            <p:cNvPr id="45" name="object 45"/>
            <p:cNvSpPr/>
            <p:nvPr/>
          </p:nvSpPr>
          <p:spPr>
            <a:xfrm>
              <a:off x="1699120" y="4219435"/>
              <a:ext cx="1374140" cy="247650"/>
            </a:xfrm>
            <a:custGeom>
              <a:avLst/>
              <a:gdLst/>
              <a:ahLst/>
              <a:cxnLst/>
              <a:rect l="l" t="t" r="r" b="b"/>
              <a:pathLst>
                <a:path w="1374139" h="247650">
                  <a:moveTo>
                    <a:pt x="0" y="0"/>
                  </a:moveTo>
                  <a:lnTo>
                    <a:pt x="1250826" y="0"/>
                  </a:lnTo>
                  <a:lnTo>
                    <a:pt x="1374001" y="123717"/>
                  </a:lnTo>
                  <a:lnTo>
                    <a:pt x="1250826" y="247434"/>
                  </a:lnTo>
                  <a:lnTo>
                    <a:pt x="0" y="247434"/>
                  </a:lnTo>
                  <a:lnTo>
                    <a:pt x="0" y="0"/>
                  </a:lnTo>
                  <a:close/>
                </a:path>
              </a:pathLst>
            </a:custGeom>
            <a:ln w="50266">
              <a:solidFill>
                <a:srgbClr val="FF0000"/>
              </a:solidFill>
            </a:ln>
          </p:spPr>
          <p:txBody>
            <a:bodyPr wrap="square" lIns="0" tIns="0" rIns="0" bIns="0" rtlCol="0"/>
            <a:lstStyle/>
            <a:p>
              <a:endParaRPr sz="1600"/>
            </a:p>
          </p:txBody>
        </p:sp>
      </p:grpSp>
      <p:sp>
        <p:nvSpPr>
          <p:cNvPr id="46" name="object 46"/>
          <p:cNvSpPr txBox="1"/>
          <p:nvPr/>
        </p:nvSpPr>
        <p:spPr>
          <a:xfrm>
            <a:off x="2042888" y="3921275"/>
            <a:ext cx="1156182"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Settembre</a:t>
            </a:r>
            <a:r>
              <a:rPr sz="1100" b="1" spc="-74" dirty="0">
                <a:solidFill>
                  <a:srgbClr val="FFFFFF"/>
                </a:solidFill>
                <a:latin typeface="Arial"/>
                <a:cs typeface="Arial"/>
              </a:rPr>
              <a:t> </a:t>
            </a:r>
            <a:r>
              <a:rPr sz="1100" b="1" spc="-23" dirty="0">
                <a:solidFill>
                  <a:srgbClr val="FFFFFF"/>
                </a:solidFill>
                <a:latin typeface="Arial"/>
                <a:cs typeface="Arial"/>
              </a:rPr>
              <a:t>2014</a:t>
            </a:r>
            <a:endParaRPr sz="1100">
              <a:latin typeface="Arial"/>
              <a:cs typeface="Arial"/>
            </a:endParaRPr>
          </a:p>
        </p:txBody>
      </p:sp>
      <p:sp>
        <p:nvSpPr>
          <p:cNvPr id="47" name="object 47"/>
          <p:cNvSpPr txBox="1"/>
          <p:nvPr/>
        </p:nvSpPr>
        <p:spPr>
          <a:xfrm>
            <a:off x="3812898" y="3947917"/>
            <a:ext cx="3585107"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Adria:</a:t>
            </a:r>
            <a:r>
              <a:rPr sz="1100" b="1" spc="-17" dirty="0">
                <a:solidFill>
                  <a:srgbClr val="0070C0"/>
                </a:solidFill>
                <a:latin typeface="Arial"/>
                <a:cs typeface="Arial"/>
              </a:rPr>
              <a:t> </a:t>
            </a:r>
            <a:r>
              <a:rPr sz="1100" b="1" dirty="0">
                <a:solidFill>
                  <a:srgbClr val="0070C0"/>
                </a:solidFill>
                <a:latin typeface="Arial"/>
                <a:cs typeface="Arial"/>
              </a:rPr>
              <a:t>4</a:t>
            </a:r>
            <a:r>
              <a:rPr sz="1100" b="1" spc="-12" dirty="0">
                <a:solidFill>
                  <a:srgbClr val="0070C0"/>
                </a:solidFill>
                <a:latin typeface="Arial"/>
                <a:cs typeface="Arial"/>
              </a:rPr>
              <a:t> </a:t>
            </a:r>
            <a:r>
              <a:rPr sz="1100" b="1" dirty="0">
                <a:solidFill>
                  <a:srgbClr val="0070C0"/>
                </a:solidFill>
                <a:latin typeface="Arial"/>
                <a:cs typeface="Arial"/>
              </a:rPr>
              <a:t>morti</a:t>
            </a:r>
            <a:r>
              <a:rPr sz="1100" b="1" spc="-17" dirty="0">
                <a:solidFill>
                  <a:srgbClr val="0070C0"/>
                </a:solidFill>
                <a:latin typeface="Arial"/>
                <a:cs typeface="Arial"/>
              </a:rPr>
              <a:t> </a:t>
            </a:r>
            <a:r>
              <a:rPr sz="1100" b="1" dirty="0">
                <a:solidFill>
                  <a:srgbClr val="0070C0"/>
                </a:solidFill>
                <a:latin typeface="Arial"/>
                <a:cs typeface="Arial"/>
              </a:rPr>
              <a:t>in</a:t>
            </a:r>
            <a:r>
              <a:rPr sz="1100" b="1" spc="-12" dirty="0">
                <a:solidFill>
                  <a:srgbClr val="0070C0"/>
                </a:solidFill>
                <a:latin typeface="Arial"/>
                <a:cs typeface="Arial"/>
              </a:rPr>
              <a:t> </a:t>
            </a:r>
            <a:r>
              <a:rPr sz="1100" b="1" dirty="0">
                <a:solidFill>
                  <a:srgbClr val="0070C0"/>
                </a:solidFill>
                <a:latin typeface="Arial"/>
                <a:cs typeface="Arial"/>
              </a:rPr>
              <a:t>un</a:t>
            </a:r>
            <a:r>
              <a:rPr sz="1100" b="1" spc="-12" dirty="0">
                <a:solidFill>
                  <a:srgbClr val="0070C0"/>
                </a:solidFill>
                <a:latin typeface="Arial"/>
                <a:cs typeface="Arial"/>
              </a:rPr>
              <a:t> </a:t>
            </a:r>
            <a:r>
              <a:rPr sz="1100" b="1" dirty="0">
                <a:solidFill>
                  <a:srgbClr val="0070C0"/>
                </a:solidFill>
                <a:latin typeface="Arial"/>
                <a:cs typeface="Arial"/>
              </a:rPr>
              <a:t>impianto</a:t>
            </a:r>
            <a:r>
              <a:rPr sz="1100" b="1" spc="-17" dirty="0">
                <a:solidFill>
                  <a:srgbClr val="0070C0"/>
                </a:solidFill>
                <a:latin typeface="Arial"/>
                <a:cs typeface="Arial"/>
              </a:rPr>
              <a:t> </a:t>
            </a:r>
            <a:r>
              <a:rPr sz="1100" b="1" dirty="0">
                <a:solidFill>
                  <a:srgbClr val="0070C0"/>
                </a:solidFill>
                <a:latin typeface="Arial"/>
                <a:cs typeface="Arial"/>
              </a:rPr>
              <a:t>di</a:t>
            </a:r>
            <a:r>
              <a:rPr sz="1100" b="1" spc="-12" dirty="0">
                <a:solidFill>
                  <a:srgbClr val="0070C0"/>
                </a:solidFill>
                <a:latin typeface="Arial"/>
                <a:cs typeface="Arial"/>
              </a:rPr>
              <a:t> </a:t>
            </a:r>
            <a:r>
              <a:rPr sz="1100" b="1" dirty="0">
                <a:solidFill>
                  <a:srgbClr val="0070C0"/>
                </a:solidFill>
                <a:latin typeface="Arial"/>
                <a:cs typeface="Arial"/>
              </a:rPr>
              <a:t>trattamento</a:t>
            </a:r>
            <a:r>
              <a:rPr sz="1100" b="1" spc="-12" dirty="0">
                <a:solidFill>
                  <a:srgbClr val="0070C0"/>
                </a:solidFill>
                <a:latin typeface="Arial"/>
                <a:cs typeface="Arial"/>
              </a:rPr>
              <a:t> rifiuti</a:t>
            </a:r>
            <a:endParaRPr sz="1100" dirty="0">
              <a:latin typeface="Arial"/>
              <a:cs typeface="Arial"/>
            </a:endParaRPr>
          </a:p>
        </p:txBody>
      </p:sp>
      <p:grpSp>
        <p:nvGrpSpPr>
          <p:cNvPr id="48" name="object 48"/>
          <p:cNvGrpSpPr/>
          <p:nvPr/>
        </p:nvGrpSpPr>
        <p:grpSpPr>
          <a:xfrm>
            <a:off x="1925866" y="4289278"/>
            <a:ext cx="1579706" cy="339543"/>
            <a:chOff x="1689049" y="4584408"/>
            <a:chExt cx="1385570" cy="297815"/>
          </a:xfrm>
        </p:grpSpPr>
        <p:sp>
          <p:nvSpPr>
            <p:cNvPr id="49" name="object 49"/>
            <p:cNvSpPr/>
            <p:nvPr/>
          </p:nvSpPr>
          <p:spPr>
            <a:xfrm>
              <a:off x="1714182" y="4609541"/>
              <a:ext cx="1334770" cy="247650"/>
            </a:xfrm>
            <a:custGeom>
              <a:avLst/>
              <a:gdLst/>
              <a:ahLst/>
              <a:cxnLst/>
              <a:rect l="l" t="t" r="r" b="b"/>
              <a:pathLst>
                <a:path w="1334770" h="247650">
                  <a:moveTo>
                    <a:pt x="1211516" y="0"/>
                  </a:moveTo>
                  <a:lnTo>
                    <a:pt x="0" y="0"/>
                  </a:lnTo>
                  <a:lnTo>
                    <a:pt x="0" y="247434"/>
                  </a:lnTo>
                  <a:lnTo>
                    <a:pt x="1211516" y="247434"/>
                  </a:lnTo>
                  <a:lnTo>
                    <a:pt x="1334693" y="123723"/>
                  </a:lnTo>
                  <a:lnTo>
                    <a:pt x="1211516" y="0"/>
                  </a:lnTo>
                  <a:close/>
                </a:path>
              </a:pathLst>
            </a:custGeom>
            <a:solidFill>
              <a:srgbClr val="FF0000"/>
            </a:solidFill>
          </p:spPr>
          <p:txBody>
            <a:bodyPr wrap="square" lIns="0" tIns="0" rIns="0" bIns="0" rtlCol="0"/>
            <a:lstStyle/>
            <a:p>
              <a:endParaRPr sz="1600"/>
            </a:p>
          </p:txBody>
        </p:sp>
        <p:sp>
          <p:nvSpPr>
            <p:cNvPr id="50" name="object 50"/>
            <p:cNvSpPr/>
            <p:nvPr/>
          </p:nvSpPr>
          <p:spPr>
            <a:xfrm>
              <a:off x="1714182" y="4609541"/>
              <a:ext cx="1334770" cy="247650"/>
            </a:xfrm>
            <a:custGeom>
              <a:avLst/>
              <a:gdLst/>
              <a:ahLst/>
              <a:cxnLst/>
              <a:rect l="l" t="t" r="r" b="b"/>
              <a:pathLst>
                <a:path w="1334770" h="247650">
                  <a:moveTo>
                    <a:pt x="0" y="0"/>
                  </a:moveTo>
                  <a:lnTo>
                    <a:pt x="1211517" y="0"/>
                  </a:lnTo>
                  <a:lnTo>
                    <a:pt x="1334691" y="123717"/>
                  </a:lnTo>
                  <a:lnTo>
                    <a:pt x="1211517" y="247434"/>
                  </a:lnTo>
                  <a:lnTo>
                    <a:pt x="0" y="247434"/>
                  </a:lnTo>
                  <a:lnTo>
                    <a:pt x="0" y="0"/>
                  </a:lnTo>
                  <a:close/>
                </a:path>
              </a:pathLst>
            </a:custGeom>
            <a:ln w="50266">
              <a:solidFill>
                <a:srgbClr val="FF0000"/>
              </a:solidFill>
            </a:ln>
          </p:spPr>
          <p:txBody>
            <a:bodyPr wrap="square" lIns="0" tIns="0" rIns="0" bIns="0" rtlCol="0"/>
            <a:lstStyle/>
            <a:p>
              <a:endParaRPr sz="1600"/>
            </a:p>
          </p:txBody>
        </p:sp>
      </p:grpSp>
      <p:sp>
        <p:nvSpPr>
          <p:cNvPr id="51" name="object 51"/>
          <p:cNvSpPr txBox="1"/>
          <p:nvPr/>
        </p:nvSpPr>
        <p:spPr>
          <a:xfrm>
            <a:off x="2060048" y="4366054"/>
            <a:ext cx="1156182"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Novembre</a:t>
            </a:r>
            <a:r>
              <a:rPr sz="1100" b="1" spc="-63" dirty="0">
                <a:solidFill>
                  <a:srgbClr val="FFFFFF"/>
                </a:solidFill>
                <a:latin typeface="Arial"/>
                <a:cs typeface="Arial"/>
              </a:rPr>
              <a:t> </a:t>
            </a:r>
            <a:r>
              <a:rPr sz="1100" b="1" spc="-23" dirty="0">
                <a:solidFill>
                  <a:srgbClr val="FFFFFF"/>
                </a:solidFill>
                <a:latin typeface="Arial"/>
                <a:cs typeface="Arial"/>
              </a:rPr>
              <a:t>2016</a:t>
            </a:r>
            <a:endParaRPr sz="1100">
              <a:latin typeface="Arial"/>
              <a:cs typeface="Arial"/>
            </a:endParaRPr>
          </a:p>
        </p:txBody>
      </p:sp>
      <p:sp>
        <p:nvSpPr>
          <p:cNvPr id="52" name="object 52"/>
          <p:cNvSpPr txBox="1"/>
          <p:nvPr/>
        </p:nvSpPr>
        <p:spPr>
          <a:xfrm>
            <a:off x="3776395" y="4287141"/>
            <a:ext cx="4491519" cy="184629"/>
          </a:xfrm>
          <a:prstGeom prst="rect">
            <a:avLst/>
          </a:prstGeom>
        </p:spPr>
        <p:txBody>
          <a:bodyPr vert="horz" wrap="square" lIns="0" tIns="15203" rIns="0" bIns="0" rtlCol="0">
            <a:spAutoFit/>
          </a:bodyPr>
          <a:lstStyle/>
          <a:p>
            <a:pPr marL="14480">
              <a:spcBef>
                <a:spcPts val="120"/>
              </a:spcBef>
            </a:pPr>
            <a:r>
              <a:rPr sz="1100" b="1" dirty="0">
                <a:solidFill>
                  <a:srgbClr val="0070C0"/>
                </a:solidFill>
                <a:latin typeface="Arial"/>
                <a:cs typeface="Arial"/>
              </a:rPr>
              <a:t>Messina:</a:t>
            </a:r>
            <a:r>
              <a:rPr sz="1100" b="1" spc="-12" dirty="0">
                <a:solidFill>
                  <a:srgbClr val="0070C0"/>
                </a:solidFill>
                <a:latin typeface="Arial"/>
                <a:cs typeface="Arial"/>
              </a:rPr>
              <a:t> </a:t>
            </a:r>
            <a:r>
              <a:rPr sz="1100" b="1" dirty="0">
                <a:solidFill>
                  <a:srgbClr val="0070C0"/>
                </a:solidFill>
                <a:latin typeface="Arial"/>
                <a:cs typeface="Arial"/>
              </a:rPr>
              <a:t>2</a:t>
            </a:r>
            <a:r>
              <a:rPr sz="1100" b="1" spc="-12" dirty="0">
                <a:solidFill>
                  <a:srgbClr val="0070C0"/>
                </a:solidFill>
                <a:latin typeface="Arial"/>
                <a:cs typeface="Arial"/>
              </a:rPr>
              <a:t> </a:t>
            </a:r>
            <a:r>
              <a:rPr sz="1100" b="1" dirty="0">
                <a:solidFill>
                  <a:srgbClr val="0070C0"/>
                </a:solidFill>
                <a:latin typeface="Arial"/>
                <a:cs typeface="Arial"/>
              </a:rPr>
              <a:t>morti</a:t>
            </a:r>
            <a:r>
              <a:rPr sz="1100" b="1" spc="-12" dirty="0">
                <a:solidFill>
                  <a:srgbClr val="0070C0"/>
                </a:solidFill>
                <a:latin typeface="Arial"/>
                <a:cs typeface="Arial"/>
              </a:rPr>
              <a:t> </a:t>
            </a:r>
            <a:r>
              <a:rPr sz="1100" b="1" dirty="0">
                <a:solidFill>
                  <a:srgbClr val="0070C0"/>
                </a:solidFill>
                <a:latin typeface="Arial"/>
                <a:cs typeface="Arial"/>
              </a:rPr>
              <a:t>in</a:t>
            </a:r>
            <a:r>
              <a:rPr sz="1100" b="1" spc="-5" dirty="0">
                <a:solidFill>
                  <a:srgbClr val="0070C0"/>
                </a:solidFill>
                <a:latin typeface="Arial"/>
                <a:cs typeface="Arial"/>
              </a:rPr>
              <a:t> </a:t>
            </a:r>
            <a:r>
              <a:rPr sz="1100" b="1" dirty="0">
                <a:solidFill>
                  <a:srgbClr val="0070C0"/>
                </a:solidFill>
                <a:latin typeface="Arial"/>
                <a:cs typeface="Arial"/>
              </a:rPr>
              <a:t>un</a:t>
            </a:r>
            <a:r>
              <a:rPr sz="1100" b="1" spc="-12" dirty="0">
                <a:solidFill>
                  <a:srgbClr val="0070C0"/>
                </a:solidFill>
                <a:latin typeface="Arial"/>
                <a:cs typeface="Arial"/>
              </a:rPr>
              <a:t> </a:t>
            </a:r>
            <a:r>
              <a:rPr sz="1100" b="1" dirty="0">
                <a:solidFill>
                  <a:srgbClr val="0070C0"/>
                </a:solidFill>
                <a:latin typeface="Arial"/>
                <a:cs typeface="Arial"/>
              </a:rPr>
              <a:t>serbatoio</a:t>
            </a:r>
            <a:r>
              <a:rPr sz="1100" b="1" spc="-12" dirty="0">
                <a:solidFill>
                  <a:srgbClr val="0070C0"/>
                </a:solidFill>
                <a:latin typeface="Arial"/>
                <a:cs typeface="Arial"/>
              </a:rPr>
              <a:t> </a:t>
            </a:r>
            <a:r>
              <a:rPr sz="1100" b="1" dirty="0">
                <a:solidFill>
                  <a:srgbClr val="0070C0"/>
                </a:solidFill>
                <a:latin typeface="Arial"/>
                <a:cs typeface="Arial"/>
              </a:rPr>
              <a:t>di</a:t>
            </a:r>
            <a:r>
              <a:rPr sz="1100" b="1" spc="-12" dirty="0">
                <a:solidFill>
                  <a:srgbClr val="0070C0"/>
                </a:solidFill>
                <a:latin typeface="Arial"/>
                <a:cs typeface="Arial"/>
              </a:rPr>
              <a:t> </a:t>
            </a:r>
            <a:r>
              <a:rPr sz="1100" b="1" dirty="0">
                <a:solidFill>
                  <a:srgbClr val="0070C0"/>
                </a:solidFill>
                <a:latin typeface="Arial"/>
                <a:cs typeface="Arial"/>
              </a:rPr>
              <a:t>una</a:t>
            </a:r>
            <a:r>
              <a:rPr sz="1100" b="1" spc="-5" dirty="0">
                <a:solidFill>
                  <a:srgbClr val="0070C0"/>
                </a:solidFill>
                <a:latin typeface="Arial"/>
                <a:cs typeface="Arial"/>
              </a:rPr>
              <a:t> </a:t>
            </a:r>
            <a:r>
              <a:rPr sz="1100" b="1" dirty="0">
                <a:solidFill>
                  <a:srgbClr val="0070C0"/>
                </a:solidFill>
                <a:latin typeface="Arial"/>
                <a:cs typeface="Arial"/>
              </a:rPr>
              <a:t>nave</a:t>
            </a:r>
            <a:r>
              <a:rPr sz="1100" b="1" spc="-12" dirty="0">
                <a:solidFill>
                  <a:srgbClr val="0070C0"/>
                </a:solidFill>
                <a:latin typeface="Arial"/>
                <a:cs typeface="Arial"/>
              </a:rPr>
              <a:t> </a:t>
            </a:r>
            <a:r>
              <a:rPr sz="1100" b="1" dirty="0">
                <a:solidFill>
                  <a:srgbClr val="0070C0"/>
                </a:solidFill>
                <a:latin typeface="Arial"/>
                <a:cs typeface="Arial"/>
              </a:rPr>
              <a:t>in</a:t>
            </a:r>
            <a:r>
              <a:rPr sz="1100" b="1" spc="-12" dirty="0">
                <a:solidFill>
                  <a:srgbClr val="0070C0"/>
                </a:solidFill>
                <a:latin typeface="Arial"/>
                <a:cs typeface="Arial"/>
              </a:rPr>
              <a:t> manutenzione</a:t>
            </a:r>
            <a:endParaRPr sz="1100">
              <a:latin typeface="Arial"/>
              <a:cs typeface="Arial"/>
            </a:endParaRPr>
          </a:p>
        </p:txBody>
      </p:sp>
      <p:sp>
        <p:nvSpPr>
          <p:cNvPr id="53" name="object 53"/>
          <p:cNvSpPr/>
          <p:nvPr/>
        </p:nvSpPr>
        <p:spPr>
          <a:xfrm>
            <a:off x="1992414" y="5633967"/>
            <a:ext cx="1262606" cy="0"/>
          </a:xfrm>
          <a:custGeom>
            <a:avLst/>
            <a:gdLst/>
            <a:ahLst/>
            <a:cxnLst/>
            <a:rect l="l" t="t" r="r" b="b"/>
            <a:pathLst>
              <a:path w="1107439">
                <a:moveTo>
                  <a:pt x="0" y="0"/>
                </a:moveTo>
                <a:lnTo>
                  <a:pt x="1107156" y="0"/>
                </a:lnTo>
              </a:path>
            </a:pathLst>
          </a:custGeom>
          <a:ln w="25135">
            <a:solidFill>
              <a:srgbClr val="FF0000"/>
            </a:solidFill>
            <a:prstDash val="sysDash"/>
          </a:ln>
        </p:spPr>
        <p:txBody>
          <a:bodyPr wrap="square" lIns="0" tIns="0" rIns="0" bIns="0" rtlCol="0"/>
          <a:lstStyle/>
          <a:p>
            <a:endParaRPr sz="1600"/>
          </a:p>
        </p:txBody>
      </p:sp>
      <p:sp>
        <p:nvSpPr>
          <p:cNvPr id="54" name="object 54"/>
          <p:cNvSpPr txBox="1"/>
          <p:nvPr/>
        </p:nvSpPr>
        <p:spPr>
          <a:xfrm>
            <a:off x="3789297" y="5076917"/>
            <a:ext cx="6438278" cy="997066"/>
          </a:xfrm>
          <a:prstGeom prst="rect">
            <a:avLst/>
          </a:prstGeom>
        </p:spPr>
        <p:txBody>
          <a:bodyPr vert="horz" wrap="square" lIns="0" tIns="113663" rIns="0" bIns="0" rtlCol="0">
            <a:spAutoFit/>
          </a:bodyPr>
          <a:lstStyle/>
          <a:p>
            <a:pPr marL="18099">
              <a:spcBef>
                <a:spcPts val="895"/>
              </a:spcBef>
            </a:pPr>
            <a:r>
              <a:rPr sz="1100" b="1" dirty="0">
                <a:solidFill>
                  <a:srgbClr val="0070C0"/>
                </a:solidFill>
                <a:latin typeface="Arial"/>
                <a:cs typeface="Arial"/>
              </a:rPr>
              <a:t>Milano:</a:t>
            </a:r>
            <a:r>
              <a:rPr sz="1100" b="1" spc="-12" dirty="0">
                <a:solidFill>
                  <a:srgbClr val="0070C0"/>
                </a:solidFill>
                <a:latin typeface="Arial"/>
                <a:cs typeface="Arial"/>
              </a:rPr>
              <a:t> </a:t>
            </a:r>
            <a:r>
              <a:rPr sz="1100" b="1" dirty="0">
                <a:solidFill>
                  <a:srgbClr val="0070C0"/>
                </a:solidFill>
                <a:latin typeface="Arial"/>
                <a:cs typeface="Arial"/>
              </a:rPr>
              <a:t>4</a:t>
            </a:r>
            <a:r>
              <a:rPr sz="1100" b="1" spc="-5" dirty="0">
                <a:solidFill>
                  <a:srgbClr val="0070C0"/>
                </a:solidFill>
                <a:latin typeface="Arial"/>
                <a:cs typeface="Arial"/>
              </a:rPr>
              <a:t> </a:t>
            </a:r>
            <a:r>
              <a:rPr sz="1100" b="1" dirty="0">
                <a:solidFill>
                  <a:srgbClr val="0070C0"/>
                </a:solidFill>
                <a:latin typeface="Arial"/>
                <a:cs typeface="Arial"/>
              </a:rPr>
              <a:t>morti</a:t>
            </a:r>
            <a:r>
              <a:rPr sz="1100" b="1" spc="-12" dirty="0">
                <a:solidFill>
                  <a:srgbClr val="0070C0"/>
                </a:solidFill>
                <a:latin typeface="Arial"/>
                <a:cs typeface="Arial"/>
              </a:rPr>
              <a:t> </a:t>
            </a:r>
            <a:r>
              <a:rPr sz="1100" b="1" dirty="0">
                <a:solidFill>
                  <a:srgbClr val="0070C0"/>
                </a:solidFill>
                <a:latin typeface="Arial"/>
                <a:cs typeface="Arial"/>
              </a:rPr>
              <a:t>in</a:t>
            </a:r>
            <a:r>
              <a:rPr sz="1100" b="1" spc="-5" dirty="0">
                <a:solidFill>
                  <a:srgbClr val="0070C0"/>
                </a:solidFill>
                <a:latin typeface="Arial"/>
                <a:cs typeface="Arial"/>
              </a:rPr>
              <a:t> </a:t>
            </a:r>
            <a:r>
              <a:rPr sz="1100" b="1" dirty="0">
                <a:solidFill>
                  <a:srgbClr val="0070C0"/>
                </a:solidFill>
                <a:latin typeface="Arial"/>
                <a:cs typeface="Arial"/>
              </a:rPr>
              <a:t>una</a:t>
            </a:r>
            <a:r>
              <a:rPr sz="1100" b="1" spc="-12" dirty="0">
                <a:solidFill>
                  <a:srgbClr val="0070C0"/>
                </a:solidFill>
                <a:latin typeface="Arial"/>
                <a:cs typeface="Arial"/>
              </a:rPr>
              <a:t> </a:t>
            </a:r>
            <a:r>
              <a:rPr sz="1100" b="1" dirty="0">
                <a:solidFill>
                  <a:srgbClr val="0070C0"/>
                </a:solidFill>
                <a:latin typeface="Arial"/>
                <a:cs typeface="Arial"/>
              </a:rPr>
              <a:t>azienda</a:t>
            </a:r>
            <a:r>
              <a:rPr sz="1100" b="1" spc="-5" dirty="0">
                <a:solidFill>
                  <a:srgbClr val="0070C0"/>
                </a:solidFill>
                <a:latin typeface="Arial"/>
                <a:cs typeface="Arial"/>
              </a:rPr>
              <a:t> </a:t>
            </a:r>
            <a:r>
              <a:rPr sz="1100" b="1" spc="-12" dirty="0">
                <a:solidFill>
                  <a:srgbClr val="0070C0"/>
                </a:solidFill>
                <a:latin typeface="Arial"/>
                <a:cs typeface="Arial"/>
              </a:rPr>
              <a:t>agricola</a:t>
            </a:r>
            <a:endParaRPr sz="1100">
              <a:latin typeface="Arial"/>
              <a:cs typeface="Arial"/>
            </a:endParaRPr>
          </a:p>
          <a:p>
            <a:pPr marL="69502">
              <a:spcBef>
                <a:spcPts val="1047"/>
              </a:spcBef>
            </a:pPr>
            <a:r>
              <a:rPr sz="1400" b="1" dirty="0">
                <a:solidFill>
                  <a:srgbClr val="FF0000"/>
                </a:solidFill>
                <a:latin typeface="Arial"/>
                <a:cs typeface="Arial"/>
              </a:rPr>
              <a:t>La</a:t>
            </a:r>
            <a:r>
              <a:rPr sz="1400" b="1" spc="-17" dirty="0">
                <a:solidFill>
                  <a:srgbClr val="FF0000"/>
                </a:solidFill>
                <a:latin typeface="Arial"/>
                <a:cs typeface="Arial"/>
              </a:rPr>
              <a:t> </a:t>
            </a:r>
            <a:r>
              <a:rPr sz="1400" b="1" dirty="0">
                <a:solidFill>
                  <a:srgbClr val="FF0000"/>
                </a:solidFill>
                <a:latin typeface="Arial"/>
                <a:cs typeface="Arial"/>
              </a:rPr>
              <a:t>storia</a:t>
            </a:r>
            <a:r>
              <a:rPr sz="1400" b="1" spc="-17" dirty="0">
                <a:solidFill>
                  <a:srgbClr val="FF0000"/>
                </a:solidFill>
                <a:latin typeface="Arial"/>
                <a:cs typeface="Arial"/>
              </a:rPr>
              <a:t> </a:t>
            </a:r>
            <a:r>
              <a:rPr sz="1400" b="1" dirty="0">
                <a:solidFill>
                  <a:srgbClr val="FF0000"/>
                </a:solidFill>
                <a:latin typeface="Arial"/>
                <a:cs typeface="Arial"/>
              </a:rPr>
              <a:t>continua</a:t>
            </a:r>
            <a:r>
              <a:rPr sz="1400" b="1" spc="-17" dirty="0">
                <a:solidFill>
                  <a:srgbClr val="FF0000"/>
                </a:solidFill>
                <a:latin typeface="Arial"/>
                <a:cs typeface="Arial"/>
              </a:rPr>
              <a:t> </a:t>
            </a:r>
            <a:r>
              <a:rPr sz="1400" b="1" dirty="0">
                <a:solidFill>
                  <a:srgbClr val="FF0000"/>
                </a:solidFill>
                <a:latin typeface="Arial"/>
                <a:cs typeface="Arial"/>
              </a:rPr>
              <a:t>….</a:t>
            </a:r>
            <a:r>
              <a:rPr sz="1400" b="1" spc="-17" dirty="0">
                <a:solidFill>
                  <a:srgbClr val="FF0000"/>
                </a:solidFill>
                <a:latin typeface="Arial"/>
                <a:cs typeface="Arial"/>
              </a:rPr>
              <a:t> </a:t>
            </a:r>
            <a:r>
              <a:rPr sz="1400" b="1" dirty="0">
                <a:solidFill>
                  <a:srgbClr val="FF0000"/>
                </a:solidFill>
                <a:latin typeface="Arial"/>
                <a:cs typeface="Arial"/>
              </a:rPr>
              <a:t>purtroppo</a:t>
            </a:r>
            <a:r>
              <a:rPr sz="1400" b="1" spc="-17" dirty="0">
                <a:solidFill>
                  <a:srgbClr val="FF0000"/>
                </a:solidFill>
                <a:latin typeface="Arial"/>
                <a:cs typeface="Arial"/>
              </a:rPr>
              <a:t> </a:t>
            </a:r>
            <a:r>
              <a:rPr sz="1400" b="1" spc="-28" dirty="0">
                <a:solidFill>
                  <a:srgbClr val="FF0000"/>
                </a:solidFill>
                <a:latin typeface="Arial"/>
                <a:cs typeface="Arial"/>
              </a:rPr>
              <a:t>….</a:t>
            </a:r>
            <a:endParaRPr sz="1400">
              <a:latin typeface="Arial"/>
              <a:cs typeface="Arial"/>
            </a:endParaRPr>
          </a:p>
          <a:p>
            <a:pPr marL="14480">
              <a:spcBef>
                <a:spcPts val="1162"/>
              </a:spcBef>
            </a:pPr>
            <a:r>
              <a:rPr sz="1400" b="1" u="sng" dirty="0">
                <a:solidFill>
                  <a:srgbClr val="0070C0"/>
                </a:solidFill>
                <a:uFill>
                  <a:solidFill>
                    <a:srgbClr val="0070C0"/>
                  </a:solidFill>
                </a:uFill>
                <a:latin typeface="Arial"/>
                <a:cs typeface="Arial"/>
              </a:rPr>
              <a:t>Casteldaccia</a:t>
            </a:r>
            <a:r>
              <a:rPr sz="1400" b="1" u="sng" spc="-17" dirty="0">
                <a:solidFill>
                  <a:srgbClr val="0070C0"/>
                </a:solidFill>
                <a:uFill>
                  <a:solidFill>
                    <a:srgbClr val="0070C0"/>
                  </a:solidFill>
                </a:uFill>
                <a:latin typeface="Arial"/>
                <a:cs typeface="Arial"/>
              </a:rPr>
              <a:t> </a:t>
            </a:r>
            <a:r>
              <a:rPr sz="1400" b="1" u="sng" spc="-12" dirty="0">
                <a:solidFill>
                  <a:srgbClr val="0070C0"/>
                </a:solidFill>
                <a:uFill>
                  <a:solidFill>
                    <a:srgbClr val="0070C0"/>
                  </a:solidFill>
                </a:uFill>
                <a:latin typeface="Arial"/>
                <a:cs typeface="Arial"/>
              </a:rPr>
              <a:t>(PA):</a:t>
            </a:r>
            <a:r>
              <a:rPr sz="1400" b="1" u="sng" spc="-17"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5</a:t>
            </a:r>
            <a:r>
              <a:rPr sz="1400" b="1" u="sng" spc="-17"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morti</a:t>
            </a:r>
            <a:r>
              <a:rPr sz="1400" b="1" u="sng" spc="-17"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in</a:t>
            </a:r>
            <a:r>
              <a:rPr sz="1400" b="1" u="sng" spc="-12"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un</a:t>
            </a:r>
            <a:r>
              <a:rPr sz="1400" b="1" u="sng" spc="-17"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impianto</a:t>
            </a:r>
            <a:r>
              <a:rPr sz="1400" b="1" u="sng" spc="-17"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di</a:t>
            </a:r>
            <a:r>
              <a:rPr sz="1400" b="1" u="sng" spc="-17" dirty="0">
                <a:solidFill>
                  <a:srgbClr val="0070C0"/>
                </a:solidFill>
                <a:uFill>
                  <a:solidFill>
                    <a:srgbClr val="0070C0"/>
                  </a:solidFill>
                </a:uFill>
                <a:latin typeface="Arial"/>
                <a:cs typeface="Arial"/>
              </a:rPr>
              <a:t> </a:t>
            </a:r>
            <a:r>
              <a:rPr sz="1400" b="1" u="sng" dirty="0">
                <a:solidFill>
                  <a:srgbClr val="0070C0"/>
                </a:solidFill>
                <a:uFill>
                  <a:solidFill>
                    <a:srgbClr val="0070C0"/>
                  </a:solidFill>
                </a:uFill>
                <a:latin typeface="Arial"/>
                <a:cs typeface="Arial"/>
              </a:rPr>
              <a:t>sollevamento</a:t>
            </a:r>
            <a:r>
              <a:rPr sz="1400" b="1" u="sng" spc="-12" dirty="0">
                <a:solidFill>
                  <a:srgbClr val="0070C0"/>
                </a:solidFill>
                <a:uFill>
                  <a:solidFill>
                    <a:srgbClr val="0070C0"/>
                  </a:solidFill>
                </a:uFill>
                <a:latin typeface="Arial"/>
                <a:cs typeface="Arial"/>
              </a:rPr>
              <a:t> fognario</a:t>
            </a:r>
            <a:endParaRPr sz="1400">
              <a:latin typeface="Arial"/>
              <a:cs typeface="Arial"/>
            </a:endParaRPr>
          </a:p>
        </p:txBody>
      </p:sp>
      <p:grpSp>
        <p:nvGrpSpPr>
          <p:cNvPr id="55" name="object 55"/>
          <p:cNvGrpSpPr/>
          <p:nvPr/>
        </p:nvGrpSpPr>
        <p:grpSpPr>
          <a:xfrm>
            <a:off x="1930209" y="5127606"/>
            <a:ext cx="1634728" cy="339543"/>
            <a:chOff x="1692859" y="5547334"/>
            <a:chExt cx="1433830" cy="297815"/>
          </a:xfrm>
        </p:grpSpPr>
        <p:sp>
          <p:nvSpPr>
            <p:cNvPr id="56" name="object 56"/>
            <p:cNvSpPr/>
            <p:nvPr/>
          </p:nvSpPr>
          <p:spPr>
            <a:xfrm>
              <a:off x="1717992" y="5572467"/>
              <a:ext cx="1383030" cy="247650"/>
            </a:xfrm>
            <a:custGeom>
              <a:avLst/>
              <a:gdLst/>
              <a:ahLst/>
              <a:cxnLst/>
              <a:rect l="l" t="t" r="r" b="b"/>
              <a:pathLst>
                <a:path w="1383030" h="247650">
                  <a:moveTo>
                    <a:pt x="1259814" y="0"/>
                  </a:moveTo>
                  <a:lnTo>
                    <a:pt x="0" y="0"/>
                  </a:lnTo>
                  <a:lnTo>
                    <a:pt x="0" y="247434"/>
                  </a:lnTo>
                  <a:lnTo>
                    <a:pt x="1259814" y="247434"/>
                  </a:lnTo>
                  <a:lnTo>
                    <a:pt x="1382991" y="123710"/>
                  </a:lnTo>
                  <a:lnTo>
                    <a:pt x="1259814" y="0"/>
                  </a:lnTo>
                  <a:close/>
                </a:path>
              </a:pathLst>
            </a:custGeom>
            <a:solidFill>
              <a:srgbClr val="FF0000"/>
            </a:solidFill>
          </p:spPr>
          <p:txBody>
            <a:bodyPr wrap="square" lIns="0" tIns="0" rIns="0" bIns="0" rtlCol="0"/>
            <a:lstStyle/>
            <a:p>
              <a:endParaRPr sz="1600"/>
            </a:p>
          </p:txBody>
        </p:sp>
        <p:sp>
          <p:nvSpPr>
            <p:cNvPr id="57" name="object 57"/>
            <p:cNvSpPr/>
            <p:nvPr/>
          </p:nvSpPr>
          <p:spPr>
            <a:xfrm>
              <a:off x="1717992" y="5572467"/>
              <a:ext cx="1383030" cy="247650"/>
            </a:xfrm>
            <a:custGeom>
              <a:avLst/>
              <a:gdLst/>
              <a:ahLst/>
              <a:cxnLst/>
              <a:rect l="l" t="t" r="r" b="b"/>
              <a:pathLst>
                <a:path w="1383030" h="247650">
                  <a:moveTo>
                    <a:pt x="0" y="0"/>
                  </a:moveTo>
                  <a:lnTo>
                    <a:pt x="1259815" y="0"/>
                  </a:lnTo>
                  <a:lnTo>
                    <a:pt x="1382990" y="123717"/>
                  </a:lnTo>
                  <a:lnTo>
                    <a:pt x="1259815" y="247434"/>
                  </a:lnTo>
                  <a:lnTo>
                    <a:pt x="0" y="247434"/>
                  </a:lnTo>
                  <a:lnTo>
                    <a:pt x="0" y="0"/>
                  </a:lnTo>
                  <a:close/>
                </a:path>
              </a:pathLst>
            </a:custGeom>
            <a:ln w="50266">
              <a:solidFill>
                <a:srgbClr val="FF0000"/>
              </a:solidFill>
            </a:ln>
          </p:spPr>
          <p:txBody>
            <a:bodyPr wrap="square" lIns="0" tIns="0" rIns="0" bIns="0" rtlCol="0"/>
            <a:lstStyle/>
            <a:p>
              <a:endParaRPr sz="1600"/>
            </a:p>
          </p:txBody>
        </p:sp>
      </p:grpSp>
      <p:sp>
        <p:nvSpPr>
          <p:cNvPr id="58" name="object 58"/>
          <p:cNvSpPr txBox="1"/>
          <p:nvPr/>
        </p:nvSpPr>
        <p:spPr>
          <a:xfrm>
            <a:off x="2064391" y="5204368"/>
            <a:ext cx="1156182"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Settembre</a:t>
            </a:r>
            <a:r>
              <a:rPr sz="1100" b="1" spc="-74" dirty="0">
                <a:solidFill>
                  <a:srgbClr val="FFFFFF"/>
                </a:solidFill>
                <a:latin typeface="Arial"/>
                <a:cs typeface="Arial"/>
              </a:rPr>
              <a:t> </a:t>
            </a:r>
            <a:r>
              <a:rPr sz="1100" b="1" spc="-23" dirty="0">
                <a:solidFill>
                  <a:srgbClr val="FFFFFF"/>
                </a:solidFill>
                <a:latin typeface="Arial"/>
                <a:cs typeface="Arial"/>
              </a:rPr>
              <a:t>2019</a:t>
            </a:r>
            <a:endParaRPr sz="1100" dirty="0">
              <a:latin typeface="Arial"/>
              <a:cs typeface="Arial"/>
            </a:endParaRPr>
          </a:p>
        </p:txBody>
      </p:sp>
      <p:grpSp>
        <p:nvGrpSpPr>
          <p:cNvPr id="59" name="object 59"/>
          <p:cNvGrpSpPr/>
          <p:nvPr/>
        </p:nvGrpSpPr>
        <p:grpSpPr>
          <a:xfrm>
            <a:off x="1926517" y="5825761"/>
            <a:ext cx="1634728" cy="339543"/>
            <a:chOff x="1689620" y="6159690"/>
            <a:chExt cx="1433830" cy="297815"/>
          </a:xfrm>
        </p:grpSpPr>
        <p:sp>
          <p:nvSpPr>
            <p:cNvPr id="60" name="object 60"/>
            <p:cNvSpPr/>
            <p:nvPr/>
          </p:nvSpPr>
          <p:spPr>
            <a:xfrm>
              <a:off x="1714754" y="6184823"/>
              <a:ext cx="1383030" cy="247650"/>
            </a:xfrm>
            <a:custGeom>
              <a:avLst/>
              <a:gdLst/>
              <a:ahLst/>
              <a:cxnLst/>
              <a:rect l="l" t="t" r="r" b="b"/>
              <a:pathLst>
                <a:path w="1383030" h="247650">
                  <a:moveTo>
                    <a:pt x="1259827" y="0"/>
                  </a:moveTo>
                  <a:lnTo>
                    <a:pt x="0" y="0"/>
                  </a:lnTo>
                  <a:lnTo>
                    <a:pt x="0" y="247440"/>
                  </a:lnTo>
                  <a:lnTo>
                    <a:pt x="1259827" y="247440"/>
                  </a:lnTo>
                  <a:lnTo>
                    <a:pt x="1382991" y="123723"/>
                  </a:lnTo>
                  <a:lnTo>
                    <a:pt x="1259827" y="0"/>
                  </a:lnTo>
                  <a:close/>
                </a:path>
              </a:pathLst>
            </a:custGeom>
            <a:solidFill>
              <a:srgbClr val="FF0000"/>
            </a:solidFill>
          </p:spPr>
          <p:txBody>
            <a:bodyPr wrap="square" lIns="0" tIns="0" rIns="0" bIns="0" rtlCol="0"/>
            <a:lstStyle/>
            <a:p>
              <a:endParaRPr sz="1600"/>
            </a:p>
          </p:txBody>
        </p:sp>
        <p:sp>
          <p:nvSpPr>
            <p:cNvPr id="61" name="object 61"/>
            <p:cNvSpPr/>
            <p:nvPr/>
          </p:nvSpPr>
          <p:spPr>
            <a:xfrm>
              <a:off x="1714754" y="6184823"/>
              <a:ext cx="1383030" cy="247650"/>
            </a:xfrm>
            <a:custGeom>
              <a:avLst/>
              <a:gdLst/>
              <a:ahLst/>
              <a:cxnLst/>
              <a:rect l="l" t="t" r="r" b="b"/>
              <a:pathLst>
                <a:path w="1383030" h="247650">
                  <a:moveTo>
                    <a:pt x="0" y="0"/>
                  </a:moveTo>
                  <a:lnTo>
                    <a:pt x="1259815" y="0"/>
                  </a:lnTo>
                  <a:lnTo>
                    <a:pt x="1382990" y="123717"/>
                  </a:lnTo>
                  <a:lnTo>
                    <a:pt x="1259815" y="247434"/>
                  </a:lnTo>
                  <a:lnTo>
                    <a:pt x="0" y="247434"/>
                  </a:lnTo>
                  <a:lnTo>
                    <a:pt x="0" y="0"/>
                  </a:lnTo>
                  <a:close/>
                </a:path>
              </a:pathLst>
            </a:custGeom>
            <a:ln w="50266">
              <a:solidFill>
                <a:srgbClr val="FF0000"/>
              </a:solidFill>
            </a:ln>
          </p:spPr>
          <p:txBody>
            <a:bodyPr wrap="square" lIns="0" tIns="0" rIns="0" bIns="0" rtlCol="0"/>
            <a:lstStyle/>
            <a:p>
              <a:endParaRPr sz="1600"/>
            </a:p>
          </p:txBody>
        </p:sp>
      </p:grpSp>
      <p:sp>
        <p:nvSpPr>
          <p:cNvPr id="62" name="object 62"/>
          <p:cNvSpPr txBox="1"/>
          <p:nvPr/>
        </p:nvSpPr>
        <p:spPr>
          <a:xfrm>
            <a:off x="2060713" y="5902538"/>
            <a:ext cx="944059" cy="184629"/>
          </a:xfrm>
          <a:prstGeom prst="rect">
            <a:avLst/>
          </a:prstGeom>
        </p:spPr>
        <p:txBody>
          <a:bodyPr vert="horz" wrap="square" lIns="0" tIns="15203" rIns="0" bIns="0" rtlCol="0">
            <a:spAutoFit/>
          </a:bodyPr>
          <a:lstStyle/>
          <a:p>
            <a:pPr marL="14480">
              <a:spcBef>
                <a:spcPts val="120"/>
              </a:spcBef>
            </a:pPr>
            <a:r>
              <a:rPr sz="1100" b="1" dirty="0">
                <a:solidFill>
                  <a:srgbClr val="FFFFFF"/>
                </a:solidFill>
                <a:latin typeface="Arial"/>
                <a:cs typeface="Arial"/>
              </a:rPr>
              <a:t>Maggio</a:t>
            </a:r>
            <a:r>
              <a:rPr sz="1100" b="1" spc="-23" dirty="0">
                <a:solidFill>
                  <a:srgbClr val="FFFFFF"/>
                </a:solidFill>
                <a:latin typeface="Arial"/>
                <a:cs typeface="Arial"/>
              </a:rPr>
              <a:t> 2024</a:t>
            </a:r>
            <a:endParaRPr sz="1100">
              <a:latin typeface="Arial"/>
              <a:cs typeface="Arial"/>
            </a:endParaRPr>
          </a:p>
        </p:txBody>
      </p:sp>
      <p:sp>
        <p:nvSpPr>
          <p:cNvPr id="63" name="object 63"/>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14</a:t>
            </a:fld>
            <a:endParaRPr spc="-28" dirty="0"/>
          </a:p>
        </p:txBody>
      </p:sp>
      <p:sp>
        <p:nvSpPr>
          <p:cNvPr id="66" name="object 2">
            <a:extLst>
              <a:ext uri="{FF2B5EF4-FFF2-40B4-BE49-F238E27FC236}">
                <a16:creationId xmlns:a16="http://schemas.microsoft.com/office/drawing/2014/main" id="{BA9002F0-E8A9-6A45-AEF3-44DF8457E25E}"/>
              </a:ext>
            </a:extLst>
          </p:cNvPr>
          <p:cNvSpPr txBox="1">
            <a:spLocks noGrp="1"/>
          </p:cNvSpPr>
          <p:nvPr>
            <p:ph type="title"/>
          </p:nvPr>
        </p:nvSpPr>
        <p:spPr>
          <a:xfrm>
            <a:off x="623392" y="523305"/>
            <a:ext cx="10217020" cy="385415"/>
          </a:xfrm>
          <a:prstGeom prst="rect">
            <a:avLst/>
          </a:prstGeom>
        </p:spPr>
        <p:txBody>
          <a:bodyPr vert="horz" wrap="square" lIns="0" tIns="15928" rIns="0" bIns="0" rtlCol="0" anchor="ctr">
            <a:spAutoFit/>
          </a:bodyPr>
          <a:lstStyle/>
          <a:p>
            <a:pPr marL="3083434">
              <a:spcBef>
                <a:spcPts val="125"/>
              </a:spcBef>
            </a:pPr>
            <a:r>
              <a:rPr sz="2400" b="1" dirty="0">
                <a:solidFill>
                  <a:srgbClr val="0070C0"/>
                </a:solidFill>
                <a:latin typeface="Arial" panose="020B0604020202020204" pitchFamily="34" charset="0"/>
                <a:cs typeface="Arial" panose="020B0604020202020204" pitchFamily="34" charset="0"/>
              </a:rPr>
              <a:t>La</a:t>
            </a:r>
            <a:r>
              <a:rPr sz="2400" b="1" spc="-12" dirty="0">
                <a:solidFill>
                  <a:srgbClr val="0070C0"/>
                </a:solidFill>
                <a:latin typeface="Arial" panose="020B0604020202020204" pitchFamily="34" charset="0"/>
                <a:cs typeface="Arial" panose="020B0604020202020204" pitchFamily="34" charset="0"/>
              </a:rPr>
              <a:t> </a:t>
            </a:r>
            <a:r>
              <a:rPr sz="2400" b="1" dirty="0">
                <a:solidFill>
                  <a:srgbClr val="0070C0"/>
                </a:solidFill>
                <a:latin typeface="Arial" panose="020B0604020202020204" pitchFamily="34" charset="0"/>
                <a:cs typeface="Arial" panose="020B0604020202020204" pitchFamily="34" charset="0"/>
              </a:rPr>
              <a:t>normativa</a:t>
            </a:r>
            <a:r>
              <a:rPr sz="2400" b="1" spc="-5" dirty="0">
                <a:solidFill>
                  <a:srgbClr val="0070C0"/>
                </a:solidFill>
                <a:latin typeface="Arial" panose="020B0604020202020204" pitchFamily="34" charset="0"/>
                <a:cs typeface="Arial" panose="020B0604020202020204" pitchFamily="34" charset="0"/>
              </a:rPr>
              <a:t> </a:t>
            </a:r>
            <a:r>
              <a:rPr sz="2400" b="1" dirty="0">
                <a:solidFill>
                  <a:srgbClr val="0070C0"/>
                </a:solidFill>
                <a:latin typeface="Arial" panose="020B0604020202020204" pitchFamily="34" charset="0"/>
                <a:cs typeface="Arial" panose="020B0604020202020204" pitchFamily="34" charset="0"/>
              </a:rPr>
              <a:t>di</a:t>
            </a:r>
            <a:r>
              <a:rPr sz="2400" b="1" spc="-5" dirty="0">
                <a:solidFill>
                  <a:srgbClr val="0070C0"/>
                </a:solidFill>
                <a:latin typeface="Arial" panose="020B0604020202020204" pitchFamily="34" charset="0"/>
                <a:cs typeface="Arial" panose="020B0604020202020204" pitchFamily="34" charset="0"/>
              </a:rPr>
              <a:t> </a:t>
            </a:r>
            <a:r>
              <a:rPr sz="2400" b="1" spc="-12" dirty="0">
                <a:solidFill>
                  <a:srgbClr val="0070C0"/>
                </a:solidFill>
                <a:latin typeface="Arial" panose="020B0604020202020204" pitchFamily="34" charset="0"/>
                <a:cs typeface="Arial" panose="020B0604020202020204" pitchFamily="34" charset="0"/>
              </a:rPr>
              <a:t>riferimento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50813" y="2605568"/>
            <a:ext cx="6490404" cy="866793"/>
          </a:xfrm>
          <a:prstGeom prst="rect">
            <a:avLst/>
          </a:prstGeom>
        </p:spPr>
        <p:txBody>
          <a:bodyPr vert="horz" wrap="square" lIns="0" tIns="45610" rIns="0" bIns="0" rtlCol="0" anchor="ctr">
            <a:spAutoFit/>
          </a:bodyPr>
          <a:lstStyle/>
          <a:p>
            <a:pPr marL="1149681" marR="5791" indent="-1135926">
              <a:lnSpc>
                <a:spcPts val="3204"/>
              </a:lnSpc>
              <a:spcBef>
                <a:spcPts val="359"/>
              </a:spcBef>
            </a:pPr>
            <a:r>
              <a:rPr dirty="0"/>
              <a:t>La</a:t>
            </a:r>
            <a:r>
              <a:rPr spc="-34" dirty="0"/>
              <a:t> </a:t>
            </a:r>
            <a:r>
              <a:rPr dirty="0"/>
              <a:t>norma</a:t>
            </a:r>
            <a:r>
              <a:rPr spc="-34" dirty="0"/>
              <a:t> </a:t>
            </a:r>
            <a:r>
              <a:rPr dirty="0"/>
              <a:t>UNI</a:t>
            </a:r>
            <a:r>
              <a:rPr spc="-34" dirty="0"/>
              <a:t> </a:t>
            </a:r>
            <a:r>
              <a:rPr dirty="0"/>
              <a:t>11958</a:t>
            </a:r>
            <a:r>
              <a:rPr spc="-28" dirty="0"/>
              <a:t> </a:t>
            </a:r>
            <a:r>
              <a:rPr dirty="0"/>
              <a:t>e</a:t>
            </a:r>
            <a:r>
              <a:rPr spc="-34" dirty="0"/>
              <a:t> </a:t>
            </a:r>
            <a:r>
              <a:rPr dirty="0"/>
              <a:t>il</a:t>
            </a:r>
            <a:r>
              <a:rPr spc="-34" dirty="0"/>
              <a:t> </a:t>
            </a:r>
            <a:r>
              <a:rPr dirty="0"/>
              <a:t>confronto</a:t>
            </a:r>
            <a:r>
              <a:rPr spc="-34" dirty="0"/>
              <a:t> </a:t>
            </a:r>
            <a:r>
              <a:rPr spc="-28" dirty="0"/>
              <a:t>con </a:t>
            </a:r>
            <a:r>
              <a:rPr dirty="0"/>
              <a:t>le</a:t>
            </a:r>
            <a:r>
              <a:rPr spc="-5" dirty="0"/>
              <a:t> </a:t>
            </a:r>
            <a:r>
              <a:rPr dirty="0"/>
              <a:t>norme negli altri</a:t>
            </a:r>
            <a:r>
              <a:rPr spc="-5" dirty="0"/>
              <a:t> </a:t>
            </a:r>
            <a:r>
              <a:rPr spc="-12" dirty="0"/>
              <a:t>Paesi</a:t>
            </a:r>
          </a:p>
        </p:txBody>
      </p:sp>
      <p:sp>
        <p:nvSpPr>
          <p:cNvPr id="3" name="object 3"/>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15</a:t>
            </a:fld>
            <a:endParaRPr spc="-2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40813" y="1565005"/>
            <a:ext cx="8055631" cy="567851"/>
          </a:xfrm>
          <a:prstGeom prst="rect">
            <a:avLst/>
          </a:prstGeom>
        </p:spPr>
        <p:txBody>
          <a:bodyPr vert="horz" wrap="square" lIns="0" tIns="28959" rIns="0" bIns="0" rtlCol="0">
            <a:spAutoFit/>
          </a:bodyPr>
          <a:lstStyle/>
          <a:p>
            <a:pPr marL="13756" marR="5791" algn="just">
              <a:lnSpc>
                <a:spcPts val="2109"/>
              </a:lnSpc>
              <a:spcBef>
                <a:spcPts val="228"/>
              </a:spcBef>
              <a:tabLst>
                <a:tab pos="356923" algn="l"/>
              </a:tabLst>
            </a:pPr>
            <a:r>
              <a:rPr sz="1767" b="1" dirty="0">
                <a:solidFill>
                  <a:srgbClr val="0070C0"/>
                </a:solidFill>
                <a:latin typeface="Arial"/>
                <a:cs typeface="Arial"/>
              </a:rPr>
              <a:t>La</a:t>
            </a:r>
            <a:r>
              <a:rPr sz="1767" b="1" spc="165" dirty="0">
                <a:solidFill>
                  <a:srgbClr val="0070C0"/>
                </a:solidFill>
                <a:latin typeface="Arial"/>
                <a:cs typeface="Arial"/>
              </a:rPr>
              <a:t> </a:t>
            </a:r>
            <a:r>
              <a:rPr sz="1767" b="1" dirty="0">
                <a:solidFill>
                  <a:srgbClr val="0070C0"/>
                </a:solidFill>
                <a:latin typeface="Arial"/>
                <a:cs typeface="Arial"/>
              </a:rPr>
              <a:t>UNI</a:t>
            </a:r>
            <a:r>
              <a:rPr sz="1767" b="1" spc="165" dirty="0">
                <a:solidFill>
                  <a:srgbClr val="0070C0"/>
                </a:solidFill>
                <a:latin typeface="Arial"/>
                <a:cs typeface="Arial"/>
              </a:rPr>
              <a:t> </a:t>
            </a:r>
            <a:r>
              <a:rPr sz="1767" b="1" dirty="0">
                <a:solidFill>
                  <a:srgbClr val="0070C0"/>
                </a:solidFill>
                <a:latin typeface="Arial"/>
                <a:cs typeface="Arial"/>
              </a:rPr>
              <a:t>11958:2024</a:t>
            </a:r>
            <a:r>
              <a:rPr sz="1767" b="1" spc="165" dirty="0">
                <a:solidFill>
                  <a:srgbClr val="0070C0"/>
                </a:solidFill>
                <a:latin typeface="Arial"/>
                <a:cs typeface="Arial"/>
              </a:rPr>
              <a:t> </a:t>
            </a:r>
            <a:r>
              <a:rPr sz="1767" b="1" dirty="0">
                <a:solidFill>
                  <a:srgbClr val="0070C0"/>
                </a:solidFill>
                <a:latin typeface="Arial"/>
                <a:cs typeface="Arial"/>
              </a:rPr>
              <a:t>–</a:t>
            </a:r>
            <a:r>
              <a:rPr sz="1767" b="1" spc="103" dirty="0">
                <a:solidFill>
                  <a:srgbClr val="0070C0"/>
                </a:solidFill>
                <a:latin typeface="Arial"/>
                <a:cs typeface="Arial"/>
              </a:rPr>
              <a:t> </a:t>
            </a:r>
            <a:r>
              <a:rPr sz="1767" b="1" dirty="0">
                <a:solidFill>
                  <a:srgbClr val="0070C0"/>
                </a:solidFill>
                <a:latin typeface="Arial"/>
                <a:cs typeface="Arial"/>
              </a:rPr>
              <a:t>Ambienti</a:t>
            </a:r>
            <a:r>
              <a:rPr sz="1767" b="1" spc="165" dirty="0">
                <a:solidFill>
                  <a:srgbClr val="0070C0"/>
                </a:solidFill>
                <a:latin typeface="Arial"/>
                <a:cs typeface="Arial"/>
              </a:rPr>
              <a:t> </a:t>
            </a:r>
            <a:r>
              <a:rPr sz="1767" b="1" dirty="0">
                <a:solidFill>
                  <a:srgbClr val="0070C0"/>
                </a:solidFill>
                <a:latin typeface="Arial"/>
                <a:cs typeface="Arial"/>
              </a:rPr>
              <a:t>confinati</a:t>
            </a:r>
            <a:r>
              <a:rPr sz="1767" b="1" spc="165" dirty="0">
                <a:solidFill>
                  <a:srgbClr val="0070C0"/>
                </a:solidFill>
                <a:latin typeface="Arial"/>
                <a:cs typeface="Arial"/>
              </a:rPr>
              <a:t> </a:t>
            </a:r>
            <a:r>
              <a:rPr sz="1767" b="1" dirty="0">
                <a:solidFill>
                  <a:srgbClr val="0070C0"/>
                </a:solidFill>
                <a:latin typeface="Arial"/>
                <a:cs typeface="Arial"/>
              </a:rPr>
              <a:t>e/o</a:t>
            </a:r>
            <a:r>
              <a:rPr sz="1767" b="1" spc="171" dirty="0">
                <a:solidFill>
                  <a:srgbClr val="0070C0"/>
                </a:solidFill>
                <a:latin typeface="Arial"/>
                <a:cs typeface="Arial"/>
              </a:rPr>
              <a:t> </a:t>
            </a:r>
            <a:r>
              <a:rPr sz="1767" b="1" dirty="0">
                <a:solidFill>
                  <a:srgbClr val="0070C0"/>
                </a:solidFill>
                <a:latin typeface="Arial"/>
                <a:cs typeface="Arial"/>
              </a:rPr>
              <a:t>sospetti</a:t>
            </a:r>
            <a:r>
              <a:rPr sz="1767" b="1" spc="165" dirty="0">
                <a:solidFill>
                  <a:srgbClr val="0070C0"/>
                </a:solidFill>
                <a:latin typeface="Arial"/>
                <a:cs typeface="Arial"/>
              </a:rPr>
              <a:t> </a:t>
            </a:r>
            <a:r>
              <a:rPr sz="1767" b="1" dirty="0">
                <a:solidFill>
                  <a:srgbClr val="0070C0"/>
                </a:solidFill>
                <a:latin typeface="Arial"/>
                <a:cs typeface="Arial"/>
              </a:rPr>
              <a:t>di</a:t>
            </a:r>
            <a:r>
              <a:rPr sz="1767" b="1" spc="165" dirty="0">
                <a:solidFill>
                  <a:srgbClr val="0070C0"/>
                </a:solidFill>
                <a:latin typeface="Arial"/>
                <a:cs typeface="Arial"/>
              </a:rPr>
              <a:t> </a:t>
            </a:r>
            <a:r>
              <a:rPr sz="1767" b="1" dirty="0">
                <a:solidFill>
                  <a:srgbClr val="0070C0"/>
                </a:solidFill>
                <a:latin typeface="Arial"/>
                <a:cs typeface="Arial"/>
              </a:rPr>
              <a:t>inquinamento</a:t>
            </a:r>
            <a:r>
              <a:rPr sz="1767" b="1" spc="165" dirty="0">
                <a:solidFill>
                  <a:srgbClr val="0070C0"/>
                </a:solidFill>
                <a:latin typeface="Arial"/>
                <a:cs typeface="Arial"/>
              </a:rPr>
              <a:t> </a:t>
            </a:r>
            <a:r>
              <a:rPr sz="1767" b="1" spc="-57" dirty="0">
                <a:solidFill>
                  <a:srgbClr val="0070C0"/>
                </a:solidFill>
                <a:latin typeface="Arial"/>
                <a:cs typeface="Arial"/>
              </a:rPr>
              <a:t>- </a:t>
            </a:r>
            <a:r>
              <a:rPr sz="1767" b="1" dirty="0">
                <a:solidFill>
                  <a:srgbClr val="0070C0"/>
                </a:solidFill>
                <a:latin typeface="Arial"/>
                <a:cs typeface="Arial"/>
              </a:rPr>
              <a:t>Criteri</a:t>
            </a:r>
            <a:r>
              <a:rPr sz="1767" b="1" spc="63"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l'identificazione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3" dirty="0">
                <a:solidFill>
                  <a:srgbClr val="0070C0"/>
                </a:solidFill>
                <a:latin typeface="Arial"/>
                <a:cs typeface="Arial"/>
              </a:rPr>
              <a:t> </a:t>
            </a:r>
            <a:r>
              <a:rPr sz="1767" b="1" dirty="0">
                <a:solidFill>
                  <a:srgbClr val="0070C0"/>
                </a:solidFill>
                <a:latin typeface="Arial"/>
                <a:cs typeface="Arial"/>
              </a:rPr>
              <a:t>pericoli</a:t>
            </a:r>
            <a:r>
              <a:rPr sz="1767" b="1" spc="68" dirty="0">
                <a:solidFill>
                  <a:srgbClr val="0070C0"/>
                </a:solidFill>
                <a:latin typeface="Arial"/>
                <a:cs typeface="Arial"/>
              </a:rPr>
              <a:t> </a:t>
            </a:r>
            <a:r>
              <a:rPr sz="1767" b="1" dirty="0">
                <a:solidFill>
                  <a:srgbClr val="0070C0"/>
                </a:solidFill>
                <a:latin typeface="Arial"/>
                <a:cs typeface="Arial"/>
              </a:rPr>
              <a:t>e</a:t>
            </a:r>
            <a:r>
              <a:rPr sz="1767" b="1" spc="63" dirty="0">
                <a:solidFill>
                  <a:srgbClr val="0070C0"/>
                </a:solidFill>
                <a:latin typeface="Arial"/>
                <a:cs typeface="Arial"/>
              </a:rPr>
              <a:t> </a:t>
            </a:r>
            <a:r>
              <a:rPr sz="1767" b="1" dirty="0">
                <a:solidFill>
                  <a:srgbClr val="0070C0"/>
                </a:solidFill>
                <a:latin typeface="Arial"/>
                <a:cs typeface="Arial"/>
              </a:rPr>
              <a:t>la</a:t>
            </a:r>
            <a:r>
              <a:rPr sz="1767" b="1" spc="63" dirty="0">
                <a:solidFill>
                  <a:srgbClr val="0070C0"/>
                </a:solidFill>
                <a:latin typeface="Arial"/>
                <a:cs typeface="Arial"/>
              </a:rPr>
              <a:t> </a:t>
            </a:r>
            <a:r>
              <a:rPr sz="1767" b="1" dirty="0">
                <a:solidFill>
                  <a:srgbClr val="0070C0"/>
                </a:solidFill>
                <a:latin typeface="Arial"/>
                <a:cs typeface="Arial"/>
              </a:rPr>
              <a:t>valutazione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8" dirty="0">
                <a:solidFill>
                  <a:srgbClr val="0070C0"/>
                </a:solidFill>
                <a:latin typeface="Arial"/>
                <a:cs typeface="Arial"/>
              </a:rPr>
              <a:t> </a:t>
            </a:r>
            <a:r>
              <a:rPr sz="1767" b="1" spc="-12" dirty="0">
                <a:solidFill>
                  <a:srgbClr val="0070C0"/>
                </a:solidFill>
                <a:latin typeface="Arial"/>
                <a:cs typeface="Arial"/>
              </a:rPr>
              <a:t>rischi.</a:t>
            </a:r>
            <a:endParaRPr sz="1767" dirty="0">
              <a:latin typeface="Arial"/>
              <a:cs typeface="Arial"/>
            </a:endParaRPr>
          </a:p>
        </p:txBody>
      </p:sp>
      <p:grpSp>
        <p:nvGrpSpPr>
          <p:cNvPr id="4" name="object 4"/>
          <p:cNvGrpSpPr/>
          <p:nvPr/>
        </p:nvGrpSpPr>
        <p:grpSpPr>
          <a:xfrm>
            <a:off x="2179359" y="2831342"/>
            <a:ext cx="2074178" cy="1988750"/>
            <a:chOff x="1911388" y="3254040"/>
            <a:chExt cx="1819275" cy="1744345"/>
          </a:xfrm>
        </p:grpSpPr>
        <p:sp>
          <p:nvSpPr>
            <p:cNvPr id="5" name="object 5"/>
            <p:cNvSpPr/>
            <p:nvPr/>
          </p:nvSpPr>
          <p:spPr>
            <a:xfrm>
              <a:off x="1936788" y="3279438"/>
              <a:ext cx="1768475" cy="1693545"/>
            </a:xfrm>
            <a:custGeom>
              <a:avLst/>
              <a:gdLst/>
              <a:ahLst/>
              <a:cxnLst/>
              <a:rect l="l" t="t" r="r" b="b"/>
              <a:pathLst>
                <a:path w="1768475" h="1693545">
                  <a:moveTo>
                    <a:pt x="1754703" y="1281906"/>
                  </a:moveTo>
                  <a:lnTo>
                    <a:pt x="366111" y="1281906"/>
                  </a:lnTo>
                  <a:lnTo>
                    <a:pt x="392262" y="1282460"/>
                  </a:lnTo>
                  <a:lnTo>
                    <a:pt x="418413" y="1284591"/>
                  </a:lnTo>
                  <a:lnTo>
                    <a:pt x="470714" y="1293244"/>
                  </a:lnTo>
                  <a:lnTo>
                    <a:pt x="523016" y="1307181"/>
                  </a:lnTo>
                  <a:lnTo>
                    <a:pt x="575317" y="1325722"/>
                  </a:lnTo>
                  <a:lnTo>
                    <a:pt x="627619" y="1348184"/>
                  </a:lnTo>
                  <a:lnTo>
                    <a:pt x="679921" y="1373885"/>
                  </a:lnTo>
                  <a:lnTo>
                    <a:pt x="732222" y="1402144"/>
                  </a:lnTo>
                  <a:lnTo>
                    <a:pt x="784524" y="1432277"/>
                  </a:lnTo>
                  <a:lnTo>
                    <a:pt x="967580" y="1542668"/>
                  </a:lnTo>
                  <a:lnTo>
                    <a:pt x="993731" y="1557927"/>
                  </a:lnTo>
                  <a:lnTo>
                    <a:pt x="1046032" y="1587208"/>
                  </a:lnTo>
                  <a:lnTo>
                    <a:pt x="1098334" y="1614273"/>
                  </a:lnTo>
                  <a:lnTo>
                    <a:pt x="1150635" y="1638439"/>
                  </a:lnTo>
                  <a:lnTo>
                    <a:pt x="1202937" y="1659025"/>
                  </a:lnTo>
                  <a:lnTo>
                    <a:pt x="1255239" y="1675349"/>
                  </a:lnTo>
                  <a:lnTo>
                    <a:pt x="1307540" y="1686729"/>
                  </a:lnTo>
                  <a:lnTo>
                    <a:pt x="1359842" y="1692483"/>
                  </a:lnTo>
                  <a:lnTo>
                    <a:pt x="1385993" y="1693036"/>
                  </a:lnTo>
                  <a:lnTo>
                    <a:pt x="1412144" y="1691928"/>
                  </a:lnTo>
                  <a:lnTo>
                    <a:pt x="1464445" y="1684384"/>
                  </a:lnTo>
                  <a:lnTo>
                    <a:pt x="1516747" y="1669167"/>
                  </a:lnTo>
                  <a:lnTo>
                    <a:pt x="1569048" y="1645597"/>
                  </a:lnTo>
                  <a:lnTo>
                    <a:pt x="1621350" y="1612991"/>
                  </a:lnTo>
                  <a:lnTo>
                    <a:pt x="1673652" y="1570667"/>
                  </a:lnTo>
                  <a:lnTo>
                    <a:pt x="1725953" y="1517943"/>
                  </a:lnTo>
                  <a:lnTo>
                    <a:pt x="1752104" y="1487468"/>
                  </a:lnTo>
                  <a:lnTo>
                    <a:pt x="1754703" y="1281906"/>
                  </a:lnTo>
                  <a:close/>
                </a:path>
                <a:path w="1768475" h="1693545">
                  <a:moveTo>
                    <a:pt x="382305" y="0"/>
                  </a:moveTo>
                  <a:lnTo>
                    <a:pt x="330003" y="3964"/>
                  </a:lnTo>
                  <a:lnTo>
                    <a:pt x="277701" y="15259"/>
                  </a:lnTo>
                  <a:lnTo>
                    <a:pt x="225399" y="34567"/>
                  </a:lnTo>
                  <a:lnTo>
                    <a:pt x="173097" y="62570"/>
                  </a:lnTo>
                  <a:lnTo>
                    <a:pt x="120795" y="99950"/>
                  </a:lnTo>
                  <a:lnTo>
                    <a:pt x="68494" y="147389"/>
                  </a:lnTo>
                  <a:lnTo>
                    <a:pt x="16192" y="205568"/>
                  </a:lnTo>
                  <a:lnTo>
                    <a:pt x="0" y="1487468"/>
                  </a:lnTo>
                  <a:lnTo>
                    <a:pt x="26150" y="1456994"/>
                  </a:lnTo>
                  <a:lnTo>
                    <a:pt x="52301" y="1429290"/>
                  </a:lnTo>
                  <a:lnTo>
                    <a:pt x="104603" y="1381852"/>
                  </a:lnTo>
                  <a:lnTo>
                    <a:pt x="156904" y="1344473"/>
                  </a:lnTo>
                  <a:lnTo>
                    <a:pt x="209206" y="1316471"/>
                  </a:lnTo>
                  <a:lnTo>
                    <a:pt x="261508" y="1297164"/>
                  </a:lnTo>
                  <a:lnTo>
                    <a:pt x="313809" y="1285869"/>
                  </a:lnTo>
                  <a:lnTo>
                    <a:pt x="366111" y="1281906"/>
                  </a:lnTo>
                  <a:lnTo>
                    <a:pt x="1754703" y="1281906"/>
                  </a:lnTo>
                  <a:lnTo>
                    <a:pt x="1765711" y="411130"/>
                  </a:lnTo>
                  <a:lnTo>
                    <a:pt x="1402197" y="411130"/>
                  </a:lnTo>
                  <a:lnTo>
                    <a:pt x="1376046" y="410576"/>
                  </a:lnTo>
                  <a:lnTo>
                    <a:pt x="1323743" y="404822"/>
                  </a:lnTo>
                  <a:lnTo>
                    <a:pt x="1271441" y="393441"/>
                  </a:lnTo>
                  <a:lnTo>
                    <a:pt x="1219139" y="377117"/>
                  </a:lnTo>
                  <a:lnTo>
                    <a:pt x="1166837" y="356530"/>
                  </a:lnTo>
                  <a:lnTo>
                    <a:pt x="1114535" y="332364"/>
                  </a:lnTo>
                  <a:lnTo>
                    <a:pt x="1062233" y="305299"/>
                  </a:lnTo>
                  <a:lnTo>
                    <a:pt x="1009931" y="276017"/>
                  </a:lnTo>
                  <a:lnTo>
                    <a:pt x="800722" y="150368"/>
                  </a:lnTo>
                  <a:lnTo>
                    <a:pt x="774571" y="135109"/>
                  </a:lnTo>
                  <a:lnTo>
                    <a:pt x="722269" y="105828"/>
                  </a:lnTo>
                  <a:lnTo>
                    <a:pt x="669966" y="78763"/>
                  </a:lnTo>
                  <a:lnTo>
                    <a:pt x="617664" y="54597"/>
                  </a:lnTo>
                  <a:lnTo>
                    <a:pt x="565362" y="34011"/>
                  </a:lnTo>
                  <a:lnTo>
                    <a:pt x="513060" y="17687"/>
                  </a:lnTo>
                  <a:lnTo>
                    <a:pt x="460758" y="6307"/>
                  </a:lnTo>
                  <a:lnTo>
                    <a:pt x="408456" y="553"/>
                  </a:lnTo>
                  <a:lnTo>
                    <a:pt x="382305" y="0"/>
                  </a:lnTo>
                  <a:close/>
                </a:path>
                <a:path w="1768475" h="1693545">
                  <a:moveTo>
                    <a:pt x="1768309" y="205568"/>
                  </a:moveTo>
                  <a:lnTo>
                    <a:pt x="1742159" y="236042"/>
                  </a:lnTo>
                  <a:lnTo>
                    <a:pt x="1689857" y="288765"/>
                  </a:lnTo>
                  <a:lnTo>
                    <a:pt x="1637555" y="331088"/>
                  </a:lnTo>
                  <a:lnTo>
                    <a:pt x="1585253" y="363693"/>
                  </a:lnTo>
                  <a:lnTo>
                    <a:pt x="1532951" y="387263"/>
                  </a:lnTo>
                  <a:lnTo>
                    <a:pt x="1480650" y="402479"/>
                  </a:lnTo>
                  <a:lnTo>
                    <a:pt x="1428348" y="410022"/>
                  </a:lnTo>
                  <a:lnTo>
                    <a:pt x="1402197" y="411130"/>
                  </a:lnTo>
                  <a:lnTo>
                    <a:pt x="1765711" y="411130"/>
                  </a:lnTo>
                  <a:lnTo>
                    <a:pt x="1768309" y="205568"/>
                  </a:lnTo>
                  <a:close/>
                </a:path>
              </a:pathLst>
            </a:custGeom>
            <a:solidFill>
              <a:srgbClr val="FF0000"/>
            </a:solidFill>
          </p:spPr>
          <p:txBody>
            <a:bodyPr wrap="square" lIns="0" tIns="0" rIns="0" bIns="0" rtlCol="0"/>
            <a:lstStyle/>
            <a:p>
              <a:endParaRPr sz="1634"/>
            </a:p>
          </p:txBody>
        </p:sp>
        <p:sp>
          <p:nvSpPr>
            <p:cNvPr id="6" name="object 6"/>
            <p:cNvSpPr/>
            <p:nvPr/>
          </p:nvSpPr>
          <p:spPr>
            <a:xfrm>
              <a:off x="1936788" y="3279440"/>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2668617" y="3380417"/>
            <a:ext cx="1096093" cy="773035"/>
          </a:xfrm>
          <a:prstGeom prst="rect">
            <a:avLst/>
          </a:prstGeom>
        </p:spPr>
        <p:txBody>
          <a:bodyPr vert="horz" wrap="square" lIns="0" tIns="28959" rIns="0" bIns="0" rtlCol="0">
            <a:spAutoFit/>
          </a:bodyPr>
          <a:lstStyle/>
          <a:p>
            <a:pPr marL="14480" marR="5791" indent="-724" algn="ctr">
              <a:lnSpc>
                <a:spcPts val="2109"/>
              </a:lnSpc>
              <a:spcBef>
                <a:spcPts val="228"/>
              </a:spcBef>
            </a:pPr>
            <a:r>
              <a:rPr sz="1767" b="1" spc="-12" dirty="0">
                <a:solidFill>
                  <a:srgbClr val="FFFFFF"/>
                </a:solidFill>
                <a:latin typeface="Arial"/>
                <a:cs typeface="Arial"/>
              </a:rPr>
              <a:t>Spazio Confinato</a:t>
            </a:r>
            <a:endParaRPr sz="1767">
              <a:latin typeface="Arial"/>
              <a:cs typeface="Arial"/>
            </a:endParaRPr>
          </a:p>
          <a:p>
            <a:pPr algn="ctr">
              <a:lnSpc>
                <a:spcPts val="1550"/>
              </a:lnSpc>
            </a:pPr>
            <a:r>
              <a:rPr sz="1368" b="1" dirty="0">
                <a:solidFill>
                  <a:srgbClr val="FFFFFF"/>
                </a:solidFill>
                <a:latin typeface="Arial"/>
                <a:cs typeface="Arial"/>
              </a:rPr>
              <a:t>Uni</a:t>
            </a:r>
            <a:r>
              <a:rPr sz="1368" b="1" spc="45" dirty="0">
                <a:solidFill>
                  <a:srgbClr val="FFFFFF"/>
                </a:solidFill>
                <a:latin typeface="Arial"/>
                <a:cs typeface="Arial"/>
              </a:rPr>
              <a:t> </a:t>
            </a:r>
            <a:r>
              <a:rPr sz="1368" b="1" spc="-12" dirty="0">
                <a:solidFill>
                  <a:srgbClr val="FFFFFF"/>
                </a:solidFill>
                <a:latin typeface="Arial"/>
                <a:cs typeface="Arial"/>
              </a:rPr>
              <a:t>11958</a:t>
            </a:r>
            <a:endParaRPr sz="1368">
              <a:latin typeface="Arial"/>
              <a:cs typeface="Arial"/>
            </a:endParaRPr>
          </a:p>
        </p:txBody>
      </p:sp>
      <p:sp>
        <p:nvSpPr>
          <p:cNvPr id="8" name="object 8"/>
          <p:cNvSpPr/>
          <p:nvPr/>
        </p:nvSpPr>
        <p:spPr>
          <a:xfrm>
            <a:off x="4470424" y="2640985"/>
            <a:ext cx="6455654" cy="2940772"/>
          </a:xfrm>
          <a:custGeom>
            <a:avLst/>
            <a:gdLst/>
            <a:ahLst/>
            <a:cxnLst/>
            <a:rect l="l" t="t" r="r" b="b"/>
            <a:pathLst>
              <a:path w="5662295" h="2579370">
                <a:moveTo>
                  <a:pt x="0" y="0"/>
                </a:moveTo>
                <a:lnTo>
                  <a:pt x="5661763" y="0"/>
                </a:lnTo>
                <a:lnTo>
                  <a:pt x="5661763" y="2578772"/>
                </a:lnTo>
                <a:lnTo>
                  <a:pt x="0" y="2578772"/>
                </a:lnTo>
                <a:lnTo>
                  <a:pt x="0" y="0"/>
                </a:lnTo>
                <a:close/>
              </a:path>
            </a:pathLst>
          </a:custGeom>
          <a:ln w="33497">
            <a:solidFill>
              <a:srgbClr val="FF0000"/>
            </a:solidFill>
          </a:ln>
        </p:spPr>
        <p:txBody>
          <a:bodyPr wrap="square" lIns="0" tIns="0" rIns="0" bIns="0" rtlCol="0"/>
          <a:lstStyle/>
          <a:p>
            <a:endParaRPr sz="1634"/>
          </a:p>
        </p:txBody>
      </p:sp>
      <p:sp>
        <p:nvSpPr>
          <p:cNvPr id="9" name="object 9"/>
          <p:cNvSpPr txBox="1"/>
          <p:nvPr/>
        </p:nvSpPr>
        <p:spPr>
          <a:xfrm>
            <a:off x="4566437" y="2878820"/>
            <a:ext cx="6263801" cy="567851"/>
          </a:xfrm>
          <a:prstGeom prst="rect">
            <a:avLst/>
          </a:prstGeom>
        </p:spPr>
        <p:txBody>
          <a:bodyPr vert="horz" wrap="square" lIns="0" tIns="28959" rIns="0" bIns="0" rtlCol="0">
            <a:spAutoFit/>
          </a:bodyPr>
          <a:lstStyle/>
          <a:p>
            <a:pPr marL="14480" marR="5791">
              <a:lnSpc>
                <a:spcPts val="2109"/>
              </a:lnSpc>
              <a:spcBef>
                <a:spcPts val="228"/>
              </a:spcBef>
              <a:tabLst>
                <a:tab pos="901356" algn="l"/>
                <a:tab pos="2296467" algn="l"/>
                <a:tab pos="2865516" algn="l"/>
                <a:tab pos="4146237" algn="l"/>
                <a:tab pos="4423523" algn="l"/>
                <a:tab pos="5551484" algn="l"/>
                <a:tab pos="6057547" algn="l"/>
              </a:tabLst>
            </a:pPr>
            <a:r>
              <a:rPr sz="1767" b="1" dirty="0">
                <a:solidFill>
                  <a:srgbClr val="EB0028"/>
                </a:solidFill>
                <a:latin typeface="Arial"/>
                <a:cs typeface="Arial"/>
              </a:rPr>
              <a:t>Ambiente</a:t>
            </a:r>
            <a:r>
              <a:rPr sz="1767" b="1" spc="63" dirty="0">
                <a:solidFill>
                  <a:srgbClr val="EB0028"/>
                </a:solidFill>
                <a:latin typeface="Arial"/>
                <a:cs typeface="Arial"/>
              </a:rPr>
              <a:t> </a:t>
            </a:r>
            <a:r>
              <a:rPr sz="1767" b="1" dirty="0">
                <a:solidFill>
                  <a:srgbClr val="EB0028"/>
                </a:solidFill>
                <a:latin typeface="Arial"/>
                <a:cs typeface="Arial"/>
              </a:rPr>
              <a:t>confinato</a:t>
            </a:r>
            <a:r>
              <a:rPr sz="1767" b="1" spc="68" dirty="0">
                <a:solidFill>
                  <a:srgbClr val="EB0028"/>
                </a:solidFill>
                <a:latin typeface="Arial"/>
                <a:cs typeface="Arial"/>
              </a:rPr>
              <a:t> </a:t>
            </a:r>
            <a:r>
              <a:rPr sz="1767" b="1" dirty="0">
                <a:solidFill>
                  <a:srgbClr val="EB0028"/>
                </a:solidFill>
                <a:latin typeface="Arial"/>
                <a:cs typeface="Arial"/>
              </a:rPr>
              <a:t>e/o</a:t>
            </a:r>
            <a:r>
              <a:rPr sz="1767" b="1" spc="63" dirty="0">
                <a:solidFill>
                  <a:srgbClr val="EB0028"/>
                </a:solidFill>
                <a:latin typeface="Arial"/>
                <a:cs typeface="Arial"/>
              </a:rPr>
              <a:t> </a:t>
            </a:r>
            <a:r>
              <a:rPr sz="1767" b="1" dirty="0">
                <a:solidFill>
                  <a:srgbClr val="EB0028"/>
                </a:solidFill>
                <a:latin typeface="Arial"/>
                <a:cs typeface="Arial"/>
              </a:rPr>
              <a:t>sospetto</a:t>
            </a:r>
            <a:r>
              <a:rPr sz="1767" b="1" spc="68" dirty="0">
                <a:solidFill>
                  <a:srgbClr val="EB0028"/>
                </a:solidFill>
                <a:latin typeface="Arial"/>
                <a:cs typeface="Arial"/>
              </a:rPr>
              <a:t> </a:t>
            </a:r>
            <a:r>
              <a:rPr sz="1767" b="1" dirty="0">
                <a:solidFill>
                  <a:srgbClr val="EB0028"/>
                </a:solidFill>
                <a:latin typeface="Arial"/>
                <a:cs typeface="Arial"/>
              </a:rPr>
              <a:t>di</a:t>
            </a:r>
            <a:r>
              <a:rPr sz="1767" b="1" spc="63" dirty="0">
                <a:solidFill>
                  <a:srgbClr val="EB0028"/>
                </a:solidFill>
                <a:latin typeface="Arial"/>
                <a:cs typeface="Arial"/>
              </a:rPr>
              <a:t> </a:t>
            </a:r>
            <a:r>
              <a:rPr sz="1767" b="1" spc="-12" dirty="0">
                <a:solidFill>
                  <a:srgbClr val="EB0028"/>
                </a:solidFill>
                <a:latin typeface="Arial"/>
                <a:cs typeface="Arial"/>
              </a:rPr>
              <a:t>inquinamento:</a:t>
            </a:r>
            <a:r>
              <a:rPr sz="1767" b="1" spc="570" dirty="0">
                <a:solidFill>
                  <a:srgbClr val="EB0028"/>
                </a:solidFill>
                <a:latin typeface="Arial"/>
                <a:cs typeface="Arial"/>
              </a:rPr>
              <a:t>  </a:t>
            </a:r>
            <a:r>
              <a:rPr sz="1767" b="1" spc="-12" dirty="0">
                <a:solidFill>
                  <a:srgbClr val="0070C0"/>
                </a:solidFill>
                <a:latin typeface="Arial"/>
                <a:cs typeface="Arial"/>
              </a:rPr>
              <a:t>Spazio</a:t>
            </a:r>
            <a:r>
              <a:rPr sz="1767" b="1" dirty="0">
                <a:solidFill>
                  <a:srgbClr val="0070C0"/>
                </a:solidFill>
                <a:latin typeface="Arial"/>
                <a:cs typeface="Arial"/>
              </a:rPr>
              <a:t>	</a:t>
            </a:r>
            <a:r>
              <a:rPr sz="1767" b="1" spc="-12" dirty="0">
                <a:solidFill>
                  <a:srgbClr val="0070C0"/>
                </a:solidFill>
                <a:latin typeface="Arial"/>
                <a:cs typeface="Arial"/>
              </a:rPr>
              <a:t>circoscritto</a:t>
            </a:r>
            <a:r>
              <a:rPr sz="1767" b="1" dirty="0">
                <a:solidFill>
                  <a:srgbClr val="0070C0"/>
                </a:solidFill>
                <a:latin typeface="Arial"/>
                <a:cs typeface="Arial"/>
              </a:rPr>
              <a:t>	</a:t>
            </a:r>
            <a:r>
              <a:rPr sz="1767" b="1" spc="-28" dirty="0">
                <a:solidFill>
                  <a:srgbClr val="0070C0"/>
                </a:solidFill>
                <a:latin typeface="Arial"/>
                <a:cs typeface="Arial"/>
              </a:rPr>
              <a:t>non</a:t>
            </a:r>
            <a:r>
              <a:rPr sz="1767" b="1" dirty="0">
                <a:solidFill>
                  <a:srgbClr val="0070C0"/>
                </a:solidFill>
                <a:latin typeface="Arial"/>
                <a:cs typeface="Arial"/>
              </a:rPr>
              <a:t>	</a:t>
            </a:r>
            <a:r>
              <a:rPr sz="1767" b="1" spc="-12" dirty="0">
                <a:solidFill>
                  <a:srgbClr val="0070C0"/>
                </a:solidFill>
                <a:latin typeface="Arial"/>
                <a:cs typeface="Arial"/>
              </a:rPr>
              <a:t>progettato</a:t>
            </a:r>
            <a:r>
              <a:rPr sz="1767" b="1" dirty="0">
                <a:solidFill>
                  <a:srgbClr val="0070C0"/>
                </a:solidFill>
                <a:latin typeface="Arial"/>
                <a:cs typeface="Arial"/>
              </a:rPr>
              <a:t>	</a:t>
            </a:r>
            <a:r>
              <a:rPr sz="1767" b="1" spc="-57" dirty="0">
                <a:solidFill>
                  <a:srgbClr val="0070C0"/>
                </a:solidFill>
                <a:latin typeface="Arial"/>
                <a:cs typeface="Arial"/>
              </a:rPr>
              <a:t>e</a:t>
            </a:r>
            <a:r>
              <a:rPr sz="1767" b="1" dirty="0">
                <a:solidFill>
                  <a:srgbClr val="0070C0"/>
                </a:solidFill>
                <a:latin typeface="Arial"/>
                <a:cs typeface="Arial"/>
              </a:rPr>
              <a:t>	</a:t>
            </a:r>
            <a:r>
              <a:rPr sz="1767" b="1" spc="-12" dirty="0">
                <a:solidFill>
                  <a:srgbClr val="0070C0"/>
                </a:solidFill>
                <a:latin typeface="Arial"/>
                <a:cs typeface="Arial"/>
              </a:rPr>
              <a:t>costruito</a:t>
            </a:r>
            <a:r>
              <a:rPr sz="1767" b="1" dirty="0">
                <a:solidFill>
                  <a:srgbClr val="0070C0"/>
                </a:solidFill>
                <a:latin typeface="Arial"/>
                <a:cs typeface="Arial"/>
              </a:rPr>
              <a:t>	</a:t>
            </a:r>
            <a:r>
              <a:rPr sz="1767" b="1" spc="-28" dirty="0">
                <a:solidFill>
                  <a:srgbClr val="0070C0"/>
                </a:solidFill>
                <a:latin typeface="Arial"/>
                <a:cs typeface="Arial"/>
              </a:rPr>
              <a:t>per</a:t>
            </a:r>
            <a:r>
              <a:rPr sz="1767" b="1" dirty="0">
                <a:solidFill>
                  <a:srgbClr val="0070C0"/>
                </a:solidFill>
                <a:latin typeface="Arial"/>
                <a:cs typeface="Arial"/>
              </a:rPr>
              <a:t>	</a:t>
            </a:r>
            <a:r>
              <a:rPr sz="1767" b="1" spc="-28" dirty="0">
                <a:solidFill>
                  <a:srgbClr val="0070C0"/>
                </a:solidFill>
                <a:latin typeface="Arial"/>
                <a:cs typeface="Arial"/>
              </a:rPr>
              <a:t>la</a:t>
            </a:r>
            <a:endParaRPr sz="1767" dirty="0">
              <a:latin typeface="Arial"/>
              <a:cs typeface="Arial"/>
            </a:endParaRPr>
          </a:p>
        </p:txBody>
      </p:sp>
      <p:sp>
        <p:nvSpPr>
          <p:cNvPr id="10" name="object 10"/>
          <p:cNvSpPr txBox="1"/>
          <p:nvPr/>
        </p:nvSpPr>
        <p:spPr>
          <a:xfrm>
            <a:off x="4566437" y="3413748"/>
            <a:ext cx="6263801" cy="837155"/>
          </a:xfrm>
          <a:prstGeom prst="rect">
            <a:avLst/>
          </a:prstGeom>
        </p:spPr>
        <p:txBody>
          <a:bodyPr vert="horz" wrap="square" lIns="0" tIns="28959" rIns="0" bIns="0" rtlCol="0">
            <a:spAutoFit/>
          </a:bodyPr>
          <a:lstStyle/>
          <a:p>
            <a:pPr marL="14480" marR="5791" algn="just">
              <a:lnSpc>
                <a:spcPts val="2109"/>
              </a:lnSpc>
              <a:spcBef>
                <a:spcPts val="228"/>
              </a:spcBef>
            </a:pPr>
            <a:r>
              <a:rPr sz="1767" b="1" dirty="0">
                <a:solidFill>
                  <a:srgbClr val="0070C0"/>
                </a:solidFill>
                <a:latin typeface="Arial"/>
                <a:cs typeface="Arial"/>
              </a:rPr>
              <a:t>presenza</a:t>
            </a:r>
            <a:r>
              <a:rPr sz="1767" b="1" spc="125" dirty="0">
                <a:solidFill>
                  <a:srgbClr val="0070C0"/>
                </a:solidFill>
                <a:latin typeface="Arial"/>
                <a:cs typeface="Arial"/>
              </a:rPr>
              <a:t> </a:t>
            </a:r>
            <a:r>
              <a:rPr sz="1767" b="1" dirty="0">
                <a:solidFill>
                  <a:srgbClr val="0070C0"/>
                </a:solidFill>
                <a:latin typeface="Arial"/>
                <a:cs typeface="Arial"/>
              </a:rPr>
              <a:t>continuativa</a:t>
            </a:r>
            <a:r>
              <a:rPr sz="1767" b="1" spc="125" dirty="0">
                <a:solidFill>
                  <a:srgbClr val="0070C0"/>
                </a:solidFill>
                <a:latin typeface="Arial"/>
                <a:cs typeface="Arial"/>
              </a:rPr>
              <a:t> </a:t>
            </a:r>
            <a:r>
              <a:rPr sz="1767" b="1" dirty="0">
                <a:solidFill>
                  <a:srgbClr val="0070C0"/>
                </a:solidFill>
                <a:latin typeface="Arial"/>
                <a:cs typeface="Arial"/>
              </a:rPr>
              <a:t>di</a:t>
            </a:r>
            <a:r>
              <a:rPr sz="1767" b="1" spc="125" dirty="0">
                <a:solidFill>
                  <a:srgbClr val="0070C0"/>
                </a:solidFill>
                <a:latin typeface="Arial"/>
                <a:cs typeface="Arial"/>
              </a:rPr>
              <a:t> </a:t>
            </a:r>
            <a:r>
              <a:rPr sz="1767" b="1" dirty="0">
                <a:solidFill>
                  <a:srgbClr val="0070C0"/>
                </a:solidFill>
                <a:latin typeface="Arial"/>
                <a:cs typeface="Arial"/>
              </a:rPr>
              <a:t>un</a:t>
            </a:r>
            <a:r>
              <a:rPr sz="1767" b="1" spc="125" dirty="0">
                <a:solidFill>
                  <a:srgbClr val="0070C0"/>
                </a:solidFill>
                <a:latin typeface="Arial"/>
                <a:cs typeface="Arial"/>
              </a:rPr>
              <a:t> </a:t>
            </a:r>
            <a:r>
              <a:rPr sz="1767" b="1" dirty="0">
                <a:solidFill>
                  <a:srgbClr val="0070C0"/>
                </a:solidFill>
                <a:latin typeface="Arial"/>
                <a:cs typeface="Arial"/>
              </a:rPr>
              <a:t>lavoratore,</a:t>
            </a:r>
            <a:r>
              <a:rPr sz="1767" b="1" spc="125" dirty="0">
                <a:solidFill>
                  <a:srgbClr val="0070C0"/>
                </a:solidFill>
                <a:latin typeface="Arial"/>
                <a:cs typeface="Arial"/>
              </a:rPr>
              <a:t> </a:t>
            </a:r>
            <a:r>
              <a:rPr sz="1767" b="1" dirty="0">
                <a:solidFill>
                  <a:srgbClr val="0070C0"/>
                </a:solidFill>
                <a:latin typeface="Arial"/>
                <a:cs typeface="Arial"/>
              </a:rPr>
              <a:t>ma</a:t>
            </a:r>
            <a:r>
              <a:rPr sz="1767" b="1" spc="125" dirty="0">
                <a:solidFill>
                  <a:srgbClr val="0070C0"/>
                </a:solidFill>
                <a:latin typeface="Arial"/>
                <a:cs typeface="Arial"/>
              </a:rPr>
              <a:t> </a:t>
            </a:r>
            <a:r>
              <a:rPr sz="1767" b="1" dirty="0">
                <a:solidFill>
                  <a:srgbClr val="0070C0"/>
                </a:solidFill>
                <a:latin typeface="Arial"/>
                <a:cs typeface="Arial"/>
              </a:rPr>
              <a:t>di</a:t>
            </a:r>
            <a:r>
              <a:rPr sz="1767" b="1" spc="125" dirty="0">
                <a:solidFill>
                  <a:srgbClr val="0070C0"/>
                </a:solidFill>
                <a:latin typeface="Arial"/>
                <a:cs typeface="Arial"/>
              </a:rPr>
              <a:t> </a:t>
            </a:r>
            <a:r>
              <a:rPr sz="1767" b="1" spc="-12" dirty="0">
                <a:solidFill>
                  <a:srgbClr val="0070C0"/>
                </a:solidFill>
                <a:latin typeface="Arial"/>
                <a:cs typeface="Arial"/>
              </a:rPr>
              <a:t>dimensioni </a:t>
            </a:r>
            <a:r>
              <a:rPr sz="1767" b="1" dirty="0">
                <a:solidFill>
                  <a:srgbClr val="0070C0"/>
                </a:solidFill>
                <a:latin typeface="Arial"/>
                <a:cs typeface="Arial"/>
              </a:rPr>
              <a:t>tali</a:t>
            </a:r>
            <a:r>
              <a:rPr sz="1767" b="1" spc="120" dirty="0">
                <a:solidFill>
                  <a:srgbClr val="0070C0"/>
                </a:solidFill>
                <a:latin typeface="Arial"/>
                <a:cs typeface="Arial"/>
              </a:rPr>
              <a:t> </a:t>
            </a:r>
            <a:r>
              <a:rPr sz="1767" b="1" dirty="0">
                <a:solidFill>
                  <a:srgbClr val="0070C0"/>
                </a:solidFill>
                <a:latin typeface="Arial"/>
                <a:cs typeface="Arial"/>
              </a:rPr>
              <a:t>da</a:t>
            </a:r>
            <a:r>
              <a:rPr sz="1767" b="1" spc="120" dirty="0">
                <a:solidFill>
                  <a:srgbClr val="0070C0"/>
                </a:solidFill>
                <a:latin typeface="Arial"/>
                <a:cs typeface="Arial"/>
              </a:rPr>
              <a:t> </a:t>
            </a:r>
            <a:r>
              <a:rPr sz="1767" b="1" dirty="0">
                <a:solidFill>
                  <a:srgbClr val="0070C0"/>
                </a:solidFill>
                <a:latin typeface="Arial"/>
                <a:cs typeface="Arial"/>
              </a:rPr>
              <a:t>consentirne</a:t>
            </a:r>
            <a:r>
              <a:rPr sz="1767" b="1" spc="120" dirty="0">
                <a:solidFill>
                  <a:srgbClr val="0070C0"/>
                </a:solidFill>
                <a:latin typeface="Arial"/>
                <a:cs typeface="Arial"/>
              </a:rPr>
              <a:t> </a:t>
            </a:r>
            <a:r>
              <a:rPr sz="1767" b="1" dirty="0">
                <a:solidFill>
                  <a:srgbClr val="0070C0"/>
                </a:solidFill>
                <a:latin typeface="Arial"/>
                <a:cs typeface="Arial"/>
              </a:rPr>
              <a:t>l’ingresso</a:t>
            </a:r>
            <a:r>
              <a:rPr sz="1767" b="1" spc="120" dirty="0">
                <a:solidFill>
                  <a:srgbClr val="0070C0"/>
                </a:solidFill>
                <a:latin typeface="Arial"/>
                <a:cs typeface="Arial"/>
              </a:rPr>
              <a:t> </a:t>
            </a:r>
            <a:r>
              <a:rPr sz="1767" b="1" dirty="0">
                <a:solidFill>
                  <a:srgbClr val="0070C0"/>
                </a:solidFill>
                <a:latin typeface="Arial"/>
                <a:cs typeface="Arial"/>
              </a:rPr>
              <a:t>e</a:t>
            </a:r>
            <a:r>
              <a:rPr sz="1767" b="1" spc="120" dirty="0">
                <a:solidFill>
                  <a:srgbClr val="0070C0"/>
                </a:solidFill>
                <a:latin typeface="Arial"/>
                <a:cs typeface="Arial"/>
              </a:rPr>
              <a:t> </a:t>
            </a:r>
            <a:r>
              <a:rPr sz="1767" b="1" dirty="0">
                <a:solidFill>
                  <a:srgbClr val="0070C0"/>
                </a:solidFill>
                <a:latin typeface="Arial"/>
                <a:cs typeface="Arial"/>
              </a:rPr>
              <a:t>lo</a:t>
            </a:r>
            <a:r>
              <a:rPr sz="1767" b="1" spc="120" dirty="0">
                <a:solidFill>
                  <a:srgbClr val="0070C0"/>
                </a:solidFill>
                <a:latin typeface="Arial"/>
                <a:cs typeface="Arial"/>
              </a:rPr>
              <a:t> </a:t>
            </a:r>
            <a:r>
              <a:rPr sz="1767" b="1" dirty="0">
                <a:solidFill>
                  <a:srgbClr val="0070C0"/>
                </a:solidFill>
                <a:latin typeface="Arial"/>
                <a:cs typeface="Arial"/>
              </a:rPr>
              <a:t>svolgimento</a:t>
            </a:r>
            <a:r>
              <a:rPr sz="1767" b="1" spc="120" dirty="0">
                <a:solidFill>
                  <a:srgbClr val="0070C0"/>
                </a:solidFill>
                <a:latin typeface="Arial"/>
                <a:cs typeface="Arial"/>
              </a:rPr>
              <a:t> </a:t>
            </a:r>
            <a:r>
              <a:rPr sz="1767" b="1" dirty="0">
                <a:solidFill>
                  <a:srgbClr val="0070C0"/>
                </a:solidFill>
                <a:latin typeface="Arial"/>
                <a:cs typeface="Arial"/>
              </a:rPr>
              <a:t>del</a:t>
            </a:r>
            <a:r>
              <a:rPr sz="1767" b="1" spc="120" dirty="0">
                <a:solidFill>
                  <a:srgbClr val="0070C0"/>
                </a:solidFill>
                <a:latin typeface="Arial"/>
                <a:cs typeface="Arial"/>
              </a:rPr>
              <a:t> </a:t>
            </a:r>
            <a:r>
              <a:rPr sz="1767" b="1" spc="-12" dirty="0">
                <a:solidFill>
                  <a:srgbClr val="0070C0"/>
                </a:solidFill>
                <a:latin typeface="Arial"/>
                <a:cs typeface="Arial"/>
              </a:rPr>
              <a:t>lavoro </a:t>
            </a:r>
            <a:r>
              <a:rPr sz="1767" b="1" dirty="0">
                <a:solidFill>
                  <a:srgbClr val="0070C0"/>
                </a:solidFill>
                <a:latin typeface="Arial"/>
                <a:cs typeface="Arial"/>
              </a:rPr>
              <a:t>assegnato,</a:t>
            </a:r>
            <a:r>
              <a:rPr sz="1767" b="1" spc="108" dirty="0">
                <a:solidFill>
                  <a:srgbClr val="0070C0"/>
                </a:solidFill>
                <a:latin typeface="Arial"/>
                <a:cs typeface="Arial"/>
              </a:rPr>
              <a:t>  </a:t>
            </a:r>
            <a:r>
              <a:rPr sz="1767" b="1" dirty="0">
                <a:solidFill>
                  <a:srgbClr val="0070C0"/>
                </a:solidFill>
                <a:latin typeface="Arial"/>
                <a:cs typeface="Arial"/>
              </a:rPr>
              <a:t>caratterizzato</a:t>
            </a:r>
            <a:r>
              <a:rPr sz="1767" b="1" spc="114" dirty="0">
                <a:solidFill>
                  <a:srgbClr val="0070C0"/>
                </a:solidFill>
                <a:latin typeface="Arial"/>
                <a:cs typeface="Arial"/>
              </a:rPr>
              <a:t>  </a:t>
            </a:r>
            <a:r>
              <a:rPr sz="1767" b="1" dirty="0">
                <a:solidFill>
                  <a:srgbClr val="0070C0"/>
                </a:solidFill>
                <a:latin typeface="Arial"/>
                <a:cs typeface="Arial"/>
              </a:rPr>
              <a:t>da</a:t>
            </a:r>
            <a:r>
              <a:rPr sz="1767" b="1" spc="108" dirty="0">
                <a:solidFill>
                  <a:srgbClr val="0070C0"/>
                </a:solidFill>
                <a:latin typeface="Arial"/>
                <a:cs typeface="Arial"/>
              </a:rPr>
              <a:t>  </a:t>
            </a:r>
            <a:r>
              <a:rPr sz="1767" b="1" dirty="0">
                <a:solidFill>
                  <a:srgbClr val="0070C0"/>
                </a:solidFill>
                <a:latin typeface="Arial"/>
                <a:cs typeface="Arial"/>
              </a:rPr>
              <a:t>vie</a:t>
            </a:r>
            <a:r>
              <a:rPr sz="1767" b="1" spc="114" dirty="0">
                <a:solidFill>
                  <a:srgbClr val="0070C0"/>
                </a:solidFill>
                <a:latin typeface="Arial"/>
                <a:cs typeface="Arial"/>
              </a:rPr>
              <a:t>  </a:t>
            </a:r>
            <a:r>
              <a:rPr sz="1767" b="1" dirty="0">
                <a:solidFill>
                  <a:srgbClr val="0070C0"/>
                </a:solidFill>
                <a:latin typeface="Arial"/>
                <a:cs typeface="Arial"/>
              </a:rPr>
              <a:t>di</a:t>
            </a:r>
            <a:r>
              <a:rPr sz="1767" b="1" spc="108" dirty="0">
                <a:solidFill>
                  <a:srgbClr val="0070C0"/>
                </a:solidFill>
                <a:latin typeface="Arial"/>
                <a:cs typeface="Arial"/>
              </a:rPr>
              <a:t>  </a:t>
            </a:r>
            <a:r>
              <a:rPr sz="1767" b="1" dirty="0">
                <a:solidFill>
                  <a:srgbClr val="0070C0"/>
                </a:solidFill>
                <a:latin typeface="Arial"/>
                <a:cs typeface="Arial"/>
              </a:rPr>
              <a:t>ingresso</a:t>
            </a:r>
            <a:r>
              <a:rPr sz="1767" b="1" spc="114" dirty="0">
                <a:solidFill>
                  <a:srgbClr val="0070C0"/>
                </a:solidFill>
                <a:latin typeface="Arial"/>
                <a:cs typeface="Arial"/>
              </a:rPr>
              <a:t>  </a:t>
            </a:r>
            <a:r>
              <a:rPr sz="1767" b="1" dirty="0">
                <a:solidFill>
                  <a:srgbClr val="0070C0"/>
                </a:solidFill>
                <a:latin typeface="Arial"/>
                <a:cs typeface="Arial"/>
              </a:rPr>
              <a:t>o</a:t>
            </a:r>
            <a:r>
              <a:rPr sz="1767" b="1" spc="108" dirty="0">
                <a:solidFill>
                  <a:srgbClr val="0070C0"/>
                </a:solidFill>
                <a:latin typeface="Arial"/>
                <a:cs typeface="Arial"/>
              </a:rPr>
              <a:t>  </a:t>
            </a:r>
            <a:r>
              <a:rPr sz="1767" b="1" spc="-12" dirty="0">
                <a:solidFill>
                  <a:srgbClr val="0070C0"/>
                </a:solidFill>
                <a:latin typeface="Arial"/>
                <a:cs typeface="Arial"/>
              </a:rPr>
              <a:t>uscita</a:t>
            </a:r>
            <a:endParaRPr sz="1767">
              <a:latin typeface="Arial"/>
              <a:cs typeface="Arial"/>
            </a:endParaRPr>
          </a:p>
        </p:txBody>
      </p:sp>
      <p:pic>
        <p:nvPicPr>
          <p:cNvPr id="11" name="object 11"/>
          <p:cNvPicPr/>
          <p:nvPr/>
        </p:nvPicPr>
        <p:blipFill>
          <a:blip r:embed="rId2" cstate="print"/>
          <a:stretch>
            <a:fillRect/>
          </a:stretch>
        </p:blipFill>
        <p:spPr>
          <a:xfrm>
            <a:off x="3552282" y="4306064"/>
            <a:ext cx="562742" cy="375566"/>
          </a:xfrm>
          <a:prstGeom prst="rect">
            <a:avLst/>
          </a:prstGeom>
        </p:spPr>
      </p:pic>
      <p:grpSp>
        <p:nvGrpSpPr>
          <p:cNvPr id="12" name="object 12"/>
          <p:cNvGrpSpPr/>
          <p:nvPr/>
        </p:nvGrpSpPr>
        <p:grpSpPr>
          <a:xfrm>
            <a:off x="2618794" y="5006807"/>
            <a:ext cx="8209113" cy="1136636"/>
            <a:chOff x="2296820" y="5162155"/>
            <a:chExt cx="7200265" cy="996950"/>
          </a:xfrm>
        </p:grpSpPr>
        <p:sp>
          <p:nvSpPr>
            <p:cNvPr id="13" name="object 13"/>
            <p:cNvSpPr/>
            <p:nvPr/>
          </p:nvSpPr>
          <p:spPr>
            <a:xfrm>
              <a:off x="4017803" y="5172950"/>
              <a:ext cx="5467985" cy="0"/>
            </a:xfrm>
            <a:custGeom>
              <a:avLst/>
              <a:gdLst/>
              <a:ahLst/>
              <a:cxnLst/>
              <a:rect l="l" t="t" r="r" b="b"/>
              <a:pathLst>
                <a:path w="5467984">
                  <a:moveTo>
                    <a:pt x="0" y="0"/>
                  </a:moveTo>
                  <a:lnTo>
                    <a:pt x="5467945" y="0"/>
                  </a:lnTo>
                </a:path>
              </a:pathLst>
            </a:custGeom>
            <a:ln w="21109">
              <a:solidFill>
                <a:srgbClr val="FF0000"/>
              </a:solidFill>
            </a:ln>
          </p:spPr>
          <p:txBody>
            <a:bodyPr wrap="square" lIns="0" tIns="0" rIns="0" bIns="0" rtlCol="0"/>
            <a:lstStyle/>
            <a:p>
              <a:endParaRPr sz="1634"/>
            </a:p>
          </p:txBody>
        </p:sp>
        <p:sp>
          <p:nvSpPr>
            <p:cNvPr id="14" name="object 14"/>
            <p:cNvSpPr/>
            <p:nvPr/>
          </p:nvSpPr>
          <p:spPr>
            <a:xfrm>
              <a:off x="2302535" y="5354805"/>
              <a:ext cx="1247140" cy="798195"/>
            </a:xfrm>
            <a:custGeom>
              <a:avLst/>
              <a:gdLst/>
              <a:ahLst/>
              <a:cxnLst/>
              <a:rect l="l" t="t" r="r" b="b"/>
              <a:pathLst>
                <a:path w="1247139" h="798195">
                  <a:moveTo>
                    <a:pt x="648676" y="0"/>
                  </a:moveTo>
                  <a:lnTo>
                    <a:pt x="598298" y="0"/>
                  </a:lnTo>
                  <a:lnTo>
                    <a:pt x="548052" y="2591"/>
                  </a:lnTo>
                  <a:lnTo>
                    <a:pt x="498203" y="7775"/>
                  </a:lnTo>
                  <a:lnTo>
                    <a:pt x="449016" y="15551"/>
                  </a:lnTo>
                  <a:lnTo>
                    <a:pt x="400755" y="25918"/>
                  </a:lnTo>
                  <a:lnTo>
                    <a:pt x="353686" y="38877"/>
                  </a:lnTo>
                  <a:lnTo>
                    <a:pt x="308072" y="54428"/>
                  </a:lnTo>
                  <a:lnTo>
                    <a:pt x="264179" y="72571"/>
                  </a:lnTo>
                  <a:lnTo>
                    <a:pt x="222271" y="93306"/>
                  </a:lnTo>
                  <a:lnTo>
                    <a:pt x="182613" y="116633"/>
                  </a:lnTo>
                  <a:lnTo>
                    <a:pt x="139813" y="146961"/>
                  </a:lnTo>
                  <a:lnTo>
                    <a:pt x="102719" y="179275"/>
                  </a:lnTo>
                  <a:lnTo>
                    <a:pt x="71333" y="213294"/>
                  </a:lnTo>
                  <a:lnTo>
                    <a:pt x="45653" y="248731"/>
                  </a:lnTo>
                  <a:lnTo>
                    <a:pt x="25679" y="285304"/>
                  </a:lnTo>
                  <a:lnTo>
                    <a:pt x="11413" y="322729"/>
                  </a:lnTo>
                  <a:lnTo>
                    <a:pt x="2853" y="360721"/>
                  </a:lnTo>
                  <a:lnTo>
                    <a:pt x="0" y="398997"/>
                  </a:lnTo>
                  <a:lnTo>
                    <a:pt x="2853" y="437273"/>
                  </a:lnTo>
                  <a:lnTo>
                    <a:pt x="11413" y="475264"/>
                  </a:lnTo>
                  <a:lnTo>
                    <a:pt x="25679" y="512688"/>
                  </a:lnTo>
                  <a:lnTo>
                    <a:pt x="45653" y="549260"/>
                  </a:lnTo>
                  <a:lnTo>
                    <a:pt x="71333" y="584696"/>
                  </a:lnTo>
                  <a:lnTo>
                    <a:pt x="102719" y="618713"/>
                  </a:lnTo>
                  <a:lnTo>
                    <a:pt x="139813" y="651026"/>
                  </a:lnTo>
                  <a:lnTo>
                    <a:pt x="182613" y="681351"/>
                  </a:lnTo>
                  <a:lnTo>
                    <a:pt x="222271" y="704680"/>
                  </a:lnTo>
                  <a:lnTo>
                    <a:pt x="264179" y="725416"/>
                  </a:lnTo>
                  <a:lnTo>
                    <a:pt x="308072" y="743561"/>
                  </a:lnTo>
                  <a:lnTo>
                    <a:pt x="353686" y="759113"/>
                  </a:lnTo>
                  <a:lnTo>
                    <a:pt x="400755" y="772074"/>
                  </a:lnTo>
                  <a:lnTo>
                    <a:pt x="449016" y="782442"/>
                  </a:lnTo>
                  <a:lnTo>
                    <a:pt x="498203" y="790218"/>
                  </a:lnTo>
                  <a:lnTo>
                    <a:pt x="548052" y="795402"/>
                  </a:lnTo>
                  <a:lnTo>
                    <a:pt x="598298" y="797994"/>
                  </a:lnTo>
                  <a:lnTo>
                    <a:pt x="648676" y="797994"/>
                  </a:lnTo>
                  <a:lnTo>
                    <a:pt x="698922" y="795402"/>
                  </a:lnTo>
                  <a:lnTo>
                    <a:pt x="748771" y="790218"/>
                  </a:lnTo>
                  <a:lnTo>
                    <a:pt x="797958" y="782442"/>
                  </a:lnTo>
                  <a:lnTo>
                    <a:pt x="846219" y="772074"/>
                  </a:lnTo>
                  <a:lnTo>
                    <a:pt x="893288" y="759113"/>
                  </a:lnTo>
                  <a:lnTo>
                    <a:pt x="938902" y="743561"/>
                  </a:lnTo>
                  <a:lnTo>
                    <a:pt x="982795" y="725416"/>
                  </a:lnTo>
                  <a:lnTo>
                    <a:pt x="1024703" y="704680"/>
                  </a:lnTo>
                  <a:lnTo>
                    <a:pt x="1064361" y="681351"/>
                  </a:lnTo>
                  <a:lnTo>
                    <a:pt x="1107163" y="651026"/>
                  </a:lnTo>
                  <a:lnTo>
                    <a:pt x="1144259" y="618713"/>
                  </a:lnTo>
                  <a:lnTo>
                    <a:pt x="1175647" y="584696"/>
                  </a:lnTo>
                  <a:lnTo>
                    <a:pt x="1201328" y="549260"/>
                  </a:lnTo>
                  <a:lnTo>
                    <a:pt x="1221303" y="512688"/>
                  </a:lnTo>
                  <a:lnTo>
                    <a:pt x="1235570" y="475264"/>
                  </a:lnTo>
                  <a:lnTo>
                    <a:pt x="1244130" y="437273"/>
                  </a:lnTo>
                  <a:lnTo>
                    <a:pt x="1246984" y="398997"/>
                  </a:lnTo>
                  <a:lnTo>
                    <a:pt x="1244130" y="360721"/>
                  </a:lnTo>
                  <a:lnTo>
                    <a:pt x="1235570" y="322729"/>
                  </a:lnTo>
                  <a:lnTo>
                    <a:pt x="1221303" y="285304"/>
                  </a:lnTo>
                  <a:lnTo>
                    <a:pt x="1201328" y="248731"/>
                  </a:lnTo>
                  <a:lnTo>
                    <a:pt x="1175647" y="213294"/>
                  </a:lnTo>
                  <a:lnTo>
                    <a:pt x="1144259" y="179275"/>
                  </a:lnTo>
                  <a:lnTo>
                    <a:pt x="1107163" y="146961"/>
                  </a:lnTo>
                  <a:lnTo>
                    <a:pt x="1064361" y="116633"/>
                  </a:lnTo>
                  <a:lnTo>
                    <a:pt x="1024703" y="93306"/>
                  </a:lnTo>
                  <a:lnTo>
                    <a:pt x="982795" y="72571"/>
                  </a:lnTo>
                  <a:lnTo>
                    <a:pt x="938902" y="54428"/>
                  </a:lnTo>
                  <a:lnTo>
                    <a:pt x="893288" y="38877"/>
                  </a:lnTo>
                  <a:lnTo>
                    <a:pt x="846219" y="25918"/>
                  </a:lnTo>
                  <a:lnTo>
                    <a:pt x="797958" y="15551"/>
                  </a:lnTo>
                  <a:lnTo>
                    <a:pt x="748771" y="7775"/>
                  </a:lnTo>
                  <a:lnTo>
                    <a:pt x="698922" y="2591"/>
                  </a:lnTo>
                  <a:lnTo>
                    <a:pt x="648676" y="0"/>
                  </a:lnTo>
                  <a:close/>
                </a:path>
              </a:pathLst>
            </a:custGeom>
            <a:solidFill>
              <a:srgbClr val="0070C0"/>
            </a:solidFill>
          </p:spPr>
          <p:txBody>
            <a:bodyPr wrap="square" lIns="0" tIns="0" rIns="0" bIns="0" rtlCol="0"/>
            <a:lstStyle/>
            <a:p>
              <a:endParaRPr sz="1634"/>
            </a:p>
          </p:txBody>
        </p:sp>
        <p:sp>
          <p:nvSpPr>
            <p:cNvPr id="15" name="object 15"/>
            <p:cNvSpPr/>
            <p:nvPr/>
          </p:nvSpPr>
          <p:spPr>
            <a:xfrm>
              <a:off x="2302535" y="5354809"/>
              <a:ext cx="1247140" cy="798195"/>
            </a:xfrm>
            <a:custGeom>
              <a:avLst/>
              <a:gdLst/>
              <a:ahLst/>
              <a:cxnLst/>
              <a:rect l="l" t="t" r="r" b="b"/>
              <a:pathLst>
                <a:path w="1247139" h="798195">
                  <a:moveTo>
                    <a:pt x="1064370" y="116633"/>
                  </a:moveTo>
                  <a:lnTo>
                    <a:pt x="1107170" y="146961"/>
                  </a:lnTo>
                  <a:lnTo>
                    <a:pt x="1144264" y="179276"/>
                  </a:lnTo>
                  <a:lnTo>
                    <a:pt x="1175651" y="213293"/>
                  </a:lnTo>
                  <a:lnTo>
                    <a:pt x="1201332" y="248730"/>
                  </a:lnTo>
                  <a:lnTo>
                    <a:pt x="1221305" y="285303"/>
                  </a:lnTo>
                  <a:lnTo>
                    <a:pt x="1235572" y="322727"/>
                  </a:lnTo>
                  <a:lnTo>
                    <a:pt x="1244132" y="360719"/>
                  </a:lnTo>
                  <a:lnTo>
                    <a:pt x="1246986" y="398995"/>
                  </a:lnTo>
                  <a:lnTo>
                    <a:pt x="1244132" y="437271"/>
                  </a:lnTo>
                  <a:lnTo>
                    <a:pt x="1235572" y="475262"/>
                  </a:lnTo>
                  <a:lnTo>
                    <a:pt x="1221305" y="512687"/>
                  </a:lnTo>
                  <a:lnTo>
                    <a:pt x="1201332" y="549259"/>
                  </a:lnTo>
                  <a:lnTo>
                    <a:pt x="1175651" y="584696"/>
                  </a:lnTo>
                  <a:lnTo>
                    <a:pt x="1144264" y="618714"/>
                  </a:lnTo>
                  <a:lnTo>
                    <a:pt x="1107170" y="651029"/>
                  </a:lnTo>
                  <a:lnTo>
                    <a:pt x="1064370" y="681356"/>
                  </a:lnTo>
                  <a:lnTo>
                    <a:pt x="1024711" y="704683"/>
                  </a:lnTo>
                  <a:lnTo>
                    <a:pt x="982802" y="725418"/>
                  </a:lnTo>
                  <a:lnTo>
                    <a:pt x="938909" y="743561"/>
                  </a:lnTo>
                  <a:lnTo>
                    <a:pt x="893295" y="759112"/>
                  </a:lnTo>
                  <a:lnTo>
                    <a:pt x="846225" y="772072"/>
                  </a:lnTo>
                  <a:lnTo>
                    <a:pt x="797964" y="782439"/>
                  </a:lnTo>
                  <a:lnTo>
                    <a:pt x="748777" y="790215"/>
                  </a:lnTo>
                  <a:lnTo>
                    <a:pt x="698928" y="795399"/>
                  </a:lnTo>
                  <a:lnTo>
                    <a:pt x="648682" y="797991"/>
                  </a:lnTo>
                  <a:lnTo>
                    <a:pt x="598304" y="797991"/>
                  </a:lnTo>
                  <a:lnTo>
                    <a:pt x="548058" y="795399"/>
                  </a:lnTo>
                  <a:lnTo>
                    <a:pt x="498209" y="790215"/>
                  </a:lnTo>
                  <a:lnTo>
                    <a:pt x="449022" y="782439"/>
                  </a:lnTo>
                  <a:lnTo>
                    <a:pt x="400761" y="772072"/>
                  </a:lnTo>
                  <a:lnTo>
                    <a:pt x="353692" y="759112"/>
                  </a:lnTo>
                  <a:lnTo>
                    <a:pt x="308078" y="743561"/>
                  </a:lnTo>
                  <a:lnTo>
                    <a:pt x="264184" y="725418"/>
                  </a:lnTo>
                  <a:lnTo>
                    <a:pt x="222276" y="704683"/>
                  </a:lnTo>
                  <a:lnTo>
                    <a:pt x="182617" y="681356"/>
                  </a:lnTo>
                  <a:lnTo>
                    <a:pt x="139816" y="651029"/>
                  </a:lnTo>
                  <a:lnTo>
                    <a:pt x="102722" y="618714"/>
                  </a:lnTo>
                  <a:lnTo>
                    <a:pt x="71334" y="584696"/>
                  </a:lnTo>
                  <a:lnTo>
                    <a:pt x="45654" y="549259"/>
                  </a:lnTo>
                  <a:lnTo>
                    <a:pt x="25680" y="512687"/>
                  </a:lnTo>
                  <a:lnTo>
                    <a:pt x="11413" y="475262"/>
                  </a:lnTo>
                  <a:lnTo>
                    <a:pt x="2853" y="437271"/>
                  </a:lnTo>
                  <a:lnTo>
                    <a:pt x="0" y="398995"/>
                  </a:lnTo>
                  <a:lnTo>
                    <a:pt x="2853" y="360719"/>
                  </a:lnTo>
                  <a:lnTo>
                    <a:pt x="11413" y="322727"/>
                  </a:lnTo>
                  <a:lnTo>
                    <a:pt x="25680" y="285303"/>
                  </a:lnTo>
                  <a:lnTo>
                    <a:pt x="45654" y="248730"/>
                  </a:lnTo>
                  <a:lnTo>
                    <a:pt x="71334" y="213293"/>
                  </a:lnTo>
                  <a:lnTo>
                    <a:pt x="102722" y="179276"/>
                  </a:lnTo>
                  <a:lnTo>
                    <a:pt x="139816" y="146961"/>
                  </a:lnTo>
                  <a:lnTo>
                    <a:pt x="182617" y="116633"/>
                  </a:lnTo>
                  <a:lnTo>
                    <a:pt x="222276" y="93307"/>
                  </a:lnTo>
                  <a:lnTo>
                    <a:pt x="264184" y="72572"/>
                  </a:lnTo>
                  <a:lnTo>
                    <a:pt x="308078" y="54429"/>
                  </a:lnTo>
                  <a:lnTo>
                    <a:pt x="353692" y="38877"/>
                  </a:lnTo>
                  <a:lnTo>
                    <a:pt x="400761" y="25918"/>
                  </a:lnTo>
                  <a:lnTo>
                    <a:pt x="449022" y="15551"/>
                  </a:lnTo>
                  <a:lnTo>
                    <a:pt x="498209" y="7775"/>
                  </a:lnTo>
                  <a:lnTo>
                    <a:pt x="548058" y="2591"/>
                  </a:lnTo>
                  <a:lnTo>
                    <a:pt x="598304" y="0"/>
                  </a:lnTo>
                  <a:lnTo>
                    <a:pt x="648682" y="0"/>
                  </a:lnTo>
                  <a:lnTo>
                    <a:pt x="698928" y="2591"/>
                  </a:lnTo>
                  <a:lnTo>
                    <a:pt x="748777" y="7775"/>
                  </a:lnTo>
                  <a:lnTo>
                    <a:pt x="797964" y="15551"/>
                  </a:lnTo>
                  <a:lnTo>
                    <a:pt x="846225" y="25918"/>
                  </a:lnTo>
                  <a:lnTo>
                    <a:pt x="893295" y="38877"/>
                  </a:lnTo>
                  <a:lnTo>
                    <a:pt x="938909" y="54429"/>
                  </a:lnTo>
                  <a:lnTo>
                    <a:pt x="982802" y="72572"/>
                  </a:lnTo>
                  <a:lnTo>
                    <a:pt x="1024711" y="93307"/>
                  </a:lnTo>
                  <a:lnTo>
                    <a:pt x="1064370" y="116633"/>
                  </a:lnTo>
                  <a:close/>
                </a:path>
              </a:pathLst>
            </a:custGeom>
            <a:ln w="11161">
              <a:solidFill>
                <a:srgbClr val="001E3D"/>
              </a:solidFill>
            </a:ln>
          </p:spPr>
          <p:txBody>
            <a:bodyPr wrap="square" lIns="0" tIns="0" rIns="0" bIns="0" rtlCol="0"/>
            <a:lstStyle/>
            <a:p>
              <a:endParaRPr sz="1634"/>
            </a:p>
          </p:txBody>
        </p:sp>
      </p:grpSp>
      <p:sp>
        <p:nvSpPr>
          <p:cNvPr id="16" name="object 16"/>
          <p:cNvSpPr txBox="1"/>
          <p:nvPr/>
        </p:nvSpPr>
        <p:spPr>
          <a:xfrm>
            <a:off x="2966069" y="4216155"/>
            <a:ext cx="7871742" cy="1596402"/>
          </a:xfrm>
          <a:prstGeom prst="rect">
            <a:avLst/>
          </a:prstGeom>
        </p:spPr>
        <p:txBody>
          <a:bodyPr vert="horz" wrap="square" lIns="0" tIns="28959" rIns="0" bIns="0" rtlCol="0">
            <a:spAutoFit/>
          </a:bodyPr>
          <a:lstStyle/>
          <a:p>
            <a:pPr marL="1614477" marR="5791" algn="just">
              <a:lnSpc>
                <a:spcPts val="2109"/>
              </a:lnSpc>
              <a:spcBef>
                <a:spcPts val="228"/>
              </a:spcBef>
            </a:pPr>
            <a:r>
              <a:rPr sz="1767" b="1" dirty="0">
                <a:solidFill>
                  <a:srgbClr val="0070C0"/>
                </a:solidFill>
                <a:latin typeface="Arial"/>
                <a:cs typeface="Arial"/>
              </a:rPr>
              <a:t>limitate</a:t>
            </a:r>
            <a:r>
              <a:rPr sz="1767" b="1" spc="302" dirty="0">
                <a:solidFill>
                  <a:srgbClr val="0070C0"/>
                </a:solidFill>
                <a:latin typeface="Arial"/>
                <a:cs typeface="Arial"/>
              </a:rPr>
              <a:t>  </a:t>
            </a:r>
            <a:r>
              <a:rPr sz="1767" b="1" dirty="0">
                <a:solidFill>
                  <a:srgbClr val="0070C0"/>
                </a:solidFill>
                <a:latin typeface="Arial"/>
                <a:cs typeface="Arial"/>
              </a:rPr>
              <a:t>e/o</a:t>
            </a:r>
            <a:r>
              <a:rPr sz="1767" b="1" spc="308" dirty="0">
                <a:solidFill>
                  <a:srgbClr val="0070C0"/>
                </a:solidFill>
                <a:latin typeface="Arial"/>
                <a:cs typeface="Arial"/>
              </a:rPr>
              <a:t>  </a:t>
            </a:r>
            <a:r>
              <a:rPr sz="1767" b="1" spc="52" dirty="0">
                <a:solidFill>
                  <a:srgbClr val="0070C0"/>
                </a:solidFill>
                <a:latin typeface="Arial"/>
                <a:cs typeface="Arial"/>
              </a:rPr>
              <a:t>difficoltose,</a:t>
            </a:r>
            <a:r>
              <a:rPr sz="1767" b="1" spc="308" dirty="0">
                <a:solidFill>
                  <a:srgbClr val="0070C0"/>
                </a:solidFill>
                <a:latin typeface="Arial"/>
                <a:cs typeface="Arial"/>
              </a:rPr>
              <a:t>  </a:t>
            </a:r>
            <a:r>
              <a:rPr sz="1767" b="1" dirty="0">
                <a:solidFill>
                  <a:srgbClr val="0070C0"/>
                </a:solidFill>
                <a:latin typeface="Arial"/>
                <a:cs typeface="Arial"/>
              </a:rPr>
              <a:t>con</a:t>
            </a:r>
            <a:r>
              <a:rPr sz="1767" b="1" spc="308" dirty="0">
                <a:solidFill>
                  <a:srgbClr val="0070C0"/>
                </a:solidFill>
                <a:latin typeface="Arial"/>
                <a:cs typeface="Arial"/>
              </a:rPr>
              <a:t>  </a:t>
            </a:r>
            <a:r>
              <a:rPr sz="1767" b="1" dirty="0">
                <a:solidFill>
                  <a:srgbClr val="0070C0"/>
                </a:solidFill>
                <a:latin typeface="Arial"/>
                <a:cs typeface="Arial"/>
              </a:rPr>
              <a:t>possibile</a:t>
            </a:r>
            <a:r>
              <a:rPr sz="1767" b="1" spc="308" dirty="0">
                <a:solidFill>
                  <a:srgbClr val="0070C0"/>
                </a:solidFill>
                <a:latin typeface="Arial"/>
                <a:cs typeface="Arial"/>
              </a:rPr>
              <a:t>  </a:t>
            </a:r>
            <a:r>
              <a:rPr sz="1767" b="1" spc="-12" dirty="0">
                <a:solidFill>
                  <a:srgbClr val="0070C0"/>
                </a:solidFill>
                <a:latin typeface="Arial"/>
                <a:cs typeface="Arial"/>
              </a:rPr>
              <a:t>ventilazione </a:t>
            </a:r>
            <a:r>
              <a:rPr sz="1767" b="1" dirty="0">
                <a:solidFill>
                  <a:srgbClr val="0070C0"/>
                </a:solidFill>
                <a:latin typeface="Arial"/>
                <a:cs typeface="Arial"/>
              </a:rPr>
              <a:t>sfavorevole,</a:t>
            </a:r>
            <a:r>
              <a:rPr sz="1767" b="1" spc="313" dirty="0">
                <a:solidFill>
                  <a:srgbClr val="0070C0"/>
                </a:solidFill>
                <a:latin typeface="Arial"/>
                <a:cs typeface="Arial"/>
              </a:rPr>
              <a:t>  </a:t>
            </a:r>
            <a:r>
              <a:rPr sz="1767" b="1" u="sng" spc="57" dirty="0">
                <a:solidFill>
                  <a:srgbClr val="FF0000"/>
                </a:solidFill>
                <a:uFill>
                  <a:solidFill>
                    <a:srgbClr val="FF0000"/>
                  </a:solidFill>
                </a:uFill>
                <a:latin typeface="Arial"/>
                <a:cs typeface="Arial"/>
              </a:rPr>
              <a:t>all’interno</a:t>
            </a:r>
            <a:r>
              <a:rPr sz="1767" b="1" u="sng" spc="32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del</a:t>
            </a:r>
            <a:r>
              <a:rPr sz="1767" b="1" u="sng" spc="32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quale</a:t>
            </a:r>
            <a:r>
              <a:rPr sz="1767" b="1" u="sng" spc="319"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non</a:t>
            </a:r>
            <a:r>
              <a:rPr sz="1767" b="1" u="sng" spc="32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è</a:t>
            </a:r>
            <a:r>
              <a:rPr sz="1767" b="1" u="sng" spc="325" dirty="0">
                <a:solidFill>
                  <a:srgbClr val="FF0000"/>
                </a:solidFill>
                <a:uFill>
                  <a:solidFill>
                    <a:srgbClr val="FF0000"/>
                  </a:solidFill>
                </a:uFill>
                <a:latin typeface="Arial"/>
                <a:cs typeface="Arial"/>
              </a:rPr>
              <a:t>  </a:t>
            </a:r>
            <a:r>
              <a:rPr sz="1767" b="1" u="sng" spc="45" dirty="0">
                <a:solidFill>
                  <a:srgbClr val="FF0000"/>
                </a:solidFill>
                <a:uFill>
                  <a:solidFill>
                    <a:srgbClr val="FF0000"/>
                  </a:solidFill>
                </a:uFill>
                <a:latin typeface="Arial"/>
                <a:cs typeface="Arial"/>
              </a:rPr>
              <a:t>possibile</a:t>
            </a:r>
            <a:r>
              <a:rPr sz="1767" b="1" spc="45" dirty="0">
                <a:solidFill>
                  <a:srgbClr val="FF0000"/>
                </a:solidFill>
                <a:latin typeface="Arial"/>
                <a:cs typeface="Arial"/>
              </a:rPr>
              <a:t> </a:t>
            </a:r>
            <a:r>
              <a:rPr sz="1767" b="1" dirty="0">
                <a:solidFill>
                  <a:srgbClr val="FF0000"/>
                </a:solidFill>
                <a:latin typeface="Arial"/>
                <a:cs typeface="Arial"/>
              </a:rPr>
              <a:t>escludere</a:t>
            </a:r>
            <a:r>
              <a:rPr sz="1767" b="1" spc="273" dirty="0">
                <a:solidFill>
                  <a:srgbClr val="FF0000"/>
                </a:solidFill>
                <a:latin typeface="Arial"/>
                <a:cs typeface="Arial"/>
              </a:rPr>
              <a:t>  </a:t>
            </a:r>
            <a:r>
              <a:rPr sz="1767" b="1" dirty="0">
                <a:solidFill>
                  <a:srgbClr val="FF0000"/>
                </a:solidFill>
                <a:latin typeface="Arial"/>
                <a:cs typeface="Arial"/>
              </a:rPr>
              <a:t>la</a:t>
            </a:r>
            <a:r>
              <a:rPr sz="1767" b="1" spc="273" dirty="0">
                <a:solidFill>
                  <a:srgbClr val="FF0000"/>
                </a:solidFill>
                <a:latin typeface="Arial"/>
                <a:cs typeface="Arial"/>
              </a:rPr>
              <a:t>  </a:t>
            </a:r>
            <a:r>
              <a:rPr sz="1767" b="1" dirty="0">
                <a:solidFill>
                  <a:srgbClr val="FF0000"/>
                </a:solidFill>
                <a:latin typeface="Arial"/>
                <a:cs typeface="Arial"/>
              </a:rPr>
              <a:t>presenza</a:t>
            </a:r>
            <a:r>
              <a:rPr sz="1767" b="1" spc="280" dirty="0">
                <a:solidFill>
                  <a:srgbClr val="FF0000"/>
                </a:solidFill>
                <a:latin typeface="Arial"/>
                <a:cs typeface="Arial"/>
              </a:rPr>
              <a:t>  </a:t>
            </a:r>
            <a:r>
              <a:rPr sz="1767" b="1" dirty="0">
                <a:solidFill>
                  <a:srgbClr val="FF0000"/>
                </a:solidFill>
                <a:latin typeface="Arial"/>
                <a:cs typeface="Arial"/>
              </a:rPr>
              <a:t>o</a:t>
            </a:r>
            <a:r>
              <a:rPr sz="1767" b="1" spc="273" dirty="0">
                <a:solidFill>
                  <a:srgbClr val="FF0000"/>
                </a:solidFill>
                <a:latin typeface="Arial"/>
                <a:cs typeface="Arial"/>
              </a:rPr>
              <a:t>  </a:t>
            </a:r>
            <a:r>
              <a:rPr sz="1767" b="1" dirty="0">
                <a:solidFill>
                  <a:srgbClr val="FF0000"/>
                </a:solidFill>
                <a:latin typeface="Arial"/>
                <a:cs typeface="Arial"/>
              </a:rPr>
              <a:t>lo</a:t>
            </a:r>
            <a:r>
              <a:rPr sz="1767" b="1" spc="273" dirty="0">
                <a:solidFill>
                  <a:srgbClr val="FF0000"/>
                </a:solidFill>
                <a:latin typeface="Arial"/>
                <a:cs typeface="Arial"/>
              </a:rPr>
              <a:t>  </a:t>
            </a:r>
            <a:r>
              <a:rPr sz="1767" b="1" dirty="0">
                <a:solidFill>
                  <a:srgbClr val="FF0000"/>
                </a:solidFill>
                <a:latin typeface="Arial"/>
                <a:cs typeface="Arial"/>
              </a:rPr>
              <a:t>sviluppo</a:t>
            </a:r>
            <a:r>
              <a:rPr sz="1767" b="1" spc="280" dirty="0">
                <a:solidFill>
                  <a:srgbClr val="FF0000"/>
                </a:solidFill>
                <a:latin typeface="Arial"/>
                <a:cs typeface="Arial"/>
              </a:rPr>
              <a:t>  </a:t>
            </a:r>
            <a:r>
              <a:rPr sz="1767" b="1" dirty="0">
                <a:solidFill>
                  <a:srgbClr val="FF0000"/>
                </a:solidFill>
                <a:latin typeface="Arial"/>
                <a:cs typeface="Arial"/>
              </a:rPr>
              <a:t>di</a:t>
            </a:r>
            <a:r>
              <a:rPr sz="1767" b="1" spc="273" dirty="0">
                <a:solidFill>
                  <a:srgbClr val="FF0000"/>
                </a:solidFill>
                <a:latin typeface="Arial"/>
                <a:cs typeface="Arial"/>
              </a:rPr>
              <a:t>  </a:t>
            </a:r>
            <a:r>
              <a:rPr sz="1767" b="1" spc="-12" dirty="0">
                <a:solidFill>
                  <a:srgbClr val="FF0000"/>
                </a:solidFill>
                <a:latin typeface="Arial"/>
                <a:cs typeface="Arial"/>
              </a:rPr>
              <a:t>condizioni </a:t>
            </a:r>
            <a:r>
              <a:rPr sz="1767" b="1" u="sng" dirty="0">
                <a:solidFill>
                  <a:srgbClr val="FF0000"/>
                </a:solidFill>
                <a:uFill>
                  <a:solidFill>
                    <a:srgbClr val="FF0000"/>
                  </a:solidFill>
                </a:uFill>
                <a:latin typeface="Arial"/>
                <a:cs typeface="Arial"/>
              </a:rPr>
              <a:t>pericolose</a:t>
            </a:r>
            <a:r>
              <a:rPr sz="1767" b="1" u="sng" spc="45" dirty="0">
                <a:solidFill>
                  <a:srgbClr val="FF0000"/>
                </a:solidFill>
                <a:uFill>
                  <a:solidFill>
                    <a:srgbClr val="FF0000"/>
                  </a:solidFill>
                </a:uFill>
                <a:latin typeface="Arial"/>
                <a:cs typeface="Arial"/>
              </a:rPr>
              <a:t> </a:t>
            </a:r>
            <a:r>
              <a:rPr sz="1767" b="1" dirty="0">
                <a:solidFill>
                  <a:srgbClr val="0070C0"/>
                </a:solidFill>
                <a:latin typeface="Arial"/>
                <a:cs typeface="Arial"/>
              </a:rPr>
              <a:t>per</a:t>
            </a:r>
            <a:r>
              <a:rPr sz="1767" b="1" spc="40" dirty="0">
                <a:solidFill>
                  <a:srgbClr val="0070C0"/>
                </a:solidFill>
                <a:latin typeface="Arial"/>
                <a:cs typeface="Arial"/>
              </a:rPr>
              <a:t> </a:t>
            </a:r>
            <a:r>
              <a:rPr sz="1767" b="1" dirty="0">
                <a:solidFill>
                  <a:srgbClr val="0070C0"/>
                </a:solidFill>
                <a:latin typeface="Arial"/>
                <a:cs typeface="Arial"/>
              </a:rPr>
              <a:t>la</a:t>
            </a:r>
            <a:r>
              <a:rPr sz="1767" b="1" spc="40" dirty="0">
                <a:solidFill>
                  <a:srgbClr val="0070C0"/>
                </a:solidFill>
                <a:latin typeface="Arial"/>
                <a:cs typeface="Arial"/>
              </a:rPr>
              <a:t> </a:t>
            </a:r>
            <a:r>
              <a:rPr sz="1767" b="1" dirty="0">
                <a:solidFill>
                  <a:srgbClr val="0070C0"/>
                </a:solidFill>
                <a:latin typeface="Arial"/>
                <a:cs typeface="Arial"/>
              </a:rPr>
              <a:t>salute</a:t>
            </a:r>
            <a:r>
              <a:rPr sz="1767" b="1" spc="40" dirty="0">
                <a:solidFill>
                  <a:srgbClr val="0070C0"/>
                </a:solidFill>
                <a:latin typeface="Arial"/>
                <a:cs typeface="Arial"/>
              </a:rPr>
              <a:t> </a:t>
            </a:r>
            <a:r>
              <a:rPr sz="1767" b="1" dirty="0">
                <a:solidFill>
                  <a:srgbClr val="0070C0"/>
                </a:solidFill>
                <a:latin typeface="Arial"/>
                <a:cs typeface="Arial"/>
              </a:rPr>
              <a:t>e</a:t>
            </a:r>
            <a:r>
              <a:rPr sz="1767" b="1" spc="40" dirty="0">
                <a:solidFill>
                  <a:srgbClr val="0070C0"/>
                </a:solidFill>
                <a:latin typeface="Arial"/>
                <a:cs typeface="Arial"/>
              </a:rPr>
              <a:t> </a:t>
            </a:r>
            <a:r>
              <a:rPr sz="1767" b="1" dirty="0">
                <a:solidFill>
                  <a:srgbClr val="0070C0"/>
                </a:solidFill>
                <a:latin typeface="Arial"/>
                <a:cs typeface="Arial"/>
              </a:rPr>
              <a:t>la</a:t>
            </a:r>
            <a:r>
              <a:rPr sz="1767" b="1" spc="40" dirty="0">
                <a:solidFill>
                  <a:srgbClr val="0070C0"/>
                </a:solidFill>
                <a:latin typeface="Arial"/>
                <a:cs typeface="Arial"/>
              </a:rPr>
              <a:t> </a:t>
            </a:r>
            <a:r>
              <a:rPr sz="1767" b="1" dirty="0">
                <a:solidFill>
                  <a:srgbClr val="0070C0"/>
                </a:solidFill>
                <a:latin typeface="Arial"/>
                <a:cs typeface="Arial"/>
              </a:rPr>
              <a:t>sicurezza</a:t>
            </a:r>
            <a:r>
              <a:rPr sz="1767" b="1" spc="40" dirty="0">
                <a:solidFill>
                  <a:srgbClr val="0070C0"/>
                </a:solidFill>
                <a:latin typeface="Arial"/>
                <a:cs typeface="Arial"/>
              </a:rPr>
              <a:t> </a:t>
            </a:r>
            <a:r>
              <a:rPr sz="1767" b="1" dirty="0">
                <a:solidFill>
                  <a:srgbClr val="0070C0"/>
                </a:solidFill>
                <a:latin typeface="Arial"/>
                <a:cs typeface="Arial"/>
              </a:rPr>
              <a:t>dei</a:t>
            </a:r>
            <a:r>
              <a:rPr sz="1767" b="1" spc="40" dirty="0">
                <a:solidFill>
                  <a:srgbClr val="0070C0"/>
                </a:solidFill>
                <a:latin typeface="Arial"/>
                <a:cs typeface="Arial"/>
              </a:rPr>
              <a:t> </a:t>
            </a:r>
            <a:r>
              <a:rPr sz="1767" b="1" spc="-12" dirty="0">
                <a:solidFill>
                  <a:srgbClr val="0070C0"/>
                </a:solidFill>
                <a:latin typeface="Arial"/>
                <a:cs typeface="Arial"/>
              </a:rPr>
              <a:t>lavoratori.</a:t>
            </a:r>
            <a:endParaRPr sz="1767">
              <a:latin typeface="Arial"/>
              <a:cs typeface="Arial"/>
            </a:endParaRPr>
          </a:p>
          <a:p>
            <a:pPr marL="14480">
              <a:spcBef>
                <a:spcPts val="1744"/>
              </a:spcBef>
            </a:pPr>
            <a:r>
              <a:rPr sz="1767" b="1" spc="-12" dirty="0">
                <a:solidFill>
                  <a:srgbClr val="FFFFFF"/>
                </a:solidFill>
                <a:latin typeface="Arial"/>
                <a:cs typeface="Arial"/>
              </a:rPr>
              <a:t>Quali?</a:t>
            </a:r>
            <a:endParaRPr sz="1767">
              <a:latin typeface="Arial"/>
              <a:cs typeface="Arial"/>
            </a:endParaRPr>
          </a:p>
        </p:txBody>
      </p:sp>
      <p:grpSp>
        <p:nvGrpSpPr>
          <p:cNvPr id="17" name="object 17"/>
          <p:cNvGrpSpPr/>
          <p:nvPr/>
        </p:nvGrpSpPr>
        <p:grpSpPr>
          <a:xfrm>
            <a:off x="4027911" y="5020927"/>
            <a:ext cx="5116307" cy="679809"/>
            <a:chOff x="3532766" y="5174538"/>
            <a:chExt cx="4487545" cy="596265"/>
          </a:xfrm>
        </p:grpSpPr>
        <p:sp>
          <p:nvSpPr>
            <p:cNvPr id="18" name="object 18"/>
            <p:cNvSpPr/>
            <p:nvPr/>
          </p:nvSpPr>
          <p:spPr>
            <a:xfrm>
              <a:off x="3549523" y="5227438"/>
              <a:ext cx="4362450" cy="526415"/>
            </a:xfrm>
            <a:custGeom>
              <a:avLst/>
              <a:gdLst/>
              <a:ahLst/>
              <a:cxnLst/>
              <a:rect l="l" t="t" r="r" b="b"/>
              <a:pathLst>
                <a:path w="4362450" h="526414">
                  <a:moveTo>
                    <a:pt x="0" y="526360"/>
                  </a:moveTo>
                  <a:lnTo>
                    <a:pt x="4345634" y="2001"/>
                  </a:lnTo>
                  <a:lnTo>
                    <a:pt x="4362223" y="0"/>
                  </a:lnTo>
                </a:path>
              </a:pathLst>
            </a:custGeom>
            <a:ln w="33511">
              <a:solidFill>
                <a:srgbClr val="FF0000"/>
              </a:solidFill>
            </a:ln>
          </p:spPr>
          <p:txBody>
            <a:bodyPr wrap="square" lIns="0" tIns="0" rIns="0" bIns="0" rtlCol="0"/>
            <a:lstStyle/>
            <a:p>
              <a:endParaRPr sz="1634"/>
            </a:p>
          </p:txBody>
        </p:sp>
        <p:sp>
          <p:nvSpPr>
            <p:cNvPr id="19" name="object 19"/>
            <p:cNvSpPr/>
            <p:nvPr/>
          </p:nvSpPr>
          <p:spPr>
            <a:xfrm>
              <a:off x="7909140" y="5174538"/>
              <a:ext cx="111125" cy="105410"/>
            </a:xfrm>
            <a:custGeom>
              <a:avLst/>
              <a:gdLst/>
              <a:ahLst/>
              <a:cxnLst/>
              <a:rect l="l" t="t" r="r" b="b"/>
              <a:pathLst>
                <a:path w="111125" h="105410">
                  <a:moveTo>
                    <a:pt x="0" y="0"/>
                  </a:moveTo>
                  <a:lnTo>
                    <a:pt x="12585" y="104927"/>
                  </a:lnTo>
                  <a:lnTo>
                    <a:pt x="110909" y="39839"/>
                  </a:lnTo>
                  <a:lnTo>
                    <a:pt x="0" y="0"/>
                  </a:lnTo>
                  <a:close/>
                </a:path>
              </a:pathLst>
            </a:custGeom>
            <a:solidFill>
              <a:srgbClr val="FF0000"/>
            </a:solidFill>
          </p:spPr>
          <p:txBody>
            <a:bodyPr wrap="square" lIns="0" tIns="0" rIns="0" bIns="0" rtlCol="0"/>
            <a:lstStyle/>
            <a:p>
              <a:endParaRPr sz="1634"/>
            </a:p>
          </p:txBody>
        </p:sp>
      </p:grpSp>
      <p:sp>
        <p:nvSpPr>
          <p:cNvPr id="20" name="object 20"/>
          <p:cNvSpPr txBox="1">
            <a:spLocks noGrp="1"/>
          </p:cNvSpPr>
          <p:nvPr>
            <p:ph type="sldNum" sz="quarter" idx="7"/>
          </p:nvPr>
        </p:nvSpPr>
        <p:spPr>
          <a:xfrm>
            <a:off x="11228832" y="6451162"/>
            <a:ext cx="533279"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lgn="r">
              <a:spcBef>
                <a:spcPts val="19"/>
              </a:spcBef>
            </a:pPr>
            <a:fld id="{81D60167-4931-47E6-BA6A-407CBD079E47}" type="slidenum">
              <a:rPr lang="it-IT" spc="-31" smtClean="0"/>
              <a:pPr marL="47861" algn="r">
                <a:spcBef>
                  <a:spcPts val="19"/>
                </a:spcBef>
              </a:pPr>
              <a:t>16</a:t>
            </a:fld>
            <a:endParaRPr spc="-28" dirty="0"/>
          </a:p>
        </p:txBody>
      </p:sp>
      <p:sp>
        <p:nvSpPr>
          <p:cNvPr id="29" name="object 2">
            <a:extLst>
              <a:ext uri="{FF2B5EF4-FFF2-40B4-BE49-F238E27FC236}">
                <a16:creationId xmlns:a16="http://schemas.microsoft.com/office/drawing/2014/main" id="{92DC8DC3-36F5-FD7C-EBF3-6E47055BE7C3}"/>
              </a:ext>
            </a:extLst>
          </p:cNvPr>
          <p:cNvSpPr txBox="1">
            <a:spLocks noGrp="1"/>
          </p:cNvSpPr>
          <p:nvPr>
            <p:ph type="title"/>
          </p:nvPr>
        </p:nvSpPr>
        <p:spPr>
          <a:xfrm>
            <a:off x="263352" y="612981"/>
            <a:ext cx="10424410" cy="406383"/>
          </a:xfrm>
          <a:prstGeom prst="rect">
            <a:avLst/>
          </a:prstGeom>
        </p:spPr>
        <p:txBody>
          <a:bodyPr vert="horz" wrap="square" lIns="0" tIns="15928" rIns="0" bIns="0" rtlCol="0" anchor="ctr">
            <a:spAutoFit/>
          </a:bodyPr>
          <a:lstStyle/>
          <a:p>
            <a:pPr marL="3656102">
              <a:spcBef>
                <a:spcPts val="125"/>
              </a:spcBef>
            </a:pPr>
            <a:r>
              <a:rPr sz="2800" b="1" dirty="0">
                <a:solidFill>
                  <a:srgbClr val="0070C0"/>
                </a:solidFill>
                <a:latin typeface="Arial" panose="020B0604020202020204" pitchFamily="34" charset="0"/>
                <a:cs typeface="Arial" panose="020B0604020202020204" pitchFamily="34" charset="0"/>
              </a:rPr>
              <a:t>La</a:t>
            </a:r>
            <a:r>
              <a:rPr sz="2800" b="1" spc="-17"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UNI</a:t>
            </a:r>
            <a:r>
              <a:rPr sz="2800" b="1" spc="-12" dirty="0">
                <a:solidFill>
                  <a:srgbClr val="0070C0"/>
                </a:solidFill>
                <a:latin typeface="Arial" panose="020B0604020202020204" pitchFamily="34" charset="0"/>
                <a:cs typeface="Arial" panose="020B0604020202020204" pitchFamily="34" charset="0"/>
              </a:rPr>
              <a:t> 11958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7368" y="500701"/>
            <a:ext cx="10424410" cy="406383"/>
          </a:xfrm>
          <a:prstGeom prst="rect">
            <a:avLst/>
          </a:prstGeom>
        </p:spPr>
        <p:txBody>
          <a:bodyPr vert="horz" wrap="square" lIns="0" tIns="15928" rIns="0" bIns="0" rtlCol="0" anchor="ctr">
            <a:spAutoFit/>
          </a:bodyPr>
          <a:lstStyle/>
          <a:p>
            <a:pPr marL="3656102">
              <a:spcBef>
                <a:spcPts val="125"/>
              </a:spcBef>
            </a:pPr>
            <a:r>
              <a:rPr sz="2800" b="1" dirty="0">
                <a:solidFill>
                  <a:srgbClr val="0070C0"/>
                </a:solidFill>
                <a:latin typeface="Arial" panose="020B0604020202020204" pitchFamily="34" charset="0"/>
                <a:cs typeface="Arial" panose="020B0604020202020204" pitchFamily="34" charset="0"/>
              </a:rPr>
              <a:t>La</a:t>
            </a:r>
            <a:r>
              <a:rPr sz="2800" b="1" spc="-17"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UNI</a:t>
            </a:r>
            <a:r>
              <a:rPr sz="2800" b="1" spc="-12" dirty="0">
                <a:solidFill>
                  <a:srgbClr val="0070C0"/>
                </a:solidFill>
                <a:latin typeface="Arial" panose="020B0604020202020204" pitchFamily="34" charset="0"/>
                <a:cs typeface="Arial" panose="020B0604020202020204" pitchFamily="34" charset="0"/>
              </a:rPr>
              <a:t> 11958</a:t>
            </a:r>
          </a:p>
        </p:txBody>
      </p:sp>
      <p:sp>
        <p:nvSpPr>
          <p:cNvPr id="3" name="object 3"/>
          <p:cNvSpPr txBox="1"/>
          <p:nvPr/>
        </p:nvSpPr>
        <p:spPr>
          <a:xfrm>
            <a:off x="2120738" y="1216096"/>
            <a:ext cx="8055631" cy="988768"/>
          </a:xfrm>
          <a:prstGeom prst="rect">
            <a:avLst/>
          </a:prstGeom>
        </p:spPr>
        <p:txBody>
          <a:bodyPr vert="horz" wrap="square" lIns="0" tIns="87601" rIns="0" bIns="0" rtlCol="0">
            <a:spAutoFit/>
          </a:bodyPr>
          <a:lstStyle/>
          <a:p>
            <a:pPr marL="14480">
              <a:spcBef>
                <a:spcPts val="690"/>
              </a:spcBef>
            </a:pPr>
            <a:r>
              <a:rPr sz="1767" b="1" dirty="0">
                <a:solidFill>
                  <a:srgbClr val="0070C0"/>
                </a:solidFill>
                <a:latin typeface="Arial"/>
                <a:cs typeface="Arial"/>
              </a:rPr>
              <a:t>Cosa</a:t>
            </a:r>
            <a:r>
              <a:rPr sz="1767" b="1" spc="57" dirty="0">
                <a:solidFill>
                  <a:srgbClr val="0070C0"/>
                </a:solidFill>
                <a:latin typeface="Arial"/>
                <a:cs typeface="Arial"/>
              </a:rPr>
              <a:t> </a:t>
            </a:r>
            <a:r>
              <a:rPr sz="1767" b="1" dirty="0">
                <a:solidFill>
                  <a:srgbClr val="0070C0"/>
                </a:solidFill>
                <a:latin typeface="Arial"/>
                <a:cs typeface="Arial"/>
              </a:rPr>
              <a:t>s’intende</a:t>
            </a:r>
            <a:r>
              <a:rPr sz="1767" b="1" spc="57"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“Spazio</a:t>
            </a:r>
            <a:r>
              <a:rPr sz="1767" b="1" spc="57" dirty="0">
                <a:solidFill>
                  <a:srgbClr val="0070C0"/>
                </a:solidFill>
                <a:latin typeface="Arial"/>
                <a:cs typeface="Arial"/>
              </a:rPr>
              <a:t> </a:t>
            </a:r>
            <a:r>
              <a:rPr sz="1767" b="1" spc="-12" dirty="0">
                <a:solidFill>
                  <a:srgbClr val="0070C0"/>
                </a:solidFill>
                <a:latin typeface="Arial"/>
                <a:cs typeface="Arial"/>
              </a:rPr>
              <a:t>Confinato”?</a:t>
            </a:r>
            <a:endParaRPr sz="1767" dirty="0">
              <a:latin typeface="Arial"/>
              <a:cs typeface="Arial"/>
            </a:endParaRPr>
          </a:p>
          <a:p>
            <a:pPr marL="13756" marR="5791">
              <a:lnSpc>
                <a:spcPts val="2109"/>
              </a:lnSpc>
              <a:spcBef>
                <a:spcPts val="667"/>
              </a:spcBef>
              <a:tabLst>
                <a:tab pos="356923" algn="l"/>
              </a:tabLst>
            </a:pPr>
            <a:r>
              <a:rPr sz="1767" b="1" dirty="0">
                <a:solidFill>
                  <a:srgbClr val="0070C0"/>
                </a:solidFill>
                <a:latin typeface="Arial"/>
                <a:cs typeface="Arial"/>
              </a:rPr>
              <a:t>La</a:t>
            </a:r>
            <a:r>
              <a:rPr sz="1767" b="1" spc="165" dirty="0">
                <a:solidFill>
                  <a:srgbClr val="0070C0"/>
                </a:solidFill>
                <a:latin typeface="Arial"/>
                <a:cs typeface="Arial"/>
              </a:rPr>
              <a:t> </a:t>
            </a:r>
            <a:r>
              <a:rPr sz="1767" b="1" dirty="0">
                <a:solidFill>
                  <a:srgbClr val="0070C0"/>
                </a:solidFill>
                <a:latin typeface="Arial"/>
                <a:cs typeface="Arial"/>
              </a:rPr>
              <a:t>UNI</a:t>
            </a:r>
            <a:r>
              <a:rPr sz="1767" b="1" spc="165" dirty="0">
                <a:solidFill>
                  <a:srgbClr val="0070C0"/>
                </a:solidFill>
                <a:latin typeface="Arial"/>
                <a:cs typeface="Arial"/>
              </a:rPr>
              <a:t> </a:t>
            </a:r>
            <a:r>
              <a:rPr sz="1767" b="1" dirty="0">
                <a:solidFill>
                  <a:srgbClr val="0070C0"/>
                </a:solidFill>
                <a:latin typeface="Arial"/>
                <a:cs typeface="Arial"/>
              </a:rPr>
              <a:t>11958:2024</a:t>
            </a:r>
            <a:r>
              <a:rPr sz="1767" b="1" spc="165" dirty="0">
                <a:solidFill>
                  <a:srgbClr val="0070C0"/>
                </a:solidFill>
                <a:latin typeface="Arial"/>
                <a:cs typeface="Arial"/>
              </a:rPr>
              <a:t> </a:t>
            </a:r>
            <a:r>
              <a:rPr sz="1767" b="1" dirty="0">
                <a:solidFill>
                  <a:srgbClr val="0070C0"/>
                </a:solidFill>
                <a:latin typeface="Arial"/>
                <a:cs typeface="Arial"/>
              </a:rPr>
              <a:t>–</a:t>
            </a:r>
            <a:r>
              <a:rPr sz="1767" b="1" spc="103" dirty="0">
                <a:solidFill>
                  <a:srgbClr val="0070C0"/>
                </a:solidFill>
                <a:latin typeface="Arial"/>
                <a:cs typeface="Arial"/>
              </a:rPr>
              <a:t> </a:t>
            </a:r>
            <a:r>
              <a:rPr sz="1767" b="1" dirty="0">
                <a:solidFill>
                  <a:srgbClr val="0070C0"/>
                </a:solidFill>
                <a:latin typeface="Arial"/>
                <a:cs typeface="Arial"/>
              </a:rPr>
              <a:t>Ambienti</a:t>
            </a:r>
            <a:r>
              <a:rPr sz="1767" b="1" spc="165" dirty="0">
                <a:solidFill>
                  <a:srgbClr val="0070C0"/>
                </a:solidFill>
                <a:latin typeface="Arial"/>
                <a:cs typeface="Arial"/>
              </a:rPr>
              <a:t> </a:t>
            </a:r>
            <a:r>
              <a:rPr sz="1767" b="1" dirty="0">
                <a:solidFill>
                  <a:srgbClr val="0070C0"/>
                </a:solidFill>
                <a:latin typeface="Arial"/>
                <a:cs typeface="Arial"/>
              </a:rPr>
              <a:t>confinati</a:t>
            </a:r>
            <a:r>
              <a:rPr sz="1767" b="1" spc="165" dirty="0">
                <a:solidFill>
                  <a:srgbClr val="0070C0"/>
                </a:solidFill>
                <a:latin typeface="Arial"/>
                <a:cs typeface="Arial"/>
              </a:rPr>
              <a:t> </a:t>
            </a:r>
            <a:r>
              <a:rPr sz="1767" b="1" dirty="0">
                <a:solidFill>
                  <a:srgbClr val="0070C0"/>
                </a:solidFill>
                <a:latin typeface="Arial"/>
                <a:cs typeface="Arial"/>
              </a:rPr>
              <a:t>e/o</a:t>
            </a:r>
            <a:r>
              <a:rPr sz="1767" b="1" spc="171" dirty="0">
                <a:solidFill>
                  <a:srgbClr val="0070C0"/>
                </a:solidFill>
                <a:latin typeface="Arial"/>
                <a:cs typeface="Arial"/>
              </a:rPr>
              <a:t> </a:t>
            </a:r>
            <a:r>
              <a:rPr sz="1767" b="1" dirty="0">
                <a:solidFill>
                  <a:srgbClr val="0070C0"/>
                </a:solidFill>
                <a:latin typeface="Arial"/>
                <a:cs typeface="Arial"/>
              </a:rPr>
              <a:t>sospetti</a:t>
            </a:r>
            <a:r>
              <a:rPr sz="1767" b="1" spc="165" dirty="0">
                <a:solidFill>
                  <a:srgbClr val="0070C0"/>
                </a:solidFill>
                <a:latin typeface="Arial"/>
                <a:cs typeface="Arial"/>
              </a:rPr>
              <a:t> </a:t>
            </a:r>
            <a:r>
              <a:rPr sz="1767" b="1" dirty="0">
                <a:solidFill>
                  <a:srgbClr val="0070C0"/>
                </a:solidFill>
                <a:latin typeface="Arial"/>
                <a:cs typeface="Arial"/>
              </a:rPr>
              <a:t>di</a:t>
            </a:r>
            <a:r>
              <a:rPr sz="1767" b="1" spc="165" dirty="0">
                <a:solidFill>
                  <a:srgbClr val="0070C0"/>
                </a:solidFill>
                <a:latin typeface="Arial"/>
                <a:cs typeface="Arial"/>
              </a:rPr>
              <a:t> </a:t>
            </a:r>
            <a:r>
              <a:rPr sz="1767" b="1" dirty="0">
                <a:solidFill>
                  <a:srgbClr val="0070C0"/>
                </a:solidFill>
                <a:latin typeface="Arial"/>
                <a:cs typeface="Arial"/>
              </a:rPr>
              <a:t>inquinamento</a:t>
            </a:r>
            <a:r>
              <a:rPr sz="1767" b="1" spc="165" dirty="0">
                <a:solidFill>
                  <a:srgbClr val="0070C0"/>
                </a:solidFill>
                <a:latin typeface="Arial"/>
                <a:cs typeface="Arial"/>
              </a:rPr>
              <a:t> </a:t>
            </a:r>
            <a:r>
              <a:rPr sz="1767" b="1" spc="-57" dirty="0">
                <a:solidFill>
                  <a:srgbClr val="0070C0"/>
                </a:solidFill>
                <a:latin typeface="Arial"/>
                <a:cs typeface="Arial"/>
              </a:rPr>
              <a:t>- </a:t>
            </a:r>
            <a:r>
              <a:rPr sz="1767" b="1" dirty="0">
                <a:solidFill>
                  <a:srgbClr val="0070C0"/>
                </a:solidFill>
                <a:latin typeface="Arial"/>
                <a:cs typeface="Arial"/>
              </a:rPr>
              <a:t>Criteri</a:t>
            </a:r>
            <a:r>
              <a:rPr sz="1767" b="1" spc="63"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l'identificazione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3" dirty="0">
                <a:solidFill>
                  <a:srgbClr val="0070C0"/>
                </a:solidFill>
                <a:latin typeface="Arial"/>
                <a:cs typeface="Arial"/>
              </a:rPr>
              <a:t> </a:t>
            </a:r>
            <a:r>
              <a:rPr sz="1767" b="1" dirty="0">
                <a:solidFill>
                  <a:srgbClr val="0070C0"/>
                </a:solidFill>
                <a:latin typeface="Arial"/>
                <a:cs typeface="Arial"/>
              </a:rPr>
              <a:t>pericoli</a:t>
            </a:r>
            <a:r>
              <a:rPr sz="1767" b="1" spc="68" dirty="0">
                <a:solidFill>
                  <a:srgbClr val="0070C0"/>
                </a:solidFill>
                <a:latin typeface="Arial"/>
                <a:cs typeface="Arial"/>
              </a:rPr>
              <a:t> </a:t>
            </a:r>
            <a:r>
              <a:rPr sz="1767" b="1" dirty="0">
                <a:solidFill>
                  <a:srgbClr val="0070C0"/>
                </a:solidFill>
                <a:latin typeface="Arial"/>
                <a:cs typeface="Arial"/>
              </a:rPr>
              <a:t>e</a:t>
            </a:r>
            <a:r>
              <a:rPr sz="1767" b="1" spc="63" dirty="0">
                <a:solidFill>
                  <a:srgbClr val="0070C0"/>
                </a:solidFill>
                <a:latin typeface="Arial"/>
                <a:cs typeface="Arial"/>
              </a:rPr>
              <a:t> </a:t>
            </a:r>
            <a:r>
              <a:rPr sz="1767" b="1" dirty="0">
                <a:solidFill>
                  <a:srgbClr val="0070C0"/>
                </a:solidFill>
                <a:latin typeface="Arial"/>
                <a:cs typeface="Arial"/>
              </a:rPr>
              <a:t>la</a:t>
            </a:r>
            <a:r>
              <a:rPr sz="1767" b="1" spc="63" dirty="0">
                <a:solidFill>
                  <a:srgbClr val="0070C0"/>
                </a:solidFill>
                <a:latin typeface="Arial"/>
                <a:cs typeface="Arial"/>
              </a:rPr>
              <a:t> </a:t>
            </a:r>
            <a:r>
              <a:rPr sz="1767" b="1" dirty="0">
                <a:solidFill>
                  <a:srgbClr val="0070C0"/>
                </a:solidFill>
                <a:latin typeface="Arial"/>
                <a:cs typeface="Arial"/>
              </a:rPr>
              <a:t>valutazione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8" dirty="0">
                <a:solidFill>
                  <a:srgbClr val="0070C0"/>
                </a:solidFill>
                <a:latin typeface="Arial"/>
                <a:cs typeface="Arial"/>
              </a:rPr>
              <a:t> </a:t>
            </a:r>
            <a:r>
              <a:rPr sz="1767" b="1" spc="-12" dirty="0">
                <a:solidFill>
                  <a:srgbClr val="0070C0"/>
                </a:solidFill>
                <a:latin typeface="Arial"/>
                <a:cs typeface="Arial"/>
              </a:rPr>
              <a:t>rischi.</a:t>
            </a:r>
            <a:endParaRPr sz="1767" dirty="0">
              <a:latin typeface="Arial"/>
              <a:cs typeface="Arial"/>
            </a:endParaRPr>
          </a:p>
        </p:txBody>
      </p:sp>
      <p:grpSp>
        <p:nvGrpSpPr>
          <p:cNvPr id="4" name="object 4"/>
          <p:cNvGrpSpPr/>
          <p:nvPr/>
        </p:nvGrpSpPr>
        <p:grpSpPr>
          <a:xfrm>
            <a:off x="1347805" y="2715964"/>
            <a:ext cx="2074178" cy="1988750"/>
            <a:chOff x="1388160" y="2718392"/>
            <a:chExt cx="1819275" cy="1744345"/>
          </a:xfrm>
        </p:grpSpPr>
        <p:sp>
          <p:nvSpPr>
            <p:cNvPr id="5" name="object 5"/>
            <p:cNvSpPr/>
            <p:nvPr/>
          </p:nvSpPr>
          <p:spPr>
            <a:xfrm>
              <a:off x="1413560" y="2743790"/>
              <a:ext cx="1768475" cy="1693545"/>
            </a:xfrm>
            <a:custGeom>
              <a:avLst/>
              <a:gdLst/>
              <a:ahLst/>
              <a:cxnLst/>
              <a:rect l="l" t="t" r="r" b="b"/>
              <a:pathLst>
                <a:path w="1768475" h="1693545">
                  <a:moveTo>
                    <a:pt x="1754714" y="1281904"/>
                  </a:moveTo>
                  <a:lnTo>
                    <a:pt x="366112" y="1281904"/>
                  </a:lnTo>
                  <a:lnTo>
                    <a:pt x="392263" y="1282458"/>
                  </a:lnTo>
                  <a:lnTo>
                    <a:pt x="418414" y="1284590"/>
                  </a:lnTo>
                  <a:lnTo>
                    <a:pt x="470716" y="1293242"/>
                  </a:lnTo>
                  <a:lnTo>
                    <a:pt x="523019" y="1307179"/>
                  </a:lnTo>
                  <a:lnTo>
                    <a:pt x="575321" y="1325719"/>
                  </a:lnTo>
                  <a:lnTo>
                    <a:pt x="627623" y="1348181"/>
                  </a:lnTo>
                  <a:lnTo>
                    <a:pt x="679925" y="1373882"/>
                  </a:lnTo>
                  <a:lnTo>
                    <a:pt x="732227" y="1402140"/>
                  </a:lnTo>
                  <a:lnTo>
                    <a:pt x="784529" y="1432273"/>
                  </a:lnTo>
                  <a:lnTo>
                    <a:pt x="967587" y="1542663"/>
                  </a:lnTo>
                  <a:lnTo>
                    <a:pt x="993738" y="1557921"/>
                  </a:lnTo>
                  <a:lnTo>
                    <a:pt x="1046040" y="1587202"/>
                  </a:lnTo>
                  <a:lnTo>
                    <a:pt x="1098343" y="1614267"/>
                  </a:lnTo>
                  <a:lnTo>
                    <a:pt x="1150645" y="1638433"/>
                  </a:lnTo>
                  <a:lnTo>
                    <a:pt x="1202947" y="1659020"/>
                  </a:lnTo>
                  <a:lnTo>
                    <a:pt x="1255249" y="1675344"/>
                  </a:lnTo>
                  <a:lnTo>
                    <a:pt x="1307551" y="1686723"/>
                  </a:lnTo>
                  <a:lnTo>
                    <a:pt x="1359853" y="1692477"/>
                  </a:lnTo>
                  <a:lnTo>
                    <a:pt x="1386004" y="1693031"/>
                  </a:lnTo>
                  <a:lnTo>
                    <a:pt x="1412155" y="1691923"/>
                  </a:lnTo>
                  <a:lnTo>
                    <a:pt x="1464457" y="1684379"/>
                  </a:lnTo>
                  <a:lnTo>
                    <a:pt x="1516759" y="1669163"/>
                  </a:lnTo>
                  <a:lnTo>
                    <a:pt x="1569061" y="1645594"/>
                  </a:lnTo>
                  <a:lnTo>
                    <a:pt x="1621363" y="1612988"/>
                  </a:lnTo>
                  <a:lnTo>
                    <a:pt x="1673664" y="1570665"/>
                  </a:lnTo>
                  <a:lnTo>
                    <a:pt x="1725966" y="1517942"/>
                  </a:lnTo>
                  <a:lnTo>
                    <a:pt x="1752117" y="1487468"/>
                  </a:lnTo>
                  <a:lnTo>
                    <a:pt x="1754714" y="1281904"/>
                  </a:lnTo>
                  <a:close/>
                </a:path>
                <a:path w="1768475" h="1693545">
                  <a:moveTo>
                    <a:pt x="382316" y="0"/>
                  </a:moveTo>
                  <a:lnTo>
                    <a:pt x="330014" y="3964"/>
                  </a:lnTo>
                  <a:lnTo>
                    <a:pt x="277713" y="15259"/>
                  </a:lnTo>
                  <a:lnTo>
                    <a:pt x="225411" y="34567"/>
                  </a:lnTo>
                  <a:lnTo>
                    <a:pt x="173110" y="62570"/>
                  </a:lnTo>
                  <a:lnTo>
                    <a:pt x="120808" y="99950"/>
                  </a:lnTo>
                  <a:lnTo>
                    <a:pt x="68506" y="147389"/>
                  </a:lnTo>
                  <a:lnTo>
                    <a:pt x="16205" y="205568"/>
                  </a:lnTo>
                  <a:lnTo>
                    <a:pt x="0" y="1487468"/>
                  </a:lnTo>
                  <a:lnTo>
                    <a:pt x="26150" y="1456994"/>
                  </a:lnTo>
                  <a:lnTo>
                    <a:pt x="52301" y="1429290"/>
                  </a:lnTo>
                  <a:lnTo>
                    <a:pt x="104603" y="1381852"/>
                  </a:lnTo>
                  <a:lnTo>
                    <a:pt x="156905" y="1344473"/>
                  </a:lnTo>
                  <a:lnTo>
                    <a:pt x="209207" y="1316470"/>
                  </a:lnTo>
                  <a:lnTo>
                    <a:pt x="261508" y="1297163"/>
                  </a:lnTo>
                  <a:lnTo>
                    <a:pt x="313810" y="1285868"/>
                  </a:lnTo>
                  <a:lnTo>
                    <a:pt x="366112" y="1281904"/>
                  </a:lnTo>
                  <a:lnTo>
                    <a:pt x="1754714" y="1281904"/>
                  </a:lnTo>
                  <a:lnTo>
                    <a:pt x="1765713" y="411130"/>
                  </a:lnTo>
                  <a:lnTo>
                    <a:pt x="1402198" y="411130"/>
                  </a:lnTo>
                  <a:lnTo>
                    <a:pt x="1376047" y="410576"/>
                  </a:lnTo>
                  <a:lnTo>
                    <a:pt x="1323746" y="404822"/>
                  </a:lnTo>
                  <a:lnTo>
                    <a:pt x="1271444" y="393441"/>
                  </a:lnTo>
                  <a:lnTo>
                    <a:pt x="1219142" y="377117"/>
                  </a:lnTo>
                  <a:lnTo>
                    <a:pt x="1166841" y="356530"/>
                  </a:lnTo>
                  <a:lnTo>
                    <a:pt x="1114539" y="332364"/>
                  </a:lnTo>
                  <a:lnTo>
                    <a:pt x="1062237" y="305299"/>
                  </a:lnTo>
                  <a:lnTo>
                    <a:pt x="1009936" y="276017"/>
                  </a:lnTo>
                  <a:lnTo>
                    <a:pt x="800729" y="150368"/>
                  </a:lnTo>
                  <a:lnTo>
                    <a:pt x="774578" y="135109"/>
                  </a:lnTo>
                  <a:lnTo>
                    <a:pt x="722277" y="105828"/>
                  </a:lnTo>
                  <a:lnTo>
                    <a:pt x="669975" y="78763"/>
                  </a:lnTo>
                  <a:lnTo>
                    <a:pt x="617673" y="54597"/>
                  </a:lnTo>
                  <a:lnTo>
                    <a:pt x="565372" y="34011"/>
                  </a:lnTo>
                  <a:lnTo>
                    <a:pt x="513070" y="17687"/>
                  </a:lnTo>
                  <a:lnTo>
                    <a:pt x="460769" y="6307"/>
                  </a:lnTo>
                  <a:lnTo>
                    <a:pt x="408467" y="553"/>
                  </a:lnTo>
                  <a:lnTo>
                    <a:pt x="382316" y="0"/>
                  </a:lnTo>
                  <a:close/>
                </a:path>
                <a:path w="1768475" h="1693545">
                  <a:moveTo>
                    <a:pt x="1768309" y="205568"/>
                  </a:moveTo>
                  <a:lnTo>
                    <a:pt x="1742159" y="236042"/>
                  </a:lnTo>
                  <a:lnTo>
                    <a:pt x="1689857" y="288765"/>
                  </a:lnTo>
                  <a:lnTo>
                    <a:pt x="1637555" y="331088"/>
                  </a:lnTo>
                  <a:lnTo>
                    <a:pt x="1585254" y="363693"/>
                  </a:lnTo>
                  <a:lnTo>
                    <a:pt x="1532952" y="387263"/>
                  </a:lnTo>
                  <a:lnTo>
                    <a:pt x="1480650" y="402479"/>
                  </a:lnTo>
                  <a:lnTo>
                    <a:pt x="1428349" y="410022"/>
                  </a:lnTo>
                  <a:lnTo>
                    <a:pt x="1402198" y="411130"/>
                  </a:lnTo>
                  <a:lnTo>
                    <a:pt x="1765713" y="411130"/>
                  </a:lnTo>
                  <a:lnTo>
                    <a:pt x="1768309" y="205568"/>
                  </a:lnTo>
                  <a:close/>
                </a:path>
              </a:pathLst>
            </a:custGeom>
            <a:solidFill>
              <a:srgbClr val="FF0000"/>
            </a:solidFill>
          </p:spPr>
          <p:txBody>
            <a:bodyPr wrap="square" lIns="0" tIns="0" rIns="0" bIns="0" rtlCol="0"/>
            <a:lstStyle/>
            <a:p>
              <a:endParaRPr sz="1634"/>
            </a:p>
          </p:txBody>
        </p:sp>
        <p:sp>
          <p:nvSpPr>
            <p:cNvPr id="6" name="object 6"/>
            <p:cNvSpPr/>
            <p:nvPr/>
          </p:nvSpPr>
          <p:spPr>
            <a:xfrm>
              <a:off x="1413560" y="2743792"/>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1837064" y="3265023"/>
            <a:ext cx="1096093" cy="773035"/>
          </a:xfrm>
          <a:prstGeom prst="rect">
            <a:avLst/>
          </a:prstGeom>
        </p:spPr>
        <p:txBody>
          <a:bodyPr vert="horz" wrap="square" lIns="0" tIns="28959" rIns="0" bIns="0" rtlCol="0">
            <a:spAutoFit/>
          </a:bodyPr>
          <a:lstStyle/>
          <a:p>
            <a:pPr marL="14480" marR="5791" indent="-724" algn="ctr">
              <a:lnSpc>
                <a:spcPts val="2109"/>
              </a:lnSpc>
              <a:spcBef>
                <a:spcPts val="228"/>
              </a:spcBef>
            </a:pPr>
            <a:r>
              <a:rPr sz="1767" b="1" spc="-12" dirty="0">
                <a:solidFill>
                  <a:srgbClr val="FFFFFF"/>
                </a:solidFill>
                <a:latin typeface="Arial"/>
                <a:cs typeface="Arial"/>
              </a:rPr>
              <a:t>Spazio Confinato</a:t>
            </a:r>
            <a:endParaRPr sz="1767" dirty="0">
              <a:latin typeface="Arial"/>
              <a:cs typeface="Arial"/>
            </a:endParaRPr>
          </a:p>
          <a:p>
            <a:pPr algn="ctr">
              <a:lnSpc>
                <a:spcPts val="1550"/>
              </a:lnSpc>
            </a:pPr>
            <a:r>
              <a:rPr sz="1368" b="1" dirty="0">
                <a:solidFill>
                  <a:srgbClr val="FFFFFF"/>
                </a:solidFill>
                <a:latin typeface="Arial"/>
                <a:cs typeface="Arial"/>
              </a:rPr>
              <a:t>Uni</a:t>
            </a:r>
            <a:r>
              <a:rPr sz="1368" b="1" spc="45" dirty="0">
                <a:solidFill>
                  <a:srgbClr val="FFFFFF"/>
                </a:solidFill>
                <a:latin typeface="Arial"/>
                <a:cs typeface="Arial"/>
              </a:rPr>
              <a:t> </a:t>
            </a:r>
            <a:r>
              <a:rPr sz="1368" b="1" spc="-12" dirty="0">
                <a:solidFill>
                  <a:srgbClr val="FFFFFF"/>
                </a:solidFill>
                <a:latin typeface="Arial"/>
                <a:cs typeface="Arial"/>
              </a:rPr>
              <a:t>11958</a:t>
            </a:r>
            <a:endParaRPr sz="1368" dirty="0">
              <a:latin typeface="Arial"/>
              <a:cs typeface="Arial"/>
            </a:endParaRPr>
          </a:p>
        </p:txBody>
      </p:sp>
      <p:sp>
        <p:nvSpPr>
          <p:cNvPr id="8" name="object 8"/>
          <p:cNvSpPr/>
          <p:nvPr/>
        </p:nvSpPr>
        <p:spPr>
          <a:xfrm>
            <a:off x="3578513" y="2306590"/>
            <a:ext cx="6860354" cy="3714698"/>
          </a:xfrm>
          <a:custGeom>
            <a:avLst/>
            <a:gdLst/>
            <a:ahLst/>
            <a:cxnLst/>
            <a:rect l="l" t="t" r="r" b="b"/>
            <a:pathLst>
              <a:path w="6017259" h="3258185">
                <a:moveTo>
                  <a:pt x="0" y="0"/>
                </a:moveTo>
                <a:lnTo>
                  <a:pt x="6017118" y="0"/>
                </a:lnTo>
                <a:lnTo>
                  <a:pt x="6017118" y="3257953"/>
                </a:lnTo>
                <a:lnTo>
                  <a:pt x="0" y="3257953"/>
                </a:lnTo>
                <a:lnTo>
                  <a:pt x="0" y="0"/>
                </a:lnTo>
                <a:close/>
              </a:path>
            </a:pathLst>
          </a:custGeom>
          <a:ln w="33491">
            <a:solidFill>
              <a:srgbClr val="FF0000"/>
            </a:solidFill>
          </a:ln>
        </p:spPr>
        <p:txBody>
          <a:bodyPr wrap="square" lIns="0" tIns="0" rIns="0" bIns="0" rtlCol="0"/>
          <a:lstStyle/>
          <a:p>
            <a:endParaRPr sz="1634"/>
          </a:p>
        </p:txBody>
      </p:sp>
      <p:sp>
        <p:nvSpPr>
          <p:cNvPr id="9" name="object 9"/>
          <p:cNvSpPr txBox="1"/>
          <p:nvPr/>
        </p:nvSpPr>
        <p:spPr>
          <a:xfrm>
            <a:off x="3891572" y="2470158"/>
            <a:ext cx="6284797" cy="3263485"/>
          </a:xfrm>
          <a:prstGeom prst="rect">
            <a:avLst/>
          </a:prstGeom>
        </p:spPr>
        <p:txBody>
          <a:bodyPr vert="horz" wrap="square" lIns="0" tIns="18823" rIns="0" bIns="0" rtlCol="0">
            <a:spAutoFit/>
          </a:bodyPr>
          <a:lstStyle/>
          <a:p>
            <a:pPr algn="just">
              <a:lnSpc>
                <a:spcPts val="2115"/>
              </a:lnSpc>
              <a:spcBef>
                <a:spcPts val="148"/>
              </a:spcBef>
            </a:pPr>
            <a:r>
              <a:rPr sz="1767" b="1" dirty="0">
                <a:solidFill>
                  <a:srgbClr val="EB0028"/>
                </a:solidFill>
                <a:latin typeface="Arial"/>
                <a:cs typeface="Arial"/>
              </a:rPr>
              <a:t>Ambiente</a:t>
            </a:r>
            <a:r>
              <a:rPr sz="1767" b="1" spc="63" dirty="0">
                <a:solidFill>
                  <a:srgbClr val="EB0028"/>
                </a:solidFill>
                <a:latin typeface="Arial"/>
                <a:cs typeface="Arial"/>
              </a:rPr>
              <a:t> </a:t>
            </a:r>
            <a:r>
              <a:rPr sz="1767" b="1" dirty="0">
                <a:solidFill>
                  <a:srgbClr val="EB0028"/>
                </a:solidFill>
                <a:latin typeface="Arial"/>
                <a:cs typeface="Arial"/>
              </a:rPr>
              <a:t>confinato</a:t>
            </a:r>
            <a:r>
              <a:rPr sz="1767" b="1" spc="68" dirty="0">
                <a:solidFill>
                  <a:srgbClr val="EB0028"/>
                </a:solidFill>
                <a:latin typeface="Arial"/>
                <a:cs typeface="Arial"/>
              </a:rPr>
              <a:t> </a:t>
            </a:r>
            <a:r>
              <a:rPr sz="1767" b="1" dirty="0">
                <a:solidFill>
                  <a:srgbClr val="EB0028"/>
                </a:solidFill>
                <a:latin typeface="Arial"/>
                <a:cs typeface="Arial"/>
              </a:rPr>
              <a:t>e/o</a:t>
            </a:r>
            <a:r>
              <a:rPr sz="1767" b="1" spc="63" dirty="0">
                <a:solidFill>
                  <a:srgbClr val="EB0028"/>
                </a:solidFill>
                <a:latin typeface="Arial"/>
                <a:cs typeface="Arial"/>
              </a:rPr>
              <a:t> </a:t>
            </a:r>
            <a:r>
              <a:rPr sz="1767" b="1" dirty="0">
                <a:solidFill>
                  <a:srgbClr val="EB0028"/>
                </a:solidFill>
                <a:latin typeface="Arial"/>
                <a:cs typeface="Arial"/>
              </a:rPr>
              <a:t>sospetto</a:t>
            </a:r>
            <a:r>
              <a:rPr sz="1767" b="1" spc="68" dirty="0">
                <a:solidFill>
                  <a:srgbClr val="EB0028"/>
                </a:solidFill>
                <a:latin typeface="Arial"/>
                <a:cs typeface="Arial"/>
              </a:rPr>
              <a:t> </a:t>
            </a:r>
            <a:r>
              <a:rPr sz="1767" b="1" dirty="0">
                <a:solidFill>
                  <a:srgbClr val="EB0028"/>
                </a:solidFill>
                <a:latin typeface="Arial"/>
                <a:cs typeface="Arial"/>
              </a:rPr>
              <a:t>di</a:t>
            </a:r>
            <a:r>
              <a:rPr sz="1767" b="1" spc="63" dirty="0">
                <a:solidFill>
                  <a:srgbClr val="EB0028"/>
                </a:solidFill>
                <a:latin typeface="Arial"/>
                <a:cs typeface="Arial"/>
              </a:rPr>
              <a:t> </a:t>
            </a:r>
            <a:r>
              <a:rPr sz="1767" b="1" spc="-12" dirty="0">
                <a:solidFill>
                  <a:srgbClr val="EB0028"/>
                </a:solidFill>
                <a:latin typeface="Arial"/>
                <a:cs typeface="Arial"/>
              </a:rPr>
              <a:t>inquinamento:</a:t>
            </a:r>
            <a:endParaRPr sz="1767" dirty="0">
              <a:latin typeface="Arial"/>
              <a:cs typeface="Arial"/>
            </a:endParaRPr>
          </a:p>
          <a:p>
            <a:pPr marR="5791" algn="just">
              <a:lnSpc>
                <a:spcPts val="2109"/>
              </a:lnSpc>
              <a:spcBef>
                <a:spcPts val="74"/>
              </a:spcBef>
            </a:pPr>
            <a:r>
              <a:rPr sz="1767" b="1" dirty="0">
                <a:solidFill>
                  <a:srgbClr val="EB0028"/>
                </a:solidFill>
                <a:latin typeface="Arial"/>
                <a:cs typeface="Arial"/>
              </a:rPr>
              <a:t>Nota1:</a:t>
            </a:r>
            <a:r>
              <a:rPr sz="1767" b="1" spc="450" dirty="0">
                <a:solidFill>
                  <a:srgbClr val="EB0028"/>
                </a:solidFill>
                <a:latin typeface="Arial"/>
                <a:cs typeface="Arial"/>
              </a:rPr>
              <a:t> </a:t>
            </a:r>
            <a:r>
              <a:rPr sz="1767" b="1" dirty="0">
                <a:solidFill>
                  <a:srgbClr val="0070C0"/>
                </a:solidFill>
                <a:latin typeface="Arial"/>
                <a:cs typeface="Arial"/>
              </a:rPr>
              <a:t>Rientrano</a:t>
            </a:r>
            <a:r>
              <a:rPr sz="1767" b="1" spc="450" dirty="0">
                <a:solidFill>
                  <a:srgbClr val="0070C0"/>
                </a:solidFill>
                <a:latin typeface="Arial"/>
                <a:cs typeface="Arial"/>
              </a:rPr>
              <a:t> </a:t>
            </a:r>
            <a:r>
              <a:rPr sz="1767" b="1" dirty="0">
                <a:solidFill>
                  <a:srgbClr val="0070C0"/>
                </a:solidFill>
                <a:latin typeface="Arial"/>
                <a:cs typeface="Arial"/>
              </a:rPr>
              <a:t>in</a:t>
            </a:r>
            <a:r>
              <a:rPr sz="1767" b="1" spc="450" dirty="0">
                <a:solidFill>
                  <a:srgbClr val="0070C0"/>
                </a:solidFill>
                <a:latin typeface="Arial"/>
                <a:cs typeface="Arial"/>
              </a:rPr>
              <a:t> </a:t>
            </a:r>
            <a:r>
              <a:rPr sz="1767" b="1" dirty="0">
                <a:solidFill>
                  <a:srgbClr val="0070C0"/>
                </a:solidFill>
                <a:latin typeface="Arial"/>
                <a:cs typeface="Arial"/>
              </a:rPr>
              <a:t>questa</a:t>
            </a:r>
            <a:r>
              <a:rPr sz="1767" b="1" spc="450" dirty="0">
                <a:solidFill>
                  <a:srgbClr val="0070C0"/>
                </a:solidFill>
                <a:latin typeface="Arial"/>
                <a:cs typeface="Arial"/>
              </a:rPr>
              <a:t> </a:t>
            </a:r>
            <a:r>
              <a:rPr sz="1767" b="1" dirty="0">
                <a:solidFill>
                  <a:srgbClr val="0070C0"/>
                </a:solidFill>
                <a:latin typeface="Arial"/>
                <a:cs typeface="Arial"/>
              </a:rPr>
              <a:t>definizione</a:t>
            </a:r>
            <a:r>
              <a:rPr sz="1767" b="1" spc="450" dirty="0">
                <a:solidFill>
                  <a:srgbClr val="0070C0"/>
                </a:solidFill>
                <a:latin typeface="Arial"/>
                <a:cs typeface="Arial"/>
              </a:rPr>
              <a:t> </a:t>
            </a:r>
            <a:r>
              <a:rPr sz="1767" b="1" dirty="0">
                <a:solidFill>
                  <a:srgbClr val="0070C0"/>
                </a:solidFill>
                <a:latin typeface="Arial"/>
                <a:cs typeface="Arial"/>
              </a:rPr>
              <a:t>sia</a:t>
            </a:r>
            <a:r>
              <a:rPr sz="1767" b="1" spc="456" dirty="0">
                <a:solidFill>
                  <a:srgbClr val="0070C0"/>
                </a:solidFill>
                <a:latin typeface="Arial"/>
                <a:cs typeface="Arial"/>
              </a:rPr>
              <a:t> </a:t>
            </a:r>
            <a:r>
              <a:rPr sz="1767" b="1" dirty="0">
                <a:solidFill>
                  <a:srgbClr val="0070C0"/>
                </a:solidFill>
                <a:latin typeface="Arial"/>
                <a:cs typeface="Arial"/>
              </a:rPr>
              <a:t>gli</a:t>
            </a:r>
            <a:r>
              <a:rPr sz="1767" b="1" spc="450" dirty="0">
                <a:solidFill>
                  <a:srgbClr val="0070C0"/>
                </a:solidFill>
                <a:latin typeface="Arial"/>
                <a:cs typeface="Arial"/>
              </a:rPr>
              <a:t> </a:t>
            </a:r>
            <a:r>
              <a:rPr sz="1767" b="1" spc="-12" dirty="0">
                <a:solidFill>
                  <a:srgbClr val="0070C0"/>
                </a:solidFill>
                <a:latin typeface="Arial"/>
                <a:cs typeface="Arial"/>
              </a:rPr>
              <a:t>ambienti </a:t>
            </a:r>
            <a:r>
              <a:rPr sz="1767" b="1" dirty="0">
                <a:solidFill>
                  <a:srgbClr val="0070C0"/>
                </a:solidFill>
                <a:latin typeface="Arial"/>
                <a:cs typeface="Arial"/>
              </a:rPr>
              <a:t>disciplinati</a:t>
            </a:r>
            <a:r>
              <a:rPr sz="1767" b="1" spc="456" dirty="0">
                <a:solidFill>
                  <a:srgbClr val="0070C0"/>
                </a:solidFill>
                <a:latin typeface="Arial"/>
                <a:cs typeface="Arial"/>
              </a:rPr>
              <a:t> </a:t>
            </a:r>
            <a:r>
              <a:rPr sz="1767" b="1" dirty="0">
                <a:solidFill>
                  <a:srgbClr val="0070C0"/>
                </a:solidFill>
                <a:latin typeface="Arial"/>
                <a:cs typeface="Arial"/>
              </a:rPr>
              <a:t>dalla</a:t>
            </a:r>
            <a:r>
              <a:rPr sz="1767" b="1" spc="462" dirty="0">
                <a:solidFill>
                  <a:srgbClr val="0070C0"/>
                </a:solidFill>
                <a:latin typeface="Arial"/>
                <a:cs typeface="Arial"/>
              </a:rPr>
              <a:t> </a:t>
            </a:r>
            <a:r>
              <a:rPr sz="1767" b="1" dirty="0">
                <a:solidFill>
                  <a:srgbClr val="0070C0"/>
                </a:solidFill>
                <a:latin typeface="Arial"/>
                <a:cs typeface="Arial"/>
              </a:rPr>
              <a:t>legislazione</a:t>
            </a:r>
            <a:r>
              <a:rPr sz="1767" b="1" spc="462" dirty="0">
                <a:solidFill>
                  <a:srgbClr val="0070C0"/>
                </a:solidFill>
                <a:latin typeface="Arial"/>
                <a:cs typeface="Arial"/>
              </a:rPr>
              <a:t> </a:t>
            </a:r>
            <a:r>
              <a:rPr sz="1767" b="1" dirty="0">
                <a:solidFill>
                  <a:srgbClr val="0070C0"/>
                </a:solidFill>
                <a:latin typeface="Arial"/>
                <a:cs typeface="Arial"/>
              </a:rPr>
              <a:t>vigente,</a:t>
            </a:r>
            <a:r>
              <a:rPr sz="1767" b="1" spc="462" dirty="0">
                <a:solidFill>
                  <a:srgbClr val="0070C0"/>
                </a:solidFill>
                <a:latin typeface="Arial"/>
                <a:cs typeface="Arial"/>
              </a:rPr>
              <a:t> </a:t>
            </a:r>
            <a:r>
              <a:rPr sz="1767" b="1" dirty="0">
                <a:solidFill>
                  <a:srgbClr val="0070C0"/>
                </a:solidFill>
                <a:latin typeface="Arial"/>
                <a:cs typeface="Arial"/>
              </a:rPr>
              <a:t>sia</a:t>
            </a:r>
            <a:r>
              <a:rPr sz="1767" b="1" spc="462" dirty="0">
                <a:solidFill>
                  <a:srgbClr val="0070C0"/>
                </a:solidFill>
                <a:latin typeface="Arial"/>
                <a:cs typeface="Arial"/>
              </a:rPr>
              <a:t> </a:t>
            </a:r>
            <a:r>
              <a:rPr sz="1767" b="1" dirty="0">
                <a:solidFill>
                  <a:srgbClr val="0070C0"/>
                </a:solidFill>
                <a:latin typeface="Arial"/>
                <a:cs typeface="Arial"/>
              </a:rPr>
              <a:t>altri</a:t>
            </a:r>
            <a:r>
              <a:rPr sz="1767" b="1" spc="462" dirty="0">
                <a:solidFill>
                  <a:srgbClr val="0070C0"/>
                </a:solidFill>
                <a:latin typeface="Arial"/>
                <a:cs typeface="Arial"/>
              </a:rPr>
              <a:t> </a:t>
            </a:r>
            <a:r>
              <a:rPr sz="1767" b="1" spc="-12" dirty="0">
                <a:solidFill>
                  <a:srgbClr val="0070C0"/>
                </a:solidFill>
                <a:latin typeface="Arial"/>
                <a:cs typeface="Arial"/>
              </a:rPr>
              <a:t>ambienti </a:t>
            </a:r>
            <a:r>
              <a:rPr sz="1767" b="1" dirty="0">
                <a:solidFill>
                  <a:srgbClr val="0070C0"/>
                </a:solidFill>
                <a:latin typeface="Arial"/>
                <a:cs typeface="Arial"/>
              </a:rPr>
              <a:t>che,</a:t>
            </a:r>
            <a:r>
              <a:rPr sz="1767" b="1" spc="290" dirty="0">
                <a:solidFill>
                  <a:srgbClr val="0070C0"/>
                </a:solidFill>
                <a:latin typeface="Arial"/>
                <a:cs typeface="Arial"/>
              </a:rPr>
              <a:t>  </a:t>
            </a:r>
            <a:r>
              <a:rPr sz="1767" b="1" dirty="0">
                <a:solidFill>
                  <a:srgbClr val="0070C0"/>
                </a:solidFill>
                <a:latin typeface="Arial"/>
                <a:cs typeface="Arial"/>
              </a:rPr>
              <a:t>a</a:t>
            </a:r>
            <a:r>
              <a:rPr sz="1767" b="1" spc="297" dirty="0">
                <a:solidFill>
                  <a:srgbClr val="0070C0"/>
                </a:solidFill>
                <a:latin typeface="Arial"/>
                <a:cs typeface="Arial"/>
              </a:rPr>
              <a:t>  </a:t>
            </a:r>
            <a:r>
              <a:rPr sz="1767" b="1" dirty="0">
                <a:solidFill>
                  <a:srgbClr val="0070C0"/>
                </a:solidFill>
                <a:latin typeface="Arial"/>
                <a:cs typeface="Arial"/>
              </a:rPr>
              <a:t>valle</a:t>
            </a:r>
            <a:r>
              <a:rPr sz="1767" b="1" spc="290" dirty="0">
                <a:solidFill>
                  <a:srgbClr val="0070C0"/>
                </a:solidFill>
                <a:latin typeface="Arial"/>
                <a:cs typeface="Arial"/>
              </a:rPr>
              <a:t>  </a:t>
            </a:r>
            <a:r>
              <a:rPr sz="1767" b="1" dirty="0">
                <a:solidFill>
                  <a:srgbClr val="0070C0"/>
                </a:solidFill>
                <a:latin typeface="Arial"/>
                <a:cs typeface="Arial"/>
              </a:rPr>
              <a:t>di</a:t>
            </a:r>
            <a:r>
              <a:rPr sz="1767" b="1" spc="297" dirty="0">
                <a:solidFill>
                  <a:srgbClr val="0070C0"/>
                </a:solidFill>
                <a:latin typeface="Arial"/>
                <a:cs typeface="Arial"/>
              </a:rPr>
              <a:t>  </a:t>
            </a:r>
            <a:r>
              <a:rPr sz="1767" b="1" dirty="0">
                <a:solidFill>
                  <a:srgbClr val="0070C0"/>
                </a:solidFill>
                <a:latin typeface="Arial"/>
                <a:cs typeface="Arial"/>
              </a:rPr>
              <a:t>una</a:t>
            </a:r>
            <a:r>
              <a:rPr sz="1767" b="1" spc="290" dirty="0">
                <a:solidFill>
                  <a:srgbClr val="0070C0"/>
                </a:solidFill>
                <a:latin typeface="Arial"/>
                <a:cs typeface="Arial"/>
              </a:rPr>
              <a:t>  </a:t>
            </a:r>
            <a:r>
              <a:rPr sz="1767" b="1" spc="57" dirty="0">
                <a:solidFill>
                  <a:srgbClr val="0070C0"/>
                </a:solidFill>
                <a:latin typeface="Arial"/>
                <a:cs typeface="Arial"/>
              </a:rPr>
              <a:t>specifica</a:t>
            </a:r>
            <a:r>
              <a:rPr sz="1767" b="1" spc="297" dirty="0">
                <a:solidFill>
                  <a:srgbClr val="0070C0"/>
                </a:solidFill>
                <a:latin typeface="Arial"/>
                <a:cs typeface="Arial"/>
              </a:rPr>
              <a:t>  </a:t>
            </a:r>
            <a:r>
              <a:rPr sz="1767" b="1" dirty="0">
                <a:solidFill>
                  <a:srgbClr val="0070C0"/>
                </a:solidFill>
                <a:latin typeface="Arial"/>
                <a:cs typeface="Arial"/>
              </a:rPr>
              <a:t>analisi,</a:t>
            </a:r>
            <a:r>
              <a:rPr sz="1767" b="1" spc="297" dirty="0">
                <a:solidFill>
                  <a:srgbClr val="0070C0"/>
                </a:solidFill>
                <a:latin typeface="Arial"/>
                <a:cs typeface="Arial"/>
              </a:rPr>
              <a:t>  </a:t>
            </a:r>
            <a:r>
              <a:rPr sz="1767" b="1" spc="-12" dirty="0">
                <a:solidFill>
                  <a:srgbClr val="0070C0"/>
                </a:solidFill>
                <a:latin typeface="Arial"/>
                <a:cs typeface="Arial"/>
              </a:rPr>
              <a:t>evidenziano </a:t>
            </a:r>
            <a:r>
              <a:rPr sz="1767" b="1" spc="261" dirty="0">
                <a:solidFill>
                  <a:srgbClr val="0070C0"/>
                </a:solidFill>
                <a:latin typeface="Arial"/>
                <a:cs typeface="Arial"/>
              </a:rPr>
              <a:t>caratteristiche</a:t>
            </a:r>
            <a:r>
              <a:rPr sz="1767" b="1" spc="285" dirty="0">
                <a:solidFill>
                  <a:srgbClr val="0070C0"/>
                </a:solidFill>
                <a:latin typeface="Arial"/>
                <a:cs typeface="Arial"/>
              </a:rPr>
              <a:t>  </a:t>
            </a:r>
            <a:r>
              <a:rPr sz="1767" b="1" spc="232" dirty="0">
                <a:solidFill>
                  <a:srgbClr val="0070C0"/>
                </a:solidFill>
                <a:latin typeface="Arial"/>
                <a:cs typeface="Arial"/>
              </a:rPr>
              <a:t>simili</a:t>
            </a:r>
            <a:r>
              <a:rPr sz="1767" b="1" spc="290" dirty="0">
                <a:solidFill>
                  <a:srgbClr val="0070C0"/>
                </a:solidFill>
                <a:latin typeface="Arial"/>
                <a:cs typeface="Arial"/>
              </a:rPr>
              <a:t>  </a:t>
            </a:r>
            <a:r>
              <a:rPr sz="1767" b="1" spc="228" dirty="0">
                <a:solidFill>
                  <a:srgbClr val="0070C0"/>
                </a:solidFill>
                <a:latin typeface="Arial"/>
                <a:cs typeface="Arial"/>
              </a:rPr>
              <a:t>quelle</a:t>
            </a:r>
            <a:r>
              <a:rPr sz="1767" b="1" spc="285" dirty="0">
                <a:solidFill>
                  <a:srgbClr val="0070C0"/>
                </a:solidFill>
                <a:latin typeface="Arial"/>
                <a:cs typeface="Arial"/>
              </a:rPr>
              <a:t>  </a:t>
            </a:r>
            <a:r>
              <a:rPr sz="1767" b="1" spc="222" dirty="0">
                <a:solidFill>
                  <a:srgbClr val="0070C0"/>
                </a:solidFill>
                <a:latin typeface="Arial"/>
                <a:cs typeface="Arial"/>
              </a:rPr>
              <a:t>sopra</a:t>
            </a:r>
            <a:r>
              <a:rPr sz="1767" b="1" spc="290" dirty="0">
                <a:solidFill>
                  <a:srgbClr val="0070C0"/>
                </a:solidFill>
                <a:latin typeface="Arial"/>
                <a:cs typeface="Arial"/>
              </a:rPr>
              <a:t>  </a:t>
            </a:r>
            <a:r>
              <a:rPr sz="1767" b="1" spc="232" dirty="0">
                <a:solidFill>
                  <a:srgbClr val="0070C0"/>
                </a:solidFill>
                <a:latin typeface="Arial"/>
                <a:cs typeface="Arial"/>
              </a:rPr>
              <a:t>definite </a:t>
            </a:r>
            <a:r>
              <a:rPr sz="1767" b="1" dirty="0">
                <a:solidFill>
                  <a:srgbClr val="0070C0"/>
                </a:solidFill>
                <a:latin typeface="Arial"/>
                <a:cs typeface="Arial"/>
              </a:rPr>
              <a:t>(convenzionalmente</a:t>
            </a:r>
            <a:r>
              <a:rPr sz="1767" b="1" spc="399" dirty="0">
                <a:solidFill>
                  <a:srgbClr val="0070C0"/>
                </a:solidFill>
                <a:latin typeface="Arial"/>
                <a:cs typeface="Arial"/>
              </a:rPr>
              <a:t>   </a:t>
            </a:r>
            <a:r>
              <a:rPr sz="1767" b="1" dirty="0">
                <a:solidFill>
                  <a:srgbClr val="0070C0"/>
                </a:solidFill>
                <a:latin typeface="Arial"/>
                <a:cs typeface="Arial"/>
              </a:rPr>
              <a:t>denominati</a:t>
            </a:r>
            <a:r>
              <a:rPr sz="1767" b="1" spc="52" dirty="0">
                <a:solidFill>
                  <a:srgbClr val="0070C0"/>
                </a:solidFill>
                <a:latin typeface="Arial"/>
                <a:cs typeface="Arial"/>
              </a:rPr>
              <a:t>  </a:t>
            </a:r>
            <a:r>
              <a:rPr sz="1767" b="1" dirty="0">
                <a:solidFill>
                  <a:srgbClr val="0070C0"/>
                </a:solidFill>
                <a:latin typeface="Arial"/>
                <a:cs typeface="Arial"/>
              </a:rPr>
              <a:t>“assimilabili”</a:t>
            </a:r>
            <a:r>
              <a:rPr sz="1767" b="1" spc="52" dirty="0">
                <a:solidFill>
                  <a:srgbClr val="0070C0"/>
                </a:solidFill>
                <a:latin typeface="Arial"/>
                <a:cs typeface="Arial"/>
              </a:rPr>
              <a:t>  </a:t>
            </a:r>
            <a:r>
              <a:rPr sz="1767" b="1" dirty="0">
                <a:solidFill>
                  <a:srgbClr val="0070C0"/>
                </a:solidFill>
                <a:latin typeface="Arial"/>
                <a:cs typeface="Arial"/>
              </a:rPr>
              <a:t>solo</a:t>
            </a:r>
            <a:r>
              <a:rPr sz="1767" b="1" spc="45" dirty="0">
                <a:solidFill>
                  <a:srgbClr val="0070C0"/>
                </a:solidFill>
                <a:latin typeface="Arial"/>
                <a:cs typeface="Arial"/>
              </a:rPr>
              <a:t>  </a:t>
            </a:r>
            <a:r>
              <a:rPr sz="1767" b="1" spc="-28" dirty="0">
                <a:solidFill>
                  <a:srgbClr val="0070C0"/>
                </a:solidFill>
                <a:latin typeface="Arial"/>
                <a:cs typeface="Arial"/>
              </a:rPr>
              <a:t>ai </a:t>
            </a:r>
            <a:r>
              <a:rPr sz="1767" b="1" dirty="0">
                <a:solidFill>
                  <a:srgbClr val="0070C0"/>
                </a:solidFill>
                <a:latin typeface="Arial"/>
                <a:cs typeface="Arial"/>
              </a:rPr>
              <a:t>fini</a:t>
            </a:r>
            <a:r>
              <a:rPr sz="1767" b="1" spc="57" dirty="0">
                <a:solidFill>
                  <a:srgbClr val="0070C0"/>
                </a:solidFill>
                <a:latin typeface="Arial"/>
                <a:cs typeface="Arial"/>
              </a:rPr>
              <a:t> </a:t>
            </a:r>
            <a:r>
              <a:rPr sz="1767" b="1" dirty="0">
                <a:solidFill>
                  <a:srgbClr val="0070C0"/>
                </a:solidFill>
                <a:latin typeface="Arial"/>
                <a:cs typeface="Arial"/>
              </a:rPr>
              <a:t>della</a:t>
            </a:r>
            <a:r>
              <a:rPr sz="1767" b="1" spc="57" dirty="0">
                <a:solidFill>
                  <a:srgbClr val="0070C0"/>
                </a:solidFill>
                <a:latin typeface="Arial"/>
                <a:cs typeface="Arial"/>
              </a:rPr>
              <a:t> </a:t>
            </a:r>
            <a:r>
              <a:rPr sz="1767" b="1" dirty="0">
                <a:solidFill>
                  <a:srgbClr val="0070C0"/>
                </a:solidFill>
                <a:latin typeface="Arial"/>
                <a:cs typeface="Arial"/>
              </a:rPr>
              <a:t>presente</a:t>
            </a:r>
            <a:r>
              <a:rPr sz="1767" b="1" spc="57" dirty="0">
                <a:solidFill>
                  <a:srgbClr val="0070C0"/>
                </a:solidFill>
                <a:latin typeface="Arial"/>
                <a:cs typeface="Arial"/>
              </a:rPr>
              <a:t> </a:t>
            </a:r>
            <a:r>
              <a:rPr sz="1767" b="1" spc="-12" dirty="0">
                <a:solidFill>
                  <a:srgbClr val="0070C0"/>
                </a:solidFill>
                <a:latin typeface="Arial"/>
                <a:cs typeface="Arial"/>
              </a:rPr>
              <a:t>norma).</a:t>
            </a:r>
            <a:endParaRPr sz="1767" dirty="0">
              <a:solidFill>
                <a:srgbClr val="0070C0"/>
              </a:solidFill>
              <a:latin typeface="Arial"/>
              <a:cs typeface="Arial"/>
            </a:endParaRPr>
          </a:p>
          <a:p>
            <a:pPr algn="just">
              <a:lnSpc>
                <a:spcPts val="2011"/>
              </a:lnSpc>
            </a:pPr>
            <a:r>
              <a:rPr sz="1767" b="1" dirty="0">
                <a:solidFill>
                  <a:srgbClr val="EB0028"/>
                </a:solidFill>
                <a:latin typeface="Arial"/>
                <a:cs typeface="Arial"/>
              </a:rPr>
              <a:t>Nota</a:t>
            </a:r>
            <a:r>
              <a:rPr sz="1767" b="1" spc="417" dirty="0">
                <a:solidFill>
                  <a:srgbClr val="EB0028"/>
                </a:solidFill>
                <a:latin typeface="Arial"/>
                <a:cs typeface="Arial"/>
              </a:rPr>
              <a:t> </a:t>
            </a:r>
            <a:r>
              <a:rPr sz="1767" b="1" dirty="0">
                <a:solidFill>
                  <a:srgbClr val="EB0028"/>
                </a:solidFill>
                <a:latin typeface="Arial"/>
                <a:cs typeface="Arial"/>
              </a:rPr>
              <a:t>2:</a:t>
            </a:r>
            <a:r>
              <a:rPr sz="1767" b="1" spc="417" dirty="0">
                <a:solidFill>
                  <a:srgbClr val="EB0028"/>
                </a:solidFill>
                <a:latin typeface="Arial"/>
                <a:cs typeface="Arial"/>
              </a:rPr>
              <a:t> </a:t>
            </a:r>
            <a:r>
              <a:rPr sz="1767" b="1" dirty="0">
                <a:solidFill>
                  <a:srgbClr val="0070C0"/>
                </a:solidFill>
                <a:latin typeface="Arial"/>
                <a:cs typeface="Arial"/>
              </a:rPr>
              <a:t>Non</a:t>
            </a:r>
            <a:r>
              <a:rPr sz="1767" b="1" spc="417" dirty="0">
                <a:solidFill>
                  <a:srgbClr val="0070C0"/>
                </a:solidFill>
                <a:latin typeface="Arial"/>
                <a:cs typeface="Arial"/>
              </a:rPr>
              <a:t> </a:t>
            </a:r>
            <a:r>
              <a:rPr sz="1767" b="1" dirty="0">
                <a:solidFill>
                  <a:srgbClr val="0070C0"/>
                </a:solidFill>
                <a:latin typeface="Arial"/>
                <a:cs typeface="Arial"/>
              </a:rPr>
              <a:t>rientrano</a:t>
            </a:r>
            <a:r>
              <a:rPr sz="1767" b="1" spc="422" dirty="0">
                <a:solidFill>
                  <a:srgbClr val="0070C0"/>
                </a:solidFill>
                <a:latin typeface="Arial"/>
                <a:cs typeface="Arial"/>
              </a:rPr>
              <a:t> </a:t>
            </a:r>
            <a:r>
              <a:rPr sz="1767" b="1" dirty="0">
                <a:solidFill>
                  <a:srgbClr val="0070C0"/>
                </a:solidFill>
                <a:latin typeface="Arial"/>
                <a:cs typeface="Arial"/>
              </a:rPr>
              <a:t>in</a:t>
            </a:r>
            <a:r>
              <a:rPr sz="1767" b="1" spc="417" dirty="0">
                <a:solidFill>
                  <a:srgbClr val="0070C0"/>
                </a:solidFill>
                <a:latin typeface="Arial"/>
                <a:cs typeface="Arial"/>
              </a:rPr>
              <a:t> </a:t>
            </a:r>
            <a:r>
              <a:rPr sz="1767" b="1" dirty="0">
                <a:solidFill>
                  <a:srgbClr val="0070C0"/>
                </a:solidFill>
                <a:latin typeface="Arial"/>
                <a:cs typeface="Arial"/>
              </a:rPr>
              <a:t>questa</a:t>
            </a:r>
            <a:r>
              <a:rPr sz="1767" b="1" spc="417" dirty="0">
                <a:solidFill>
                  <a:srgbClr val="0070C0"/>
                </a:solidFill>
                <a:latin typeface="Arial"/>
                <a:cs typeface="Arial"/>
              </a:rPr>
              <a:t> </a:t>
            </a:r>
            <a:r>
              <a:rPr sz="1767" b="1" dirty="0">
                <a:solidFill>
                  <a:srgbClr val="0070C0"/>
                </a:solidFill>
                <a:latin typeface="Arial"/>
                <a:cs typeface="Arial"/>
              </a:rPr>
              <a:t>definizione</a:t>
            </a:r>
            <a:r>
              <a:rPr sz="1767" b="1" spc="422" dirty="0">
                <a:solidFill>
                  <a:srgbClr val="0070C0"/>
                </a:solidFill>
                <a:latin typeface="Arial"/>
                <a:cs typeface="Arial"/>
              </a:rPr>
              <a:t> </a:t>
            </a:r>
            <a:r>
              <a:rPr sz="1767" b="1" dirty="0">
                <a:solidFill>
                  <a:srgbClr val="0070C0"/>
                </a:solidFill>
                <a:latin typeface="Arial"/>
                <a:cs typeface="Arial"/>
              </a:rPr>
              <a:t>per</a:t>
            </a:r>
            <a:r>
              <a:rPr sz="1767" b="1" spc="417" dirty="0">
                <a:solidFill>
                  <a:srgbClr val="0070C0"/>
                </a:solidFill>
                <a:latin typeface="Arial"/>
                <a:cs typeface="Arial"/>
              </a:rPr>
              <a:t> </a:t>
            </a:r>
            <a:r>
              <a:rPr sz="1767" b="1" dirty="0">
                <a:solidFill>
                  <a:srgbClr val="0070C0"/>
                </a:solidFill>
                <a:latin typeface="Arial"/>
                <a:cs typeface="Arial"/>
              </a:rPr>
              <a:t>i</a:t>
            </a:r>
            <a:r>
              <a:rPr sz="1767" b="1" spc="417" dirty="0">
                <a:solidFill>
                  <a:srgbClr val="0070C0"/>
                </a:solidFill>
                <a:latin typeface="Arial"/>
                <a:cs typeface="Arial"/>
              </a:rPr>
              <a:t> </a:t>
            </a:r>
            <a:r>
              <a:rPr sz="1767" b="1" spc="-12" dirty="0">
                <a:solidFill>
                  <a:srgbClr val="0070C0"/>
                </a:solidFill>
                <a:latin typeface="Arial"/>
                <a:cs typeface="Arial"/>
              </a:rPr>
              <a:t>quali</a:t>
            </a:r>
            <a:endParaRPr sz="1767" dirty="0">
              <a:solidFill>
                <a:srgbClr val="0070C0"/>
              </a:solidFill>
              <a:latin typeface="Arial"/>
              <a:cs typeface="Arial"/>
            </a:endParaRPr>
          </a:p>
          <a:p>
            <a:pPr algn="just">
              <a:lnSpc>
                <a:spcPts val="2104"/>
              </a:lnSpc>
            </a:pPr>
            <a:r>
              <a:rPr sz="1767" b="1" dirty="0">
                <a:solidFill>
                  <a:srgbClr val="0070C0"/>
                </a:solidFill>
                <a:latin typeface="Arial"/>
                <a:cs typeface="Arial"/>
              </a:rPr>
              <a:t>sussistono</a:t>
            </a:r>
            <a:r>
              <a:rPr sz="1767" b="1" spc="80" dirty="0">
                <a:solidFill>
                  <a:srgbClr val="0070C0"/>
                </a:solidFill>
                <a:latin typeface="Arial"/>
                <a:cs typeface="Arial"/>
              </a:rPr>
              <a:t> </a:t>
            </a:r>
            <a:r>
              <a:rPr sz="1767" b="1" dirty="0">
                <a:solidFill>
                  <a:srgbClr val="0070C0"/>
                </a:solidFill>
                <a:latin typeface="Arial"/>
                <a:cs typeface="Arial"/>
              </a:rPr>
              <a:t>altre</a:t>
            </a:r>
            <a:r>
              <a:rPr sz="1767" b="1" spc="85" dirty="0">
                <a:solidFill>
                  <a:srgbClr val="0070C0"/>
                </a:solidFill>
                <a:latin typeface="Arial"/>
                <a:cs typeface="Arial"/>
              </a:rPr>
              <a:t> </a:t>
            </a:r>
            <a:r>
              <a:rPr sz="1767" b="1" dirty="0">
                <a:solidFill>
                  <a:srgbClr val="0070C0"/>
                </a:solidFill>
                <a:latin typeface="Arial"/>
                <a:cs typeface="Arial"/>
              </a:rPr>
              <a:t>legislazioni</a:t>
            </a:r>
            <a:r>
              <a:rPr sz="1767" b="1" spc="85" dirty="0">
                <a:solidFill>
                  <a:srgbClr val="0070C0"/>
                </a:solidFill>
                <a:latin typeface="Arial"/>
                <a:cs typeface="Arial"/>
              </a:rPr>
              <a:t> </a:t>
            </a:r>
            <a:r>
              <a:rPr sz="1767" b="1" spc="-12" dirty="0">
                <a:solidFill>
                  <a:srgbClr val="0070C0"/>
                </a:solidFill>
                <a:latin typeface="Arial"/>
                <a:cs typeface="Arial"/>
              </a:rPr>
              <a:t>specifiche.</a:t>
            </a:r>
            <a:endParaRPr sz="1767" dirty="0">
              <a:solidFill>
                <a:srgbClr val="0070C0"/>
              </a:solidFill>
              <a:latin typeface="Arial"/>
              <a:cs typeface="Arial"/>
            </a:endParaRPr>
          </a:p>
          <a:p>
            <a:pPr marR="33302" algn="just">
              <a:lnSpc>
                <a:spcPts val="2109"/>
              </a:lnSpc>
              <a:spcBef>
                <a:spcPts val="74"/>
              </a:spcBef>
            </a:pPr>
            <a:r>
              <a:rPr sz="1767" b="1" dirty="0">
                <a:solidFill>
                  <a:srgbClr val="EB0028"/>
                </a:solidFill>
                <a:latin typeface="Arial"/>
                <a:cs typeface="Arial"/>
              </a:rPr>
              <a:t>Nota</a:t>
            </a:r>
            <a:r>
              <a:rPr sz="1767" b="1" spc="297" dirty="0">
                <a:solidFill>
                  <a:srgbClr val="EB0028"/>
                </a:solidFill>
                <a:latin typeface="Arial"/>
                <a:cs typeface="Arial"/>
              </a:rPr>
              <a:t>  </a:t>
            </a:r>
            <a:r>
              <a:rPr sz="1767" b="1" dirty="0">
                <a:solidFill>
                  <a:srgbClr val="EB0028"/>
                </a:solidFill>
                <a:latin typeface="Arial"/>
                <a:cs typeface="Arial"/>
              </a:rPr>
              <a:t>3:</a:t>
            </a:r>
            <a:r>
              <a:rPr sz="1767" b="1" spc="302" dirty="0">
                <a:solidFill>
                  <a:srgbClr val="EB0028"/>
                </a:solidFill>
                <a:latin typeface="Arial"/>
                <a:cs typeface="Arial"/>
              </a:rPr>
              <a:t>  </a:t>
            </a:r>
            <a:r>
              <a:rPr sz="1767" b="1" dirty="0">
                <a:solidFill>
                  <a:srgbClr val="0070C0"/>
                </a:solidFill>
                <a:latin typeface="Arial"/>
                <a:cs typeface="Arial"/>
              </a:rPr>
              <a:t>Nella</a:t>
            </a:r>
            <a:r>
              <a:rPr sz="1767" b="1" spc="302" dirty="0">
                <a:solidFill>
                  <a:srgbClr val="0070C0"/>
                </a:solidFill>
                <a:latin typeface="Arial"/>
                <a:cs typeface="Arial"/>
              </a:rPr>
              <a:t>  </a:t>
            </a:r>
            <a:r>
              <a:rPr sz="1767" b="1" dirty="0">
                <a:solidFill>
                  <a:srgbClr val="0070C0"/>
                </a:solidFill>
                <a:latin typeface="Arial"/>
                <a:cs typeface="Arial"/>
              </a:rPr>
              <a:t>presente</a:t>
            </a:r>
            <a:r>
              <a:rPr sz="1767" b="1" spc="302" dirty="0">
                <a:solidFill>
                  <a:srgbClr val="0070C0"/>
                </a:solidFill>
                <a:latin typeface="Arial"/>
                <a:cs typeface="Arial"/>
              </a:rPr>
              <a:t>  </a:t>
            </a:r>
            <a:r>
              <a:rPr sz="1767" b="1" spc="57" dirty="0">
                <a:solidFill>
                  <a:srgbClr val="0070C0"/>
                </a:solidFill>
                <a:latin typeface="Arial"/>
                <a:cs typeface="Arial"/>
              </a:rPr>
              <a:t>normali</a:t>
            </a:r>
            <a:r>
              <a:rPr sz="1767" b="1" spc="302" dirty="0">
                <a:solidFill>
                  <a:srgbClr val="0070C0"/>
                </a:solidFill>
                <a:latin typeface="Arial"/>
                <a:cs typeface="Arial"/>
              </a:rPr>
              <a:t>  </a:t>
            </a:r>
            <a:r>
              <a:rPr sz="1767" b="1" spc="57" dirty="0">
                <a:solidFill>
                  <a:srgbClr val="0070C0"/>
                </a:solidFill>
                <a:latin typeface="Arial"/>
                <a:cs typeface="Arial"/>
              </a:rPr>
              <a:t>termini</a:t>
            </a:r>
            <a:r>
              <a:rPr sz="1767" b="1" spc="297" dirty="0">
                <a:solidFill>
                  <a:srgbClr val="0070C0"/>
                </a:solidFill>
                <a:latin typeface="Arial"/>
                <a:cs typeface="Arial"/>
              </a:rPr>
              <a:t>  </a:t>
            </a:r>
            <a:r>
              <a:rPr sz="1767" b="1" spc="45" dirty="0">
                <a:solidFill>
                  <a:srgbClr val="0070C0"/>
                </a:solidFill>
                <a:latin typeface="Arial"/>
                <a:cs typeface="Arial"/>
              </a:rPr>
              <a:t>“ambiente </a:t>
            </a:r>
            <a:r>
              <a:rPr sz="1767" b="1" spc="63" dirty="0">
                <a:solidFill>
                  <a:srgbClr val="0070C0"/>
                </a:solidFill>
                <a:latin typeface="Arial"/>
                <a:cs typeface="Arial"/>
              </a:rPr>
              <a:t>confinato”</a:t>
            </a:r>
            <a:r>
              <a:rPr sz="1767" b="1" spc="240" dirty="0">
                <a:solidFill>
                  <a:srgbClr val="0070C0"/>
                </a:solidFill>
                <a:latin typeface="Arial"/>
                <a:cs typeface="Arial"/>
              </a:rPr>
              <a:t>  </a:t>
            </a:r>
            <a:r>
              <a:rPr sz="1767" b="1" dirty="0">
                <a:solidFill>
                  <a:srgbClr val="0070C0"/>
                </a:solidFill>
                <a:latin typeface="Arial"/>
                <a:cs typeface="Arial"/>
              </a:rPr>
              <a:t>è</a:t>
            </a:r>
            <a:r>
              <a:rPr sz="1767" b="1" spc="245" dirty="0">
                <a:solidFill>
                  <a:srgbClr val="0070C0"/>
                </a:solidFill>
                <a:latin typeface="Arial"/>
                <a:cs typeface="Arial"/>
              </a:rPr>
              <a:t>  </a:t>
            </a:r>
            <a:r>
              <a:rPr sz="1767" b="1" dirty="0">
                <a:solidFill>
                  <a:srgbClr val="0070C0"/>
                </a:solidFill>
                <a:latin typeface="Arial"/>
                <a:cs typeface="Arial"/>
              </a:rPr>
              <a:t>da</a:t>
            </a:r>
            <a:r>
              <a:rPr sz="1767" b="1" spc="245" dirty="0">
                <a:solidFill>
                  <a:srgbClr val="0070C0"/>
                </a:solidFill>
                <a:latin typeface="Arial"/>
                <a:cs typeface="Arial"/>
              </a:rPr>
              <a:t>  </a:t>
            </a:r>
            <a:r>
              <a:rPr sz="1767" b="1" spc="63" dirty="0">
                <a:solidFill>
                  <a:srgbClr val="0070C0"/>
                </a:solidFill>
                <a:latin typeface="Arial"/>
                <a:cs typeface="Arial"/>
              </a:rPr>
              <a:t>intendersi</a:t>
            </a:r>
            <a:r>
              <a:rPr sz="1767" b="1" spc="245" dirty="0">
                <a:solidFill>
                  <a:srgbClr val="0070C0"/>
                </a:solidFill>
                <a:latin typeface="Arial"/>
                <a:cs typeface="Arial"/>
              </a:rPr>
              <a:t>  </a:t>
            </a:r>
            <a:r>
              <a:rPr sz="1767" b="1" spc="63" dirty="0">
                <a:solidFill>
                  <a:srgbClr val="0070C0"/>
                </a:solidFill>
                <a:latin typeface="Arial"/>
                <a:cs typeface="Arial"/>
              </a:rPr>
              <a:t>equivalente</a:t>
            </a:r>
            <a:r>
              <a:rPr sz="1767" b="1" spc="245" dirty="0">
                <a:solidFill>
                  <a:srgbClr val="0070C0"/>
                </a:solidFill>
                <a:latin typeface="Arial"/>
                <a:cs typeface="Arial"/>
              </a:rPr>
              <a:t>  </a:t>
            </a:r>
            <a:r>
              <a:rPr sz="1767" b="1" dirty="0">
                <a:solidFill>
                  <a:srgbClr val="0070C0"/>
                </a:solidFill>
                <a:latin typeface="Arial"/>
                <a:cs typeface="Arial"/>
              </a:rPr>
              <a:t>a</a:t>
            </a:r>
            <a:r>
              <a:rPr sz="1767" b="1" spc="245" dirty="0">
                <a:solidFill>
                  <a:srgbClr val="0070C0"/>
                </a:solidFill>
                <a:latin typeface="Arial"/>
                <a:cs typeface="Arial"/>
              </a:rPr>
              <a:t>  </a:t>
            </a:r>
            <a:r>
              <a:rPr sz="1767" b="1" spc="52" dirty="0">
                <a:solidFill>
                  <a:srgbClr val="0070C0"/>
                </a:solidFill>
                <a:latin typeface="Arial"/>
                <a:cs typeface="Arial"/>
              </a:rPr>
              <a:t>“spazio </a:t>
            </a:r>
            <a:r>
              <a:rPr sz="1767" b="1" spc="-12" dirty="0">
                <a:solidFill>
                  <a:srgbClr val="0070C0"/>
                </a:solidFill>
                <a:latin typeface="Arial"/>
                <a:cs typeface="Arial"/>
              </a:rPr>
              <a:t>Confinato”</a:t>
            </a:r>
            <a:endParaRPr sz="1767" dirty="0">
              <a:solidFill>
                <a:srgbClr val="0070C0"/>
              </a:solidFill>
              <a:latin typeface="Arial"/>
              <a:cs typeface="Arial"/>
            </a:endParaRPr>
          </a:p>
        </p:txBody>
      </p:sp>
      <p:pic>
        <p:nvPicPr>
          <p:cNvPr id="10" name="object 10"/>
          <p:cNvPicPr/>
          <p:nvPr/>
        </p:nvPicPr>
        <p:blipFill>
          <a:blip r:embed="rId2" cstate="print"/>
          <a:stretch>
            <a:fillRect/>
          </a:stretch>
        </p:blipFill>
        <p:spPr>
          <a:xfrm>
            <a:off x="2720729" y="4190685"/>
            <a:ext cx="562742" cy="375566"/>
          </a:xfrm>
          <a:prstGeom prst="rect">
            <a:avLst/>
          </a:prstGeom>
        </p:spPr>
      </p:pic>
      <p:sp>
        <p:nvSpPr>
          <p:cNvPr id="11" name="object 11"/>
          <p:cNvSpPr txBox="1">
            <a:spLocks noGrp="1"/>
          </p:cNvSpPr>
          <p:nvPr>
            <p:ph type="sldNum" sz="quarter" idx="7"/>
          </p:nvPr>
        </p:nvSpPr>
        <p:spPr>
          <a:xfrm>
            <a:off x="11421548" y="6458391"/>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17</a:t>
            </a:fld>
            <a:endParaRPr spc="-28"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876487" y="1852644"/>
            <a:ext cx="8055631" cy="567851"/>
          </a:xfrm>
          <a:prstGeom prst="rect">
            <a:avLst/>
          </a:prstGeom>
        </p:spPr>
        <p:txBody>
          <a:bodyPr vert="horz" wrap="square" lIns="0" tIns="28959" rIns="0" bIns="0" rtlCol="0">
            <a:spAutoFit/>
          </a:bodyPr>
          <a:lstStyle/>
          <a:p>
            <a:pPr marL="13756" marR="5791">
              <a:lnSpc>
                <a:spcPts val="2109"/>
              </a:lnSpc>
              <a:spcBef>
                <a:spcPts val="228"/>
              </a:spcBef>
              <a:tabLst>
                <a:tab pos="356923" algn="l"/>
              </a:tabLst>
            </a:pPr>
            <a:r>
              <a:rPr sz="1767" b="1" dirty="0">
                <a:solidFill>
                  <a:srgbClr val="0070C0"/>
                </a:solidFill>
                <a:latin typeface="Arial"/>
                <a:cs typeface="Arial"/>
              </a:rPr>
              <a:t>La</a:t>
            </a:r>
            <a:r>
              <a:rPr sz="1767" b="1" spc="165" dirty="0">
                <a:solidFill>
                  <a:srgbClr val="0070C0"/>
                </a:solidFill>
                <a:latin typeface="Arial"/>
                <a:cs typeface="Arial"/>
              </a:rPr>
              <a:t> </a:t>
            </a:r>
            <a:r>
              <a:rPr sz="1767" b="1" dirty="0">
                <a:solidFill>
                  <a:srgbClr val="0070C0"/>
                </a:solidFill>
                <a:latin typeface="Arial"/>
                <a:cs typeface="Arial"/>
              </a:rPr>
              <a:t>UNI</a:t>
            </a:r>
            <a:r>
              <a:rPr sz="1767" b="1" spc="165" dirty="0">
                <a:solidFill>
                  <a:srgbClr val="0070C0"/>
                </a:solidFill>
                <a:latin typeface="Arial"/>
                <a:cs typeface="Arial"/>
              </a:rPr>
              <a:t> </a:t>
            </a:r>
            <a:r>
              <a:rPr sz="1767" b="1" dirty="0">
                <a:solidFill>
                  <a:srgbClr val="0070C0"/>
                </a:solidFill>
                <a:latin typeface="Arial"/>
                <a:cs typeface="Arial"/>
              </a:rPr>
              <a:t>11958:2024</a:t>
            </a:r>
            <a:r>
              <a:rPr sz="1767" b="1" spc="165" dirty="0">
                <a:solidFill>
                  <a:srgbClr val="0070C0"/>
                </a:solidFill>
                <a:latin typeface="Arial"/>
                <a:cs typeface="Arial"/>
              </a:rPr>
              <a:t> </a:t>
            </a:r>
            <a:r>
              <a:rPr sz="1767" b="1" dirty="0">
                <a:solidFill>
                  <a:srgbClr val="0070C0"/>
                </a:solidFill>
                <a:latin typeface="Arial"/>
                <a:cs typeface="Arial"/>
              </a:rPr>
              <a:t>–</a:t>
            </a:r>
            <a:r>
              <a:rPr sz="1767" b="1" spc="103" dirty="0">
                <a:solidFill>
                  <a:srgbClr val="0070C0"/>
                </a:solidFill>
                <a:latin typeface="Arial"/>
                <a:cs typeface="Arial"/>
              </a:rPr>
              <a:t> </a:t>
            </a:r>
            <a:r>
              <a:rPr sz="1767" b="1" dirty="0">
                <a:solidFill>
                  <a:srgbClr val="0070C0"/>
                </a:solidFill>
                <a:latin typeface="Arial"/>
                <a:cs typeface="Arial"/>
              </a:rPr>
              <a:t>Ambienti</a:t>
            </a:r>
            <a:r>
              <a:rPr sz="1767" b="1" spc="165" dirty="0">
                <a:solidFill>
                  <a:srgbClr val="0070C0"/>
                </a:solidFill>
                <a:latin typeface="Arial"/>
                <a:cs typeface="Arial"/>
              </a:rPr>
              <a:t> </a:t>
            </a:r>
            <a:r>
              <a:rPr sz="1767" b="1" dirty="0">
                <a:solidFill>
                  <a:srgbClr val="0070C0"/>
                </a:solidFill>
                <a:latin typeface="Arial"/>
                <a:cs typeface="Arial"/>
              </a:rPr>
              <a:t>confinati</a:t>
            </a:r>
            <a:r>
              <a:rPr sz="1767" b="1" spc="165" dirty="0">
                <a:solidFill>
                  <a:srgbClr val="0070C0"/>
                </a:solidFill>
                <a:latin typeface="Arial"/>
                <a:cs typeface="Arial"/>
              </a:rPr>
              <a:t> </a:t>
            </a:r>
            <a:r>
              <a:rPr sz="1767" b="1" dirty="0">
                <a:solidFill>
                  <a:srgbClr val="0070C0"/>
                </a:solidFill>
                <a:latin typeface="Arial"/>
                <a:cs typeface="Arial"/>
              </a:rPr>
              <a:t>e/o</a:t>
            </a:r>
            <a:r>
              <a:rPr sz="1767" b="1" spc="171" dirty="0">
                <a:solidFill>
                  <a:srgbClr val="0070C0"/>
                </a:solidFill>
                <a:latin typeface="Arial"/>
                <a:cs typeface="Arial"/>
              </a:rPr>
              <a:t> </a:t>
            </a:r>
            <a:r>
              <a:rPr sz="1767" b="1" dirty="0">
                <a:solidFill>
                  <a:srgbClr val="0070C0"/>
                </a:solidFill>
                <a:latin typeface="Arial"/>
                <a:cs typeface="Arial"/>
              </a:rPr>
              <a:t>sospetti</a:t>
            </a:r>
            <a:r>
              <a:rPr sz="1767" b="1" spc="165" dirty="0">
                <a:solidFill>
                  <a:srgbClr val="0070C0"/>
                </a:solidFill>
                <a:latin typeface="Arial"/>
                <a:cs typeface="Arial"/>
              </a:rPr>
              <a:t> </a:t>
            </a:r>
            <a:r>
              <a:rPr sz="1767" b="1" dirty="0">
                <a:solidFill>
                  <a:srgbClr val="0070C0"/>
                </a:solidFill>
                <a:latin typeface="Arial"/>
                <a:cs typeface="Arial"/>
              </a:rPr>
              <a:t>di</a:t>
            </a:r>
            <a:r>
              <a:rPr sz="1767" b="1" spc="165" dirty="0">
                <a:solidFill>
                  <a:srgbClr val="0070C0"/>
                </a:solidFill>
                <a:latin typeface="Arial"/>
                <a:cs typeface="Arial"/>
              </a:rPr>
              <a:t> </a:t>
            </a:r>
            <a:r>
              <a:rPr sz="1767" b="1" dirty="0">
                <a:solidFill>
                  <a:srgbClr val="0070C0"/>
                </a:solidFill>
                <a:latin typeface="Arial"/>
                <a:cs typeface="Arial"/>
              </a:rPr>
              <a:t>inquinamento</a:t>
            </a:r>
            <a:r>
              <a:rPr sz="1767" b="1" spc="165" dirty="0">
                <a:solidFill>
                  <a:srgbClr val="0070C0"/>
                </a:solidFill>
                <a:latin typeface="Arial"/>
                <a:cs typeface="Arial"/>
              </a:rPr>
              <a:t> </a:t>
            </a:r>
            <a:r>
              <a:rPr sz="1767" b="1" spc="-57" dirty="0">
                <a:solidFill>
                  <a:srgbClr val="0070C0"/>
                </a:solidFill>
                <a:latin typeface="Arial"/>
                <a:cs typeface="Arial"/>
              </a:rPr>
              <a:t>- </a:t>
            </a:r>
            <a:r>
              <a:rPr sz="1767" b="1" dirty="0">
                <a:solidFill>
                  <a:srgbClr val="0070C0"/>
                </a:solidFill>
                <a:latin typeface="Arial"/>
                <a:cs typeface="Arial"/>
              </a:rPr>
              <a:t>Criteri</a:t>
            </a:r>
            <a:r>
              <a:rPr sz="1767" b="1" spc="63"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l'identificazione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3" dirty="0">
                <a:solidFill>
                  <a:srgbClr val="0070C0"/>
                </a:solidFill>
                <a:latin typeface="Arial"/>
                <a:cs typeface="Arial"/>
              </a:rPr>
              <a:t> </a:t>
            </a:r>
            <a:r>
              <a:rPr sz="1767" b="1" dirty="0">
                <a:solidFill>
                  <a:srgbClr val="0070C0"/>
                </a:solidFill>
                <a:latin typeface="Arial"/>
                <a:cs typeface="Arial"/>
              </a:rPr>
              <a:t>pericoli</a:t>
            </a:r>
            <a:r>
              <a:rPr sz="1767" b="1" spc="68" dirty="0">
                <a:solidFill>
                  <a:srgbClr val="0070C0"/>
                </a:solidFill>
                <a:latin typeface="Arial"/>
                <a:cs typeface="Arial"/>
              </a:rPr>
              <a:t> </a:t>
            </a:r>
            <a:r>
              <a:rPr sz="1767" b="1" dirty="0">
                <a:solidFill>
                  <a:srgbClr val="0070C0"/>
                </a:solidFill>
                <a:latin typeface="Arial"/>
                <a:cs typeface="Arial"/>
              </a:rPr>
              <a:t>e</a:t>
            </a:r>
            <a:r>
              <a:rPr sz="1767" b="1" spc="63" dirty="0">
                <a:solidFill>
                  <a:srgbClr val="0070C0"/>
                </a:solidFill>
                <a:latin typeface="Arial"/>
                <a:cs typeface="Arial"/>
              </a:rPr>
              <a:t> </a:t>
            </a:r>
            <a:r>
              <a:rPr sz="1767" b="1" dirty="0">
                <a:solidFill>
                  <a:srgbClr val="0070C0"/>
                </a:solidFill>
                <a:latin typeface="Arial"/>
                <a:cs typeface="Arial"/>
              </a:rPr>
              <a:t>la</a:t>
            </a:r>
            <a:r>
              <a:rPr sz="1767" b="1" spc="63" dirty="0">
                <a:solidFill>
                  <a:srgbClr val="0070C0"/>
                </a:solidFill>
                <a:latin typeface="Arial"/>
                <a:cs typeface="Arial"/>
              </a:rPr>
              <a:t> </a:t>
            </a:r>
            <a:r>
              <a:rPr sz="1767" b="1" dirty="0">
                <a:solidFill>
                  <a:srgbClr val="0070C0"/>
                </a:solidFill>
                <a:latin typeface="Arial"/>
                <a:cs typeface="Arial"/>
              </a:rPr>
              <a:t>valutazione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8" dirty="0">
                <a:solidFill>
                  <a:srgbClr val="0070C0"/>
                </a:solidFill>
                <a:latin typeface="Arial"/>
                <a:cs typeface="Arial"/>
              </a:rPr>
              <a:t> </a:t>
            </a:r>
            <a:r>
              <a:rPr sz="1767" b="1" spc="-12" dirty="0">
                <a:solidFill>
                  <a:srgbClr val="0070C0"/>
                </a:solidFill>
                <a:latin typeface="Arial"/>
                <a:cs typeface="Arial"/>
              </a:rPr>
              <a:t>rischi.</a:t>
            </a:r>
            <a:endParaRPr sz="1767" dirty="0">
              <a:latin typeface="Arial"/>
              <a:cs typeface="Arial"/>
            </a:endParaRPr>
          </a:p>
        </p:txBody>
      </p:sp>
      <p:grpSp>
        <p:nvGrpSpPr>
          <p:cNvPr id="4" name="object 4"/>
          <p:cNvGrpSpPr/>
          <p:nvPr/>
        </p:nvGrpSpPr>
        <p:grpSpPr>
          <a:xfrm>
            <a:off x="1847528" y="3096434"/>
            <a:ext cx="2074178" cy="1988750"/>
            <a:chOff x="1911388" y="3254040"/>
            <a:chExt cx="1819275" cy="1744345"/>
          </a:xfrm>
        </p:grpSpPr>
        <p:sp>
          <p:nvSpPr>
            <p:cNvPr id="5" name="object 5"/>
            <p:cNvSpPr/>
            <p:nvPr/>
          </p:nvSpPr>
          <p:spPr>
            <a:xfrm>
              <a:off x="1936788" y="3279438"/>
              <a:ext cx="1768475" cy="1693545"/>
            </a:xfrm>
            <a:custGeom>
              <a:avLst/>
              <a:gdLst/>
              <a:ahLst/>
              <a:cxnLst/>
              <a:rect l="l" t="t" r="r" b="b"/>
              <a:pathLst>
                <a:path w="1768475" h="1693545">
                  <a:moveTo>
                    <a:pt x="1754703" y="1281906"/>
                  </a:moveTo>
                  <a:lnTo>
                    <a:pt x="366111" y="1281906"/>
                  </a:lnTo>
                  <a:lnTo>
                    <a:pt x="392262" y="1282460"/>
                  </a:lnTo>
                  <a:lnTo>
                    <a:pt x="418413" y="1284591"/>
                  </a:lnTo>
                  <a:lnTo>
                    <a:pt x="470714" y="1293244"/>
                  </a:lnTo>
                  <a:lnTo>
                    <a:pt x="523016" y="1307181"/>
                  </a:lnTo>
                  <a:lnTo>
                    <a:pt x="575317" y="1325722"/>
                  </a:lnTo>
                  <a:lnTo>
                    <a:pt x="627619" y="1348184"/>
                  </a:lnTo>
                  <a:lnTo>
                    <a:pt x="679921" y="1373885"/>
                  </a:lnTo>
                  <a:lnTo>
                    <a:pt x="732222" y="1402144"/>
                  </a:lnTo>
                  <a:lnTo>
                    <a:pt x="784524" y="1432277"/>
                  </a:lnTo>
                  <a:lnTo>
                    <a:pt x="967580" y="1542668"/>
                  </a:lnTo>
                  <a:lnTo>
                    <a:pt x="993731" y="1557927"/>
                  </a:lnTo>
                  <a:lnTo>
                    <a:pt x="1046032" y="1587208"/>
                  </a:lnTo>
                  <a:lnTo>
                    <a:pt x="1098334" y="1614273"/>
                  </a:lnTo>
                  <a:lnTo>
                    <a:pt x="1150635" y="1638439"/>
                  </a:lnTo>
                  <a:lnTo>
                    <a:pt x="1202937" y="1659025"/>
                  </a:lnTo>
                  <a:lnTo>
                    <a:pt x="1255239" y="1675349"/>
                  </a:lnTo>
                  <a:lnTo>
                    <a:pt x="1307540" y="1686729"/>
                  </a:lnTo>
                  <a:lnTo>
                    <a:pt x="1359842" y="1692483"/>
                  </a:lnTo>
                  <a:lnTo>
                    <a:pt x="1385993" y="1693036"/>
                  </a:lnTo>
                  <a:lnTo>
                    <a:pt x="1412144" y="1691928"/>
                  </a:lnTo>
                  <a:lnTo>
                    <a:pt x="1464445" y="1684384"/>
                  </a:lnTo>
                  <a:lnTo>
                    <a:pt x="1516747" y="1669167"/>
                  </a:lnTo>
                  <a:lnTo>
                    <a:pt x="1569048" y="1645597"/>
                  </a:lnTo>
                  <a:lnTo>
                    <a:pt x="1621350" y="1612991"/>
                  </a:lnTo>
                  <a:lnTo>
                    <a:pt x="1673652" y="1570667"/>
                  </a:lnTo>
                  <a:lnTo>
                    <a:pt x="1725953" y="1517943"/>
                  </a:lnTo>
                  <a:lnTo>
                    <a:pt x="1752104" y="1487468"/>
                  </a:lnTo>
                  <a:lnTo>
                    <a:pt x="1754703" y="1281906"/>
                  </a:lnTo>
                  <a:close/>
                </a:path>
                <a:path w="1768475" h="1693545">
                  <a:moveTo>
                    <a:pt x="382305" y="0"/>
                  </a:moveTo>
                  <a:lnTo>
                    <a:pt x="330003" y="3964"/>
                  </a:lnTo>
                  <a:lnTo>
                    <a:pt x="277701" y="15259"/>
                  </a:lnTo>
                  <a:lnTo>
                    <a:pt x="225399" y="34567"/>
                  </a:lnTo>
                  <a:lnTo>
                    <a:pt x="173097" y="62570"/>
                  </a:lnTo>
                  <a:lnTo>
                    <a:pt x="120795" y="99950"/>
                  </a:lnTo>
                  <a:lnTo>
                    <a:pt x="68494" y="147389"/>
                  </a:lnTo>
                  <a:lnTo>
                    <a:pt x="16192" y="205568"/>
                  </a:lnTo>
                  <a:lnTo>
                    <a:pt x="0" y="1487468"/>
                  </a:lnTo>
                  <a:lnTo>
                    <a:pt x="26150" y="1456994"/>
                  </a:lnTo>
                  <a:lnTo>
                    <a:pt x="52301" y="1429290"/>
                  </a:lnTo>
                  <a:lnTo>
                    <a:pt x="104603" y="1381852"/>
                  </a:lnTo>
                  <a:lnTo>
                    <a:pt x="156904" y="1344473"/>
                  </a:lnTo>
                  <a:lnTo>
                    <a:pt x="209206" y="1316471"/>
                  </a:lnTo>
                  <a:lnTo>
                    <a:pt x="261508" y="1297164"/>
                  </a:lnTo>
                  <a:lnTo>
                    <a:pt x="313809" y="1285869"/>
                  </a:lnTo>
                  <a:lnTo>
                    <a:pt x="366111" y="1281906"/>
                  </a:lnTo>
                  <a:lnTo>
                    <a:pt x="1754703" y="1281906"/>
                  </a:lnTo>
                  <a:lnTo>
                    <a:pt x="1765711" y="411130"/>
                  </a:lnTo>
                  <a:lnTo>
                    <a:pt x="1402197" y="411130"/>
                  </a:lnTo>
                  <a:lnTo>
                    <a:pt x="1376046" y="410576"/>
                  </a:lnTo>
                  <a:lnTo>
                    <a:pt x="1323743" y="404822"/>
                  </a:lnTo>
                  <a:lnTo>
                    <a:pt x="1271441" y="393441"/>
                  </a:lnTo>
                  <a:lnTo>
                    <a:pt x="1219139" y="377117"/>
                  </a:lnTo>
                  <a:lnTo>
                    <a:pt x="1166837" y="356530"/>
                  </a:lnTo>
                  <a:lnTo>
                    <a:pt x="1114535" y="332364"/>
                  </a:lnTo>
                  <a:lnTo>
                    <a:pt x="1062233" y="305299"/>
                  </a:lnTo>
                  <a:lnTo>
                    <a:pt x="1009931" y="276017"/>
                  </a:lnTo>
                  <a:lnTo>
                    <a:pt x="800722" y="150368"/>
                  </a:lnTo>
                  <a:lnTo>
                    <a:pt x="774571" y="135109"/>
                  </a:lnTo>
                  <a:lnTo>
                    <a:pt x="722269" y="105828"/>
                  </a:lnTo>
                  <a:lnTo>
                    <a:pt x="669966" y="78763"/>
                  </a:lnTo>
                  <a:lnTo>
                    <a:pt x="617664" y="54597"/>
                  </a:lnTo>
                  <a:lnTo>
                    <a:pt x="565362" y="34011"/>
                  </a:lnTo>
                  <a:lnTo>
                    <a:pt x="513060" y="17687"/>
                  </a:lnTo>
                  <a:lnTo>
                    <a:pt x="460758" y="6307"/>
                  </a:lnTo>
                  <a:lnTo>
                    <a:pt x="408456" y="553"/>
                  </a:lnTo>
                  <a:lnTo>
                    <a:pt x="382305" y="0"/>
                  </a:lnTo>
                  <a:close/>
                </a:path>
                <a:path w="1768475" h="1693545">
                  <a:moveTo>
                    <a:pt x="1768309" y="205568"/>
                  </a:moveTo>
                  <a:lnTo>
                    <a:pt x="1742159" y="236042"/>
                  </a:lnTo>
                  <a:lnTo>
                    <a:pt x="1689857" y="288765"/>
                  </a:lnTo>
                  <a:lnTo>
                    <a:pt x="1637555" y="331088"/>
                  </a:lnTo>
                  <a:lnTo>
                    <a:pt x="1585253" y="363693"/>
                  </a:lnTo>
                  <a:lnTo>
                    <a:pt x="1532951" y="387263"/>
                  </a:lnTo>
                  <a:lnTo>
                    <a:pt x="1480650" y="402479"/>
                  </a:lnTo>
                  <a:lnTo>
                    <a:pt x="1428348" y="410022"/>
                  </a:lnTo>
                  <a:lnTo>
                    <a:pt x="1402197" y="411130"/>
                  </a:lnTo>
                  <a:lnTo>
                    <a:pt x="1765711" y="411130"/>
                  </a:lnTo>
                  <a:lnTo>
                    <a:pt x="1768309" y="205568"/>
                  </a:lnTo>
                  <a:close/>
                </a:path>
              </a:pathLst>
            </a:custGeom>
            <a:solidFill>
              <a:srgbClr val="FF0000"/>
            </a:solidFill>
          </p:spPr>
          <p:txBody>
            <a:bodyPr wrap="square" lIns="0" tIns="0" rIns="0" bIns="0" rtlCol="0"/>
            <a:lstStyle/>
            <a:p>
              <a:endParaRPr sz="1634"/>
            </a:p>
          </p:txBody>
        </p:sp>
        <p:sp>
          <p:nvSpPr>
            <p:cNvPr id="6" name="object 6"/>
            <p:cNvSpPr/>
            <p:nvPr/>
          </p:nvSpPr>
          <p:spPr>
            <a:xfrm>
              <a:off x="1936788" y="3279440"/>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2336786" y="3645509"/>
            <a:ext cx="1096093" cy="773035"/>
          </a:xfrm>
          <a:prstGeom prst="rect">
            <a:avLst/>
          </a:prstGeom>
        </p:spPr>
        <p:txBody>
          <a:bodyPr vert="horz" wrap="square" lIns="0" tIns="28959" rIns="0" bIns="0" rtlCol="0">
            <a:spAutoFit/>
          </a:bodyPr>
          <a:lstStyle/>
          <a:p>
            <a:pPr marL="14480" marR="5791" indent="-724" algn="ctr">
              <a:lnSpc>
                <a:spcPts val="2109"/>
              </a:lnSpc>
              <a:spcBef>
                <a:spcPts val="228"/>
              </a:spcBef>
            </a:pPr>
            <a:r>
              <a:rPr sz="1767" b="1" spc="-12" dirty="0">
                <a:solidFill>
                  <a:srgbClr val="FFFFFF"/>
                </a:solidFill>
                <a:latin typeface="Arial"/>
                <a:cs typeface="Arial"/>
              </a:rPr>
              <a:t>Spazio Confinato</a:t>
            </a:r>
            <a:endParaRPr sz="1767">
              <a:latin typeface="Arial"/>
              <a:cs typeface="Arial"/>
            </a:endParaRPr>
          </a:p>
          <a:p>
            <a:pPr algn="ctr">
              <a:lnSpc>
                <a:spcPts val="1550"/>
              </a:lnSpc>
            </a:pPr>
            <a:r>
              <a:rPr sz="1368" b="1" dirty="0">
                <a:solidFill>
                  <a:srgbClr val="FFFFFF"/>
                </a:solidFill>
                <a:latin typeface="Arial"/>
                <a:cs typeface="Arial"/>
              </a:rPr>
              <a:t>Uni</a:t>
            </a:r>
            <a:r>
              <a:rPr sz="1368" b="1" spc="45" dirty="0">
                <a:solidFill>
                  <a:srgbClr val="FFFFFF"/>
                </a:solidFill>
                <a:latin typeface="Arial"/>
                <a:cs typeface="Arial"/>
              </a:rPr>
              <a:t> </a:t>
            </a:r>
            <a:r>
              <a:rPr sz="1368" b="1" spc="-12" dirty="0">
                <a:solidFill>
                  <a:srgbClr val="FFFFFF"/>
                </a:solidFill>
                <a:latin typeface="Arial"/>
                <a:cs typeface="Arial"/>
              </a:rPr>
              <a:t>11958</a:t>
            </a:r>
            <a:endParaRPr sz="1368">
              <a:latin typeface="Arial"/>
              <a:cs typeface="Arial"/>
            </a:endParaRPr>
          </a:p>
        </p:txBody>
      </p:sp>
      <p:sp>
        <p:nvSpPr>
          <p:cNvPr id="8" name="object 8"/>
          <p:cNvSpPr txBox="1"/>
          <p:nvPr/>
        </p:nvSpPr>
        <p:spPr>
          <a:xfrm>
            <a:off x="4227375" y="3318071"/>
            <a:ext cx="6008963" cy="1628651"/>
          </a:xfrm>
          <a:prstGeom prst="rect">
            <a:avLst/>
          </a:prstGeom>
          <a:ln w="33497">
            <a:solidFill>
              <a:srgbClr val="FF0000"/>
            </a:solidFill>
          </a:ln>
        </p:spPr>
        <p:txBody>
          <a:bodyPr vert="horz" wrap="square" lIns="0" tIns="0" rIns="0" bIns="0" rtlCol="0">
            <a:spAutoFit/>
          </a:bodyPr>
          <a:lstStyle/>
          <a:p>
            <a:pPr marL="105701" algn="just">
              <a:lnSpc>
                <a:spcPts val="2115"/>
              </a:lnSpc>
            </a:pPr>
            <a:r>
              <a:rPr sz="1767" b="1" dirty="0" err="1">
                <a:solidFill>
                  <a:srgbClr val="EB0028"/>
                </a:solidFill>
                <a:latin typeface="Arial"/>
                <a:cs typeface="Arial"/>
              </a:rPr>
              <a:t>Condizione</a:t>
            </a:r>
            <a:r>
              <a:rPr sz="1767" b="1" spc="85" dirty="0">
                <a:solidFill>
                  <a:srgbClr val="EB0028"/>
                </a:solidFill>
                <a:latin typeface="Arial"/>
                <a:cs typeface="Arial"/>
              </a:rPr>
              <a:t> </a:t>
            </a:r>
            <a:r>
              <a:rPr sz="1767" b="1" dirty="0">
                <a:solidFill>
                  <a:srgbClr val="EB0028"/>
                </a:solidFill>
                <a:latin typeface="Arial"/>
                <a:cs typeface="Arial"/>
              </a:rPr>
              <a:t>pericolosa</a:t>
            </a:r>
            <a:r>
              <a:rPr sz="1767" b="1" spc="85" dirty="0">
                <a:solidFill>
                  <a:srgbClr val="EB0028"/>
                </a:solidFill>
                <a:latin typeface="Arial"/>
                <a:cs typeface="Arial"/>
              </a:rPr>
              <a:t> </a:t>
            </a:r>
            <a:r>
              <a:rPr sz="1767" b="1" spc="-12" dirty="0">
                <a:solidFill>
                  <a:srgbClr val="EB0028"/>
                </a:solidFill>
                <a:latin typeface="Arial"/>
                <a:cs typeface="Arial"/>
              </a:rPr>
              <a:t>(IDLH):</a:t>
            </a:r>
            <a:endParaRPr sz="1767" dirty="0">
              <a:latin typeface="Arial"/>
              <a:cs typeface="Arial"/>
            </a:endParaRPr>
          </a:p>
          <a:p>
            <a:pPr marL="105701" marR="97013" algn="just">
              <a:lnSpc>
                <a:spcPts val="2109"/>
              </a:lnSpc>
              <a:spcBef>
                <a:spcPts val="74"/>
              </a:spcBef>
            </a:pPr>
            <a:r>
              <a:rPr sz="1767" b="1" dirty="0">
                <a:solidFill>
                  <a:srgbClr val="0070C0"/>
                </a:solidFill>
                <a:latin typeface="Arial"/>
                <a:cs typeface="Arial"/>
              </a:rPr>
              <a:t>Condizione</a:t>
            </a:r>
            <a:r>
              <a:rPr sz="1767" b="1" spc="217" dirty="0">
                <a:solidFill>
                  <a:srgbClr val="0070C0"/>
                </a:solidFill>
                <a:latin typeface="Arial"/>
                <a:cs typeface="Arial"/>
              </a:rPr>
              <a:t>  </a:t>
            </a:r>
            <a:r>
              <a:rPr sz="1767" b="1" dirty="0">
                <a:solidFill>
                  <a:srgbClr val="0070C0"/>
                </a:solidFill>
                <a:latin typeface="Arial"/>
                <a:cs typeface="Arial"/>
              </a:rPr>
              <a:t>di</a:t>
            </a:r>
            <a:r>
              <a:rPr sz="1767" b="1" spc="222" dirty="0">
                <a:solidFill>
                  <a:srgbClr val="0070C0"/>
                </a:solidFill>
                <a:latin typeface="Arial"/>
                <a:cs typeface="Arial"/>
              </a:rPr>
              <a:t>  </a:t>
            </a:r>
            <a:r>
              <a:rPr sz="1767" b="1" dirty="0">
                <a:solidFill>
                  <a:srgbClr val="0070C0"/>
                </a:solidFill>
                <a:latin typeface="Arial"/>
                <a:cs typeface="Arial"/>
              </a:rPr>
              <a:t>pericolo</a:t>
            </a:r>
            <a:r>
              <a:rPr sz="1767" b="1" spc="222" dirty="0">
                <a:solidFill>
                  <a:srgbClr val="0070C0"/>
                </a:solidFill>
                <a:latin typeface="Arial"/>
                <a:cs typeface="Arial"/>
              </a:rPr>
              <a:t>  </a:t>
            </a:r>
            <a:r>
              <a:rPr sz="1767" b="1" dirty="0">
                <a:solidFill>
                  <a:srgbClr val="0070C0"/>
                </a:solidFill>
                <a:latin typeface="Arial"/>
                <a:cs typeface="Arial"/>
              </a:rPr>
              <a:t>già</a:t>
            </a:r>
            <a:r>
              <a:rPr sz="1767" b="1" spc="222" dirty="0">
                <a:solidFill>
                  <a:srgbClr val="0070C0"/>
                </a:solidFill>
                <a:latin typeface="Arial"/>
                <a:cs typeface="Arial"/>
              </a:rPr>
              <a:t>  </a:t>
            </a:r>
            <a:r>
              <a:rPr sz="1767" b="1" dirty="0">
                <a:solidFill>
                  <a:srgbClr val="0070C0"/>
                </a:solidFill>
                <a:latin typeface="Arial"/>
                <a:cs typeface="Arial"/>
              </a:rPr>
              <a:t>presente</a:t>
            </a:r>
            <a:r>
              <a:rPr sz="1767" b="1" spc="222" dirty="0">
                <a:solidFill>
                  <a:srgbClr val="0070C0"/>
                </a:solidFill>
                <a:latin typeface="Arial"/>
                <a:cs typeface="Arial"/>
              </a:rPr>
              <a:t>  </a:t>
            </a:r>
            <a:r>
              <a:rPr sz="1767" b="1" dirty="0">
                <a:solidFill>
                  <a:srgbClr val="0070C0"/>
                </a:solidFill>
                <a:latin typeface="Arial"/>
                <a:cs typeface="Arial"/>
              </a:rPr>
              <a:t>o</a:t>
            </a:r>
            <a:r>
              <a:rPr sz="1767" b="1" spc="222" dirty="0">
                <a:solidFill>
                  <a:srgbClr val="0070C0"/>
                </a:solidFill>
                <a:latin typeface="Arial"/>
                <a:cs typeface="Arial"/>
              </a:rPr>
              <a:t>  </a:t>
            </a:r>
            <a:r>
              <a:rPr sz="1767" b="1" dirty="0">
                <a:solidFill>
                  <a:srgbClr val="0070C0"/>
                </a:solidFill>
                <a:latin typeface="Arial"/>
                <a:cs typeface="Arial"/>
              </a:rPr>
              <a:t>che</a:t>
            </a:r>
            <a:r>
              <a:rPr sz="1767" b="1" spc="222" dirty="0">
                <a:solidFill>
                  <a:srgbClr val="0070C0"/>
                </a:solidFill>
                <a:latin typeface="Arial"/>
                <a:cs typeface="Arial"/>
              </a:rPr>
              <a:t>  </a:t>
            </a:r>
            <a:r>
              <a:rPr sz="1767" b="1" spc="-28" dirty="0">
                <a:solidFill>
                  <a:srgbClr val="0070C0"/>
                </a:solidFill>
                <a:latin typeface="Arial"/>
                <a:cs typeface="Arial"/>
              </a:rPr>
              <a:t>può </a:t>
            </a:r>
            <a:r>
              <a:rPr sz="1767" b="1" spc="130" dirty="0">
                <a:solidFill>
                  <a:srgbClr val="0070C0"/>
                </a:solidFill>
                <a:latin typeface="Arial"/>
                <a:cs typeface="Arial"/>
              </a:rPr>
              <a:t>manifestarsi</a:t>
            </a:r>
            <a:r>
              <a:rPr sz="1767" b="1" spc="245" dirty="0">
                <a:solidFill>
                  <a:srgbClr val="0070C0"/>
                </a:solidFill>
                <a:latin typeface="Arial"/>
                <a:cs typeface="Arial"/>
              </a:rPr>
              <a:t>  </a:t>
            </a:r>
            <a:r>
              <a:rPr sz="1767" b="1" spc="114" dirty="0">
                <a:solidFill>
                  <a:srgbClr val="0070C0"/>
                </a:solidFill>
                <a:latin typeface="Arial"/>
                <a:cs typeface="Arial"/>
              </a:rPr>
              <a:t>durante</a:t>
            </a:r>
            <a:r>
              <a:rPr sz="1767" b="1" spc="245" dirty="0">
                <a:solidFill>
                  <a:srgbClr val="0070C0"/>
                </a:solidFill>
                <a:latin typeface="Arial"/>
                <a:cs typeface="Arial"/>
              </a:rPr>
              <a:t>  </a:t>
            </a:r>
            <a:r>
              <a:rPr sz="1767" b="1" spc="74" dirty="0">
                <a:solidFill>
                  <a:srgbClr val="0070C0"/>
                </a:solidFill>
                <a:latin typeface="Arial"/>
                <a:cs typeface="Arial"/>
              </a:rPr>
              <a:t>le</a:t>
            </a:r>
            <a:r>
              <a:rPr sz="1767" b="1" spc="250" dirty="0">
                <a:solidFill>
                  <a:srgbClr val="0070C0"/>
                </a:solidFill>
                <a:latin typeface="Arial"/>
                <a:cs typeface="Arial"/>
              </a:rPr>
              <a:t>  </a:t>
            </a:r>
            <a:r>
              <a:rPr sz="1767" b="1" spc="120" dirty="0">
                <a:solidFill>
                  <a:srgbClr val="0070C0"/>
                </a:solidFill>
                <a:latin typeface="Arial"/>
                <a:cs typeface="Arial"/>
              </a:rPr>
              <a:t>attività</a:t>
            </a:r>
            <a:r>
              <a:rPr sz="1767" b="1" spc="245" dirty="0">
                <a:solidFill>
                  <a:srgbClr val="0070C0"/>
                </a:solidFill>
                <a:latin typeface="Arial"/>
                <a:cs typeface="Arial"/>
              </a:rPr>
              <a:t>  </a:t>
            </a:r>
            <a:r>
              <a:rPr sz="1767" b="1" spc="125" dirty="0">
                <a:solidFill>
                  <a:srgbClr val="0070C0"/>
                </a:solidFill>
                <a:latin typeface="Arial"/>
                <a:cs typeface="Arial"/>
              </a:rPr>
              <a:t>lavorative</a:t>
            </a:r>
            <a:r>
              <a:rPr sz="1767" b="1" spc="250" dirty="0">
                <a:solidFill>
                  <a:srgbClr val="0070C0"/>
                </a:solidFill>
                <a:latin typeface="Arial"/>
                <a:cs typeface="Arial"/>
              </a:rPr>
              <a:t>  </a:t>
            </a:r>
            <a:r>
              <a:rPr sz="1767" b="1" spc="-57" dirty="0">
                <a:solidFill>
                  <a:srgbClr val="0070C0"/>
                </a:solidFill>
                <a:latin typeface="Arial"/>
                <a:cs typeface="Arial"/>
              </a:rPr>
              <a:t>e </a:t>
            </a:r>
            <a:r>
              <a:rPr sz="1767" b="1" dirty="0">
                <a:solidFill>
                  <a:srgbClr val="0070C0"/>
                </a:solidFill>
                <a:latin typeface="Arial"/>
                <a:cs typeface="Arial"/>
              </a:rPr>
              <a:t>determinare</a:t>
            </a:r>
            <a:r>
              <a:rPr sz="1767" b="1" spc="91" dirty="0">
                <a:solidFill>
                  <a:srgbClr val="0070C0"/>
                </a:solidFill>
                <a:latin typeface="Arial"/>
                <a:cs typeface="Arial"/>
              </a:rPr>
              <a:t> </a:t>
            </a:r>
            <a:r>
              <a:rPr sz="1767" b="1" dirty="0">
                <a:solidFill>
                  <a:srgbClr val="0070C0"/>
                </a:solidFill>
                <a:latin typeface="Arial"/>
                <a:cs typeface="Arial"/>
              </a:rPr>
              <a:t>rischi</a:t>
            </a:r>
            <a:r>
              <a:rPr sz="1767" b="1" spc="97" dirty="0">
                <a:solidFill>
                  <a:srgbClr val="0070C0"/>
                </a:solidFill>
                <a:latin typeface="Arial"/>
                <a:cs typeface="Arial"/>
              </a:rPr>
              <a:t> </a:t>
            </a:r>
            <a:r>
              <a:rPr sz="1767" b="1" dirty="0">
                <a:solidFill>
                  <a:srgbClr val="0070C0"/>
                </a:solidFill>
                <a:latin typeface="Arial"/>
                <a:cs typeface="Arial"/>
              </a:rPr>
              <a:t>gravi</a:t>
            </a:r>
            <a:r>
              <a:rPr sz="1767" b="1" spc="97" dirty="0">
                <a:solidFill>
                  <a:srgbClr val="0070C0"/>
                </a:solidFill>
                <a:latin typeface="Arial"/>
                <a:cs typeface="Arial"/>
              </a:rPr>
              <a:t> </a:t>
            </a:r>
            <a:r>
              <a:rPr sz="1767" b="1" dirty="0">
                <a:solidFill>
                  <a:srgbClr val="0070C0"/>
                </a:solidFill>
                <a:latin typeface="Arial"/>
                <a:cs typeface="Arial"/>
              </a:rPr>
              <a:t>e</a:t>
            </a:r>
            <a:r>
              <a:rPr sz="1767" b="1" spc="97" dirty="0">
                <a:solidFill>
                  <a:srgbClr val="0070C0"/>
                </a:solidFill>
                <a:latin typeface="Arial"/>
                <a:cs typeface="Arial"/>
              </a:rPr>
              <a:t> </a:t>
            </a:r>
            <a:r>
              <a:rPr sz="1767" b="1" dirty="0">
                <a:solidFill>
                  <a:srgbClr val="0070C0"/>
                </a:solidFill>
                <a:latin typeface="Arial"/>
                <a:cs typeface="Arial"/>
              </a:rPr>
              <a:t>immediati</a:t>
            </a:r>
            <a:r>
              <a:rPr sz="1767" b="1" spc="91" dirty="0">
                <a:solidFill>
                  <a:srgbClr val="0070C0"/>
                </a:solidFill>
                <a:latin typeface="Arial"/>
                <a:cs typeface="Arial"/>
              </a:rPr>
              <a:t> </a:t>
            </a:r>
            <a:r>
              <a:rPr sz="1767" b="1" dirty="0">
                <a:solidFill>
                  <a:srgbClr val="0070C0"/>
                </a:solidFill>
                <a:latin typeface="Arial"/>
                <a:cs typeface="Arial"/>
              </a:rPr>
              <a:t>per</a:t>
            </a:r>
            <a:r>
              <a:rPr sz="1767" b="1" spc="97" dirty="0">
                <a:solidFill>
                  <a:srgbClr val="0070C0"/>
                </a:solidFill>
                <a:latin typeface="Arial"/>
                <a:cs typeface="Arial"/>
              </a:rPr>
              <a:t> </a:t>
            </a:r>
            <a:r>
              <a:rPr sz="1767" b="1" dirty="0">
                <a:solidFill>
                  <a:srgbClr val="0070C0"/>
                </a:solidFill>
                <a:latin typeface="Arial"/>
                <a:cs typeface="Arial"/>
              </a:rPr>
              <a:t>la</a:t>
            </a:r>
            <a:r>
              <a:rPr sz="1767" b="1" spc="97" dirty="0">
                <a:solidFill>
                  <a:srgbClr val="0070C0"/>
                </a:solidFill>
                <a:latin typeface="Arial"/>
                <a:cs typeface="Arial"/>
              </a:rPr>
              <a:t> </a:t>
            </a:r>
            <a:r>
              <a:rPr sz="1767" b="1" dirty="0">
                <a:solidFill>
                  <a:srgbClr val="0070C0"/>
                </a:solidFill>
                <a:latin typeface="Arial"/>
                <a:cs typeface="Arial"/>
              </a:rPr>
              <a:t>salute</a:t>
            </a:r>
            <a:r>
              <a:rPr sz="1767" b="1" spc="97" dirty="0">
                <a:solidFill>
                  <a:srgbClr val="0070C0"/>
                </a:solidFill>
                <a:latin typeface="Arial"/>
                <a:cs typeface="Arial"/>
              </a:rPr>
              <a:t> </a:t>
            </a:r>
            <a:r>
              <a:rPr sz="1767" b="1" dirty="0">
                <a:solidFill>
                  <a:srgbClr val="0070C0"/>
                </a:solidFill>
                <a:latin typeface="Arial"/>
                <a:cs typeface="Arial"/>
              </a:rPr>
              <a:t>e</a:t>
            </a:r>
            <a:r>
              <a:rPr sz="1767" b="1" spc="91" dirty="0">
                <a:solidFill>
                  <a:srgbClr val="0070C0"/>
                </a:solidFill>
                <a:latin typeface="Arial"/>
                <a:cs typeface="Arial"/>
              </a:rPr>
              <a:t> </a:t>
            </a:r>
            <a:r>
              <a:rPr sz="1767" b="1" spc="-28" dirty="0">
                <a:solidFill>
                  <a:srgbClr val="0070C0"/>
                </a:solidFill>
                <a:latin typeface="Arial"/>
                <a:cs typeface="Arial"/>
              </a:rPr>
              <a:t>ls </a:t>
            </a:r>
            <a:r>
              <a:rPr sz="1767" b="1" dirty="0">
                <a:solidFill>
                  <a:srgbClr val="0070C0"/>
                </a:solidFill>
                <a:latin typeface="Arial"/>
                <a:cs typeface="Arial"/>
              </a:rPr>
              <a:t>sicurezza</a:t>
            </a:r>
            <a:r>
              <a:rPr sz="1767" b="1" spc="330" dirty="0">
                <a:solidFill>
                  <a:srgbClr val="0070C0"/>
                </a:solidFill>
                <a:latin typeface="Arial"/>
                <a:cs typeface="Arial"/>
              </a:rPr>
              <a:t> </a:t>
            </a:r>
            <a:r>
              <a:rPr sz="1767" b="1" dirty="0">
                <a:solidFill>
                  <a:srgbClr val="0070C0"/>
                </a:solidFill>
                <a:latin typeface="Arial"/>
                <a:cs typeface="Arial"/>
              </a:rPr>
              <a:t>(Immediatly</a:t>
            </a:r>
            <a:r>
              <a:rPr sz="1767" b="1" spc="337" dirty="0">
                <a:solidFill>
                  <a:srgbClr val="0070C0"/>
                </a:solidFill>
                <a:latin typeface="Arial"/>
                <a:cs typeface="Arial"/>
              </a:rPr>
              <a:t> </a:t>
            </a:r>
            <a:r>
              <a:rPr sz="1767" b="1" dirty="0">
                <a:solidFill>
                  <a:srgbClr val="0070C0"/>
                </a:solidFill>
                <a:latin typeface="Arial"/>
                <a:cs typeface="Arial"/>
              </a:rPr>
              <a:t>Dangerous</a:t>
            </a:r>
            <a:r>
              <a:rPr sz="1767" b="1" spc="337" dirty="0">
                <a:solidFill>
                  <a:srgbClr val="0070C0"/>
                </a:solidFill>
                <a:latin typeface="Arial"/>
                <a:cs typeface="Arial"/>
              </a:rPr>
              <a:t> </a:t>
            </a:r>
            <a:r>
              <a:rPr sz="1767" b="1" dirty="0">
                <a:solidFill>
                  <a:srgbClr val="0070C0"/>
                </a:solidFill>
                <a:latin typeface="Arial"/>
                <a:cs typeface="Arial"/>
              </a:rPr>
              <a:t>for</a:t>
            </a:r>
            <a:r>
              <a:rPr sz="1767" b="1" spc="337" dirty="0">
                <a:solidFill>
                  <a:srgbClr val="0070C0"/>
                </a:solidFill>
                <a:latin typeface="Arial"/>
                <a:cs typeface="Arial"/>
              </a:rPr>
              <a:t> </a:t>
            </a:r>
            <a:r>
              <a:rPr sz="1767" b="1" dirty="0">
                <a:solidFill>
                  <a:srgbClr val="0070C0"/>
                </a:solidFill>
                <a:latin typeface="Arial"/>
                <a:cs typeface="Arial"/>
              </a:rPr>
              <a:t>Life</a:t>
            </a:r>
            <a:r>
              <a:rPr sz="1767" b="1" spc="337" dirty="0">
                <a:solidFill>
                  <a:srgbClr val="0070C0"/>
                </a:solidFill>
                <a:latin typeface="Arial"/>
                <a:cs typeface="Arial"/>
              </a:rPr>
              <a:t> </a:t>
            </a:r>
            <a:r>
              <a:rPr sz="1767" b="1" dirty="0">
                <a:solidFill>
                  <a:srgbClr val="0070C0"/>
                </a:solidFill>
                <a:latin typeface="Arial"/>
                <a:cs typeface="Arial"/>
              </a:rPr>
              <a:t>or</a:t>
            </a:r>
            <a:r>
              <a:rPr sz="1767" b="1" spc="330" dirty="0">
                <a:solidFill>
                  <a:srgbClr val="0070C0"/>
                </a:solidFill>
                <a:latin typeface="Arial"/>
                <a:cs typeface="Arial"/>
              </a:rPr>
              <a:t> </a:t>
            </a:r>
            <a:r>
              <a:rPr sz="1767" b="1" spc="-12" dirty="0">
                <a:solidFill>
                  <a:srgbClr val="0070C0"/>
                </a:solidFill>
                <a:latin typeface="Arial"/>
                <a:cs typeface="Arial"/>
              </a:rPr>
              <a:t>Health) </a:t>
            </a:r>
            <a:r>
              <a:rPr sz="1767" b="1" dirty="0">
                <a:solidFill>
                  <a:srgbClr val="0070C0"/>
                </a:solidFill>
                <a:latin typeface="Arial"/>
                <a:cs typeface="Arial"/>
              </a:rPr>
              <a:t>dei</a:t>
            </a:r>
            <a:r>
              <a:rPr sz="1767" b="1" spc="160" dirty="0">
                <a:solidFill>
                  <a:srgbClr val="0070C0"/>
                </a:solidFill>
                <a:latin typeface="Arial"/>
                <a:cs typeface="Arial"/>
              </a:rPr>
              <a:t>  </a:t>
            </a:r>
            <a:r>
              <a:rPr sz="1767" b="1" dirty="0">
                <a:solidFill>
                  <a:srgbClr val="0070C0"/>
                </a:solidFill>
                <a:latin typeface="Arial"/>
                <a:cs typeface="Arial"/>
              </a:rPr>
              <a:t>lavoratori</a:t>
            </a:r>
            <a:r>
              <a:rPr sz="1767" b="1" spc="160" dirty="0">
                <a:solidFill>
                  <a:srgbClr val="0070C0"/>
                </a:solidFill>
                <a:latin typeface="Arial"/>
                <a:cs typeface="Arial"/>
              </a:rPr>
              <a:t>  </a:t>
            </a:r>
            <a:r>
              <a:rPr sz="1767" b="1" dirty="0">
                <a:solidFill>
                  <a:srgbClr val="0070C0"/>
                </a:solidFill>
                <a:latin typeface="Arial"/>
                <a:cs typeface="Arial"/>
              </a:rPr>
              <a:t>presenti</a:t>
            </a:r>
            <a:r>
              <a:rPr sz="1767" b="1" spc="160" dirty="0">
                <a:solidFill>
                  <a:srgbClr val="0070C0"/>
                </a:solidFill>
                <a:latin typeface="Arial"/>
                <a:cs typeface="Arial"/>
              </a:rPr>
              <a:t>  </a:t>
            </a:r>
            <a:r>
              <a:rPr sz="1767" b="1" dirty="0">
                <a:solidFill>
                  <a:srgbClr val="0070C0"/>
                </a:solidFill>
                <a:latin typeface="Arial"/>
                <a:cs typeface="Arial"/>
              </a:rPr>
              <a:t>all’interno</a:t>
            </a:r>
            <a:r>
              <a:rPr sz="1767" b="1" spc="160" dirty="0">
                <a:solidFill>
                  <a:srgbClr val="0070C0"/>
                </a:solidFill>
                <a:latin typeface="Arial"/>
                <a:cs typeface="Arial"/>
              </a:rPr>
              <a:t>  </a:t>
            </a:r>
            <a:r>
              <a:rPr sz="1767" b="1" dirty="0">
                <a:solidFill>
                  <a:srgbClr val="0070C0"/>
                </a:solidFill>
                <a:latin typeface="Arial"/>
                <a:cs typeface="Arial"/>
              </a:rPr>
              <a:t>di</a:t>
            </a:r>
            <a:r>
              <a:rPr sz="1767" b="1" spc="154" dirty="0">
                <a:solidFill>
                  <a:srgbClr val="0070C0"/>
                </a:solidFill>
                <a:latin typeface="Arial"/>
                <a:cs typeface="Arial"/>
              </a:rPr>
              <a:t>  </a:t>
            </a:r>
            <a:r>
              <a:rPr sz="1767" b="1" dirty="0">
                <a:solidFill>
                  <a:srgbClr val="0070C0"/>
                </a:solidFill>
                <a:latin typeface="Arial"/>
                <a:cs typeface="Arial"/>
              </a:rPr>
              <a:t>un</a:t>
            </a:r>
            <a:r>
              <a:rPr sz="1767" b="1" spc="160" dirty="0">
                <a:solidFill>
                  <a:srgbClr val="0070C0"/>
                </a:solidFill>
                <a:latin typeface="Arial"/>
                <a:cs typeface="Arial"/>
              </a:rPr>
              <a:t>  </a:t>
            </a:r>
            <a:r>
              <a:rPr sz="1767" b="1" spc="-12" dirty="0">
                <a:solidFill>
                  <a:srgbClr val="0070C0"/>
                </a:solidFill>
                <a:latin typeface="Arial"/>
                <a:cs typeface="Arial"/>
              </a:rPr>
              <a:t>ambiente</a:t>
            </a:r>
            <a:endParaRPr sz="1767" dirty="0">
              <a:solidFill>
                <a:srgbClr val="0070C0"/>
              </a:solidFill>
              <a:latin typeface="Arial"/>
              <a:cs typeface="Arial"/>
            </a:endParaRPr>
          </a:p>
        </p:txBody>
      </p:sp>
      <p:pic>
        <p:nvPicPr>
          <p:cNvPr id="9" name="object 9"/>
          <p:cNvPicPr/>
          <p:nvPr/>
        </p:nvPicPr>
        <p:blipFill>
          <a:blip r:embed="rId2" cstate="print"/>
          <a:stretch>
            <a:fillRect/>
          </a:stretch>
        </p:blipFill>
        <p:spPr>
          <a:xfrm>
            <a:off x="3220451" y="4571156"/>
            <a:ext cx="562742" cy="375566"/>
          </a:xfrm>
          <a:prstGeom prst="rect">
            <a:avLst/>
          </a:prstGeom>
        </p:spPr>
      </p:pic>
      <p:sp>
        <p:nvSpPr>
          <p:cNvPr id="10" name="object 10"/>
          <p:cNvSpPr txBox="1">
            <a:spLocks noGrp="1"/>
          </p:cNvSpPr>
          <p:nvPr>
            <p:ph type="sldNum" sz="quarter" idx="7"/>
          </p:nvPr>
        </p:nvSpPr>
        <p:spPr>
          <a:xfrm>
            <a:off x="11613572" y="6485823"/>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18</a:t>
            </a:fld>
            <a:endParaRPr spc="-28" dirty="0"/>
          </a:p>
        </p:txBody>
      </p:sp>
      <p:sp>
        <p:nvSpPr>
          <p:cNvPr id="13" name="object 2">
            <a:extLst>
              <a:ext uri="{FF2B5EF4-FFF2-40B4-BE49-F238E27FC236}">
                <a16:creationId xmlns:a16="http://schemas.microsoft.com/office/drawing/2014/main" id="{4927A99E-5938-8AA9-2E60-743F531DFB85}"/>
              </a:ext>
            </a:extLst>
          </p:cNvPr>
          <p:cNvSpPr txBox="1">
            <a:spLocks noGrp="1"/>
          </p:cNvSpPr>
          <p:nvPr>
            <p:ph type="title"/>
          </p:nvPr>
        </p:nvSpPr>
        <p:spPr>
          <a:xfrm>
            <a:off x="-24275" y="548686"/>
            <a:ext cx="10424410" cy="406383"/>
          </a:xfrm>
          <a:prstGeom prst="rect">
            <a:avLst/>
          </a:prstGeom>
        </p:spPr>
        <p:txBody>
          <a:bodyPr vert="horz" wrap="square" lIns="0" tIns="15928" rIns="0" bIns="0" rtlCol="0" anchor="ctr">
            <a:spAutoFit/>
          </a:bodyPr>
          <a:lstStyle/>
          <a:p>
            <a:pPr marL="3656102">
              <a:spcBef>
                <a:spcPts val="125"/>
              </a:spcBef>
            </a:pPr>
            <a:r>
              <a:rPr sz="2800" b="1" dirty="0">
                <a:solidFill>
                  <a:srgbClr val="0070C0"/>
                </a:solidFill>
                <a:latin typeface="Arial" panose="020B0604020202020204" pitchFamily="34" charset="0"/>
                <a:cs typeface="Arial" panose="020B0604020202020204" pitchFamily="34" charset="0"/>
              </a:rPr>
              <a:t>La</a:t>
            </a:r>
            <a:r>
              <a:rPr sz="2800" b="1" spc="-17"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UNI</a:t>
            </a:r>
            <a:r>
              <a:rPr sz="2800" b="1" spc="-12" dirty="0">
                <a:solidFill>
                  <a:srgbClr val="0070C0"/>
                </a:solidFill>
                <a:latin typeface="Arial" panose="020B0604020202020204" pitchFamily="34" charset="0"/>
                <a:cs typeface="Arial" panose="020B0604020202020204" pitchFamily="34" charset="0"/>
              </a:rPr>
              <a:t> 11958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40813" y="2010369"/>
            <a:ext cx="8055631" cy="567851"/>
          </a:xfrm>
          <a:prstGeom prst="rect">
            <a:avLst/>
          </a:prstGeom>
        </p:spPr>
        <p:txBody>
          <a:bodyPr vert="horz" wrap="square" lIns="0" tIns="28959" rIns="0" bIns="0" rtlCol="0">
            <a:spAutoFit/>
          </a:bodyPr>
          <a:lstStyle/>
          <a:p>
            <a:pPr marL="13756" marR="5791">
              <a:lnSpc>
                <a:spcPts val="2109"/>
              </a:lnSpc>
              <a:spcBef>
                <a:spcPts val="228"/>
              </a:spcBef>
              <a:tabLst>
                <a:tab pos="356923" algn="l"/>
              </a:tabLst>
            </a:pPr>
            <a:r>
              <a:rPr sz="1767" b="1" dirty="0">
                <a:solidFill>
                  <a:srgbClr val="0070C0"/>
                </a:solidFill>
                <a:latin typeface="Arial"/>
                <a:cs typeface="Arial"/>
              </a:rPr>
              <a:t>La</a:t>
            </a:r>
            <a:r>
              <a:rPr sz="1767" b="1" spc="165" dirty="0">
                <a:solidFill>
                  <a:srgbClr val="0070C0"/>
                </a:solidFill>
                <a:latin typeface="Arial"/>
                <a:cs typeface="Arial"/>
              </a:rPr>
              <a:t> </a:t>
            </a:r>
            <a:r>
              <a:rPr sz="1767" b="1" dirty="0">
                <a:solidFill>
                  <a:srgbClr val="0070C0"/>
                </a:solidFill>
                <a:latin typeface="Arial"/>
                <a:cs typeface="Arial"/>
              </a:rPr>
              <a:t>UNI</a:t>
            </a:r>
            <a:r>
              <a:rPr sz="1767" b="1" spc="165" dirty="0">
                <a:solidFill>
                  <a:srgbClr val="0070C0"/>
                </a:solidFill>
                <a:latin typeface="Arial"/>
                <a:cs typeface="Arial"/>
              </a:rPr>
              <a:t> </a:t>
            </a:r>
            <a:r>
              <a:rPr sz="1767" b="1" dirty="0">
                <a:solidFill>
                  <a:srgbClr val="0070C0"/>
                </a:solidFill>
                <a:latin typeface="Arial"/>
                <a:cs typeface="Arial"/>
              </a:rPr>
              <a:t>11958:2024</a:t>
            </a:r>
            <a:r>
              <a:rPr sz="1767" b="1" spc="165" dirty="0">
                <a:solidFill>
                  <a:srgbClr val="0070C0"/>
                </a:solidFill>
                <a:latin typeface="Arial"/>
                <a:cs typeface="Arial"/>
              </a:rPr>
              <a:t> </a:t>
            </a:r>
            <a:r>
              <a:rPr sz="1767" b="1" dirty="0">
                <a:solidFill>
                  <a:srgbClr val="0070C0"/>
                </a:solidFill>
                <a:latin typeface="Arial"/>
                <a:cs typeface="Arial"/>
              </a:rPr>
              <a:t>–</a:t>
            </a:r>
            <a:r>
              <a:rPr sz="1767" b="1" spc="103" dirty="0">
                <a:solidFill>
                  <a:srgbClr val="0070C0"/>
                </a:solidFill>
                <a:latin typeface="Arial"/>
                <a:cs typeface="Arial"/>
              </a:rPr>
              <a:t> </a:t>
            </a:r>
            <a:r>
              <a:rPr sz="1767" b="1" dirty="0">
                <a:solidFill>
                  <a:srgbClr val="0070C0"/>
                </a:solidFill>
                <a:latin typeface="Arial"/>
                <a:cs typeface="Arial"/>
              </a:rPr>
              <a:t>Ambienti</a:t>
            </a:r>
            <a:r>
              <a:rPr sz="1767" b="1" spc="165" dirty="0">
                <a:solidFill>
                  <a:srgbClr val="0070C0"/>
                </a:solidFill>
                <a:latin typeface="Arial"/>
                <a:cs typeface="Arial"/>
              </a:rPr>
              <a:t> </a:t>
            </a:r>
            <a:r>
              <a:rPr sz="1767" b="1" dirty="0">
                <a:solidFill>
                  <a:srgbClr val="0070C0"/>
                </a:solidFill>
                <a:latin typeface="Arial"/>
                <a:cs typeface="Arial"/>
              </a:rPr>
              <a:t>confinati</a:t>
            </a:r>
            <a:r>
              <a:rPr sz="1767" b="1" spc="165" dirty="0">
                <a:solidFill>
                  <a:srgbClr val="0070C0"/>
                </a:solidFill>
                <a:latin typeface="Arial"/>
                <a:cs typeface="Arial"/>
              </a:rPr>
              <a:t> </a:t>
            </a:r>
            <a:r>
              <a:rPr sz="1767" b="1" dirty="0">
                <a:solidFill>
                  <a:srgbClr val="0070C0"/>
                </a:solidFill>
                <a:latin typeface="Arial"/>
                <a:cs typeface="Arial"/>
              </a:rPr>
              <a:t>e/o</a:t>
            </a:r>
            <a:r>
              <a:rPr sz="1767" b="1" spc="171" dirty="0">
                <a:solidFill>
                  <a:srgbClr val="0070C0"/>
                </a:solidFill>
                <a:latin typeface="Arial"/>
                <a:cs typeface="Arial"/>
              </a:rPr>
              <a:t> </a:t>
            </a:r>
            <a:r>
              <a:rPr sz="1767" b="1" dirty="0">
                <a:solidFill>
                  <a:srgbClr val="0070C0"/>
                </a:solidFill>
                <a:latin typeface="Arial"/>
                <a:cs typeface="Arial"/>
              </a:rPr>
              <a:t>sospetti</a:t>
            </a:r>
            <a:r>
              <a:rPr sz="1767" b="1" spc="165" dirty="0">
                <a:solidFill>
                  <a:srgbClr val="0070C0"/>
                </a:solidFill>
                <a:latin typeface="Arial"/>
                <a:cs typeface="Arial"/>
              </a:rPr>
              <a:t> </a:t>
            </a:r>
            <a:r>
              <a:rPr sz="1767" b="1" dirty="0">
                <a:solidFill>
                  <a:srgbClr val="0070C0"/>
                </a:solidFill>
                <a:latin typeface="Arial"/>
                <a:cs typeface="Arial"/>
              </a:rPr>
              <a:t>di</a:t>
            </a:r>
            <a:r>
              <a:rPr sz="1767" b="1" spc="165" dirty="0">
                <a:solidFill>
                  <a:srgbClr val="0070C0"/>
                </a:solidFill>
                <a:latin typeface="Arial"/>
                <a:cs typeface="Arial"/>
              </a:rPr>
              <a:t> </a:t>
            </a:r>
            <a:r>
              <a:rPr sz="1767" b="1" dirty="0">
                <a:solidFill>
                  <a:srgbClr val="0070C0"/>
                </a:solidFill>
                <a:latin typeface="Arial"/>
                <a:cs typeface="Arial"/>
              </a:rPr>
              <a:t>inquinamento</a:t>
            </a:r>
            <a:r>
              <a:rPr sz="1767" b="1" spc="165" dirty="0">
                <a:solidFill>
                  <a:srgbClr val="0070C0"/>
                </a:solidFill>
                <a:latin typeface="Arial"/>
                <a:cs typeface="Arial"/>
              </a:rPr>
              <a:t> </a:t>
            </a:r>
            <a:r>
              <a:rPr sz="1767" b="1" spc="-57" dirty="0">
                <a:solidFill>
                  <a:srgbClr val="0070C0"/>
                </a:solidFill>
                <a:latin typeface="Arial"/>
                <a:cs typeface="Arial"/>
              </a:rPr>
              <a:t>- </a:t>
            </a:r>
            <a:r>
              <a:rPr sz="1767" b="1" dirty="0">
                <a:solidFill>
                  <a:srgbClr val="0070C0"/>
                </a:solidFill>
                <a:latin typeface="Arial"/>
                <a:cs typeface="Arial"/>
              </a:rPr>
              <a:t>Criteri</a:t>
            </a:r>
            <a:r>
              <a:rPr sz="1767" b="1" spc="63"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l'identificazione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3" dirty="0">
                <a:solidFill>
                  <a:srgbClr val="0070C0"/>
                </a:solidFill>
                <a:latin typeface="Arial"/>
                <a:cs typeface="Arial"/>
              </a:rPr>
              <a:t> </a:t>
            </a:r>
            <a:r>
              <a:rPr sz="1767" b="1" dirty="0">
                <a:solidFill>
                  <a:srgbClr val="0070C0"/>
                </a:solidFill>
                <a:latin typeface="Arial"/>
                <a:cs typeface="Arial"/>
              </a:rPr>
              <a:t>pericoli</a:t>
            </a:r>
            <a:r>
              <a:rPr sz="1767" b="1" spc="68" dirty="0">
                <a:solidFill>
                  <a:srgbClr val="0070C0"/>
                </a:solidFill>
                <a:latin typeface="Arial"/>
                <a:cs typeface="Arial"/>
              </a:rPr>
              <a:t> </a:t>
            </a:r>
            <a:r>
              <a:rPr sz="1767" b="1" dirty="0">
                <a:solidFill>
                  <a:srgbClr val="0070C0"/>
                </a:solidFill>
                <a:latin typeface="Arial"/>
                <a:cs typeface="Arial"/>
              </a:rPr>
              <a:t>e</a:t>
            </a:r>
            <a:r>
              <a:rPr sz="1767" b="1" spc="63" dirty="0">
                <a:solidFill>
                  <a:srgbClr val="0070C0"/>
                </a:solidFill>
                <a:latin typeface="Arial"/>
                <a:cs typeface="Arial"/>
              </a:rPr>
              <a:t> </a:t>
            </a:r>
            <a:r>
              <a:rPr sz="1767" b="1" dirty="0">
                <a:solidFill>
                  <a:srgbClr val="0070C0"/>
                </a:solidFill>
                <a:latin typeface="Arial"/>
                <a:cs typeface="Arial"/>
              </a:rPr>
              <a:t>la</a:t>
            </a:r>
            <a:r>
              <a:rPr sz="1767" b="1" spc="63" dirty="0">
                <a:solidFill>
                  <a:srgbClr val="0070C0"/>
                </a:solidFill>
                <a:latin typeface="Arial"/>
                <a:cs typeface="Arial"/>
              </a:rPr>
              <a:t> </a:t>
            </a:r>
            <a:r>
              <a:rPr sz="1767" b="1" dirty="0">
                <a:solidFill>
                  <a:srgbClr val="0070C0"/>
                </a:solidFill>
                <a:latin typeface="Arial"/>
                <a:cs typeface="Arial"/>
              </a:rPr>
              <a:t>valutazione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8" dirty="0">
                <a:solidFill>
                  <a:srgbClr val="0070C0"/>
                </a:solidFill>
                <a:latin typeface="Arial"/>
                <a:cs typeface="Arial"/>
              </a:rPr>
              <a:t> </a:t>
            </a:r>
            <a:r>
              <a:rPr sz="1767" b="1" spc="-12" dirty="0">
                <a:solidFill>
                  <a:srgbClr val="0070C0"/>
                </a:solidFill>
                <a:latin typeface="Arial"/>
                <a:cs typeface="Arial"/>
              </a:rPr>
              <a:t>rischi.</a:t>
            </a:r>
            <a:endParaRPr sz="1767" dirty="0">
              <a:latin typeface="Arial"/>
              <a:cs typeface="Arial"/>
            </a:endParaRPr>
          </a:p>
        </p:txBody>
      </p:sp>
      <p:grpSp>
        <p:nvGrpSpPr>
          <p:cNvPr id="4" name="object 4"/>
          <p:cNvGrpSpPr/>
          <p:nvPr/>
        </p:nvGrpSpPr>
        <p:grpSpPr>
          <a:xfrm>
            <a:off x="2140814" y="3024426"/>
            <a:ext cx="2074178" cy="1988750"/>
            <a:chOff x="1911388" y="3254040"/>
            <a:chExt cx="1819275" cy="1744345"/>
          </a:xfrm>
        </p:grpSpPr>
        <p:sp>
          <p:nvSpPr>
            <p:cNvPr id="5" name="object 5"/>
            <p:cNvSpPr/>
            <p:nvPr/>
          </p:nvSpPr>
          <p:spPr>
            <a:xfrm>
              <a:off x="1936788" y="3279438"/>
              <a:ext cx="1768475" cy="1693545"/>
            </a:xfrm>
            <a:custGeom>
              <a:avLst/>
              <a:gdLst/>
              <a:ahLst/>
              <a:cxnLst/>
              <a:rect l="l" t="t" r="r" b="b"/>
              <a:pathLst>
                <a:path w="1768475" h="1693545">
                  <a:moveTo>
                    <a:pt x="1754703" y="1281906"/>
                  </a:moveTo>
                  <a:lnTo>
                    <a:pt x="366111" y="1281906"/>
                  </a:lnTo>
                  <a:lnTo>
                    <a:pt x="392262" y="1282460"/>
                  </a:lnTo>
                  <a:lnTo>
                    <a:pt x="418413" y="1284591"/>
                  </a:lnTo>
                  <a:lnTo>
                    <a:pt x="470714" y="1293244"/>
                  </a:lnTo>
                  <a:lnTo>
                    <a:pt x="523016" y="1307181"/>
                  </a:lnTo>
                  <a:lnTo>
                    <a:pt x="575317" y="1325722"/>
                  </a:lnTo>
                  <a:lnTo>
                    <a:pt x="627619" y="1348184"/>
                  </a:lnTo>
                  <a:lnTo>
                    <a:pt x="679921" y="1373885"/>
                  </a:lnTo>
                  <a:lnTo>
                    <a:pt x="732222" y="1402144"/>
                  </a:lnTo>
                  <a:lnTo>
                    <a:pt x="784524" y="1432277"/>
                  </a:lnTo>
                  <a:lnTo>
                    <a:pt x="967580" y="1542668"/>
                  </a:lnTo>
                  <a:lnTo>
                    <a:pt x="993731" y="1557927"/>
                  </a:lnTo>
                  <a:lnTo>
                    <a:pt x="1046032" y="1587208"/>
                  </a:lnTo>
                  <a:lnTo>
                    <a:pt x="1098334" y="1614273"/>
                  </a:lnTo>
                  <a:lnTo>
                    <a:pt x="1150635" y="1638439"/>
                  </a:lnTo>
                  <a:lnTo>
                    <a:pt x="1202937" y="1659025"/>
                  </a:lnTo>
                  <a:lnTo>
                    <a:pt x="1255239" y="1675349"/>
                  </a:lnTo>
                  <a:lnTo>
                    <a:pt x="1307540" y="1686729"/>
                  </a:lnTo>
                  <a:lnTo>
                    <a:pt x="1359842" y="1692483"/>
                  </a:lnTo>
                  <a:lnTo>
                    <a:pt x="1385993" y="1693036"/>
                  </a:lnTo>
                  <a:lnTo>
                    <a:pt x="1412144" y="1691928"/>
                  </a:lnTo>
                  <a:lnTo>
                    <a:pt x="1464445" y="1684384"/>
                  </a:lnTo>
                  <a:lnTo>
                    <a:pt x="1516747" y="1669167"/>
                  </a:lnTo>
                  <a:lnTo>
                    <a:pt x="1569048" y="1645597"/>
                  </a:lnTo>
                  <a:lnTo>
                    <a:pt x="1621350" y="1612991"/>
                  </a:lnTo>
                  <a:lnTo>
                    <a:pt x="1673652" y="1570667"/>
                  </a:lnTo>
                  <a:lnTo>
                    <a:pt x="1725953" y="1517943"/>
                  </a:lnTo>
                  <a:lnTo>
                    <a:pt x="1752104" y="1487468"/>
                  </a:lnTo>
                  <a:lnTo>
                    <a:pt x="1754703" y="1281906"/>
                  </a:lnTo>
                  <a:close/>
                </a:path>
                <a:path w="1768475" h="1693545">
                  <a:moveTo>
                    <a:pt x="382305" y="0"/>
                  </a:moveTo>
                  <a:lnTo>
                    <a:pt x="330003" y="3964"/>
                  </a:lnTo>
                  <a:lnTo>
                    <a:pt x="277701" y="15259"/>
                  </a:lnTo>
                  <a:lnTo>
                    <a:pt x="225399" y="34567"/>
                  </a:lnTo>
                  <a:lnTo>
                    <a:pt x="173097" y="62570"/>
                  </a:lnTo>
                  <a:lnTo>
                    <a:pt x="120795" y="99950"/>
                  </a:lnTo>
                  <a:lnTo>
                    <a:pt x="68494" y="147389"/>
                  </a:lnTo>
                  <a:lnTo>
                    <a:pt x="16192" y="205568"/>
                  </a:lnTo>
                  <a:lnTo>
                    <a:pt x="0" y="1487468"/>
                  </a:lnTo>
                  <a:lnTo>
                    <a:pt x="26150" y="1456994"/>
                  </a:lnTo>
                  <a:lnTo>
                    <a:pt x="52301" y="1429290"/>
                  </a:lnTo>
                  <a:lnTo>
                    <a:pt x="104603" y="1381852"/>
                  </a:lnTo>
                  <a:lnTo>
                    <a:pt x="156904" y="1344473"/>
                  </a:lnTo>
                  <a:lnTo>
                    <a:pt x="209206" y="1316471"/>
                  </a:lnTo>
                  <a:lnTo>
                    <a:pt x="261508" y="1297164"/>
                  </a:lnTo>
                  <a:lnTo>
                    <a:pt x="313809" y="1285869"/>
                  </a:lnTo>
                  <a:lnTo>
                    <a:pt x="366111" y="1281906"/>
                  </a:lnTo>
                  <a:lnTo>
                    <a:pt x="1754703" y="1281906"/>
                  </a:lnTo>
                  <a:lnTo>
                    <a:pt x="1765711" y="411130"/>
                  </a:lnTo>
                  <a:lnTo>
                    <a:pt x="1402197" y="411130"/>
                  </a:lnTo>
                  <a:lnTo>
                    <a:pt x="1376046" y="410576"/>
                  </a:lnTo>
                  <a:lnTo>
                    <a:pt x="1323743" y="404822"/>
                  </a:lnTo>
                  <a:lnTo>
                    <a:pt x="1271441" y="393441"/>
                  </a:lnTo>
                  <a:lnTo>
                    <a:pt x="1219139" y="377117"/>
                  </a:lnTo>
                  <a:lnTo>
                    <a:pt x="1166837" y="356530"/>
                  </a:lnTo>
                  <a:lnTo>
                    <a:pt x="1114535" y="332364"/>
                  </a:lnTo>
                  <a:lnTo>
                    <a:pt x="1062233" y="305299"/>
                  </a:lnTo>
                  <a:lnTo>
                    <a:pt x="1009931" y="276017"/>
                  </a:lnTo>
                  <a:lnTo>
                    <a:pt x="800722" y="150368"/>
                  </a:lnTo>
                  <a:lnTo>
                    <a:pt x="774571" y="135109"/>
                  </a:lnTo>
                  <a:lnTo>
                    <a:pt x="722269" y="105828"/>
                  </a:lnTo>
                  <a:lnTo>
                    <a:pt x="669966" y="78763"/>
                  </a:lnTo>
                  <a:lnTo>
                    <a:pt x="617664" y="54597"/>
                  </a:lnTo>
                  <a:lnTo>
                    <a:pt x="565362" y="34011"/>
                  </a:lnTo>
                  <a:lnTo>
                    <a:pt x="513060" y="17687"/>
                  </a:lnTo>
                  <a:lnTo>
                    <a:pt x="460758" y="6307"/>
                  </a:lnTo>
                  <a:lnTo>
                    <a:pt x="408456" y="553"/>
                  </a:lnTo>
                  <a:lnTo>
                    <a:pt x="382305" y="0"/>
                  </a:lnTo>
                  <a:close/>
                </a:path>
                <a:path w="1768475" h="1693545">
                  <a:moveTo>
                    <a:pt x="1768309" y="205568"/>
                  </a:moveTo>
                  <a:lnTo>
                    <a:pt x="1742159" y="236042"/>
                  </a:lnTo>
                  <a:lnTo>
                    <a:pt x="1689857" y="288765"/>
                  </a:lnTo>
                  <a:lnTo>
                    <a:pt x="1637555" y="331088"/>
                  </a:lnTo>
                  <a:lnTo>
                    <a:pt x="1585253" y="363693"/>
                  </a:lnTo>
                  <a:lnTo>
                    <a:pt x="1532951" y="387263"/>
                  </a:lnTo>
                  <a:lnTo>
                    <a:pt x="1480650" y="402479"/>
                  </a:lnTo>
                  <a:lnTo>
                    <a:pt x="1428348" y="410022"/>
                  </a:lnTo>
                  <a:lnTo>
                    <a:pt x="1402197" y="411130"/>
                  </a:lnTo>
                  <a:lnTo>
                    <a:pt x="1765711" y="411130"/>
                  </a:lnTo>
                  <a:lnTo>
                    <a:pt x="1768309" y="205568"/>
                  </a:lnTo>
                  <a:close/>
                </a:path>
              </a:pathLst>
            </a:custGeom>
            <a:solidFill>
              <a:srgbClr val="FF0000"/>
            </a:solidFill>
          </p:spPr>
          <p:txBody>
            <a:bodyPr wrap="square" lIns="0" tIns="0" rIns="0" bIns="0" rtlCol="0"/>
            <a:lstStyle/>
            <a:p>
              <a:endParaRPr sz="1634"/>
            </a:p>
          </p:txBody>
        </p:sp>
        <p:sp>
          <p:nvSpPr>
            <p:cNvPr id="6" name="object 6"/>
            <p:cNvSpPr/>
            <p:nvPr/>
          </p:nvSpPr>
          <p:spPr>
            <a:xfrm>
              <a:off x="1936788" y="3279440"/>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2630072" y="3573501"/>
            <a:ext cx="1096093" cy="773035"/>
          </a:xfrm>
          <a:prstGeom prst="rect">
            <a:avLst/>
          </a:prstGeom>
        </p:spPr>
        <p:txBody>
          <a:bodyPr vert="horz" wrap="square" lIns="0" tIns="28959" rIns="0" bIns="0" rtlCol="0">
            <a:spAutoFit/>
          </a:bodyPr>
          <a:lstStyle/>
          <a:p>
            <a:pPr marL="14480" marR="5791" indent="-724" algn="ctr">
              <a:lnSpc>
                <a:spcPts val="2109"/>
              </a:lnSpc>
              <a:spcBef>
                <a:spcPts val="228"/>
              </a:spcBef>
            </a:pPr>
            <a:r>
              <a:rPr sz="1767" b="1" spc="-12" dirty="0">
                <a:solidFill>
                  <a:srgbClr val="FFFFFF"/>
                </a:solidFill>
                <a:latin typeface="Arial"/>
                <a:cs typeface="Arial"/>
              </a:rPr>
              <a:t>Spazio Confinato</a:t>
            </a:r>
            <a:endParaRPr sz="1767">
              <a:latin typeface="Arial"/>
              <a:cs typeface="Arial"/>
            </a:endParaRPr>
          </a:p>
          <a:p>
            <a:pPr algn="ctr">
              <a:lnSpc>
                <a:spcPts val="1550"/>
              </a:lnSpc>
            </a:pPr>
            <a:r>
              <a:rPr sz="1368" b="1" dirty="0">
                <a:solidFill>
                  <a:srgbClr val="FFFFFF"/>
                </a:solidFill>
                <a:latin typeface="Arial"/>
                <a:cs typeface="Arial"/>
              </a:rPr>
              <a:t>Uni</a:t>
            </a:r>
            <a:r>
              <a:rPr sz="1368" b="1" spc="45" dirty="0">
                <a:solidFill>
                  <a:srgbClr val="FFFFFF"/>
                </a:solidFill>
                <a:latin typeface="Arial"/>
                <a:cs typeface="Arial"/>
              </a:rPr>
              <a:t> </a:t>
            </a:r>
            <a:r>
              <a:rPr sz="1368" b="1" spc="-12" dirty="0">
                <a:solidFill>
                  <a:srgbClr val="FFFFFF"/>
                </a:solidFill>
                <a:latin typeface="Arial"/>
                <a:cs typeface="Arial"/>
              </a:rPr>
              <a:t>11958</a:t>
            </a:r>
            <a:endParaRPr sz="1368">
              <a:latin typeface="Arial"/>
              <a:cs typeface="Arial"/>
            </a:endParaRPr>
          </a:p>
        </p:txBody>
      </p:sp>
      <p:sp>
        <p:nvSpPr>
          <p:cNvPr id="8" name="object 8"/>
          <p:cNvSpPr txBox="1"/>
          <p:nvPr/>
        </p:nvSpPr>
        <p:spPr>
          <a:xfrm>
            <a:off x="4646333" y="3477603"/>
            <a:ext cx="4840474" cy="1090042"/>
          </a:xfrm>
          <a:prstGeom prst="rect">
            <a:avLst/>
          </a:prstGeom>
          <a:ln w="33497">
            <a:solidFill>
              <a:srgbClr val="FF0000"/>
            </a:solidFill>
          </a:ln>
        </p:spPr>
        <p:txBody>
          <a:bodyPr vert="horz" wrap="square" lIns="0" tIns="0" rIns="0" bIns="0" rtlCol="0">
            <a:spAutoFit/>
          </a:bodyPr>
          <a:lstStyle/>
          <a:p>
            <a:pPr marL="94117" algn="just">
              <a:lnSpc>
                <a:spcPts val="2115"/>
              </a:lnSpc>
              <a:spcBef>
                <a:spcPts val="5"/>
              </a:spcBef>
            </a:pPr>
            <a:r>
              <a:rPr lang="it-IT" sz="1767" b="1" dirty="0">
                <a:solidFill>
                  <a:srgbClr val="EB0028"/>
                </a:solidFill>
                <a:latin typeface="Arial"/>
                <a:cs typeface="Arial"/>
              </a:rPr>
              <a:t>Spazio</a:t>
            </a:r>
            <a:r>
              <a:rPr lang="it-IT" sz="1767" b="1" spc="63" dirty="0">
                <a:solidFill>
                  <a:srgbClr val="EB0028"/>
                </a:solidFill>
                <a:latin typeface="Arial"/>
                <a:cs typeface="Arial"/>
              </a:rPr>
              <a:t> </a:t>
            </a:r>
            <a:r>
              <a:rPr lang="it-IT" sz="1767" b="1" spc="-12" dirty="0">
                <a:solidFill>
                  <a:srgbClr val="EB0028"/>
                </a:solidFill>
                <a:latin typeface="Arial"/>
                <a:cs typeface="Arial"/>
              </a:rPr>
              <a:t>circoscritto:</a:t>
            </a:r>
            <a:endParaRPr lang="it-IT" sz="1767" dirty="0">
              <a:latin typeface="Arial"/>
              <a:cs typeface="Arial"/>
            </a:endParaRPr>
          </a:p>
          <a:p>
            <a:pPr marL="94117" marR="51403" algn="just">
              <a:lnSpc>
                <a:spcPts val="2109"/>
              </a:lnSpc>
              <a:spcBef>
                <a:spcPts val="68"/>
              </a:spcBef>
            </a:pPr>
            <a:r>
              <a:rPr lang="it-IT" sz="1767" b="1" spc="232" dirty="0">
                <a:solidFill>
                  <a:srgbClr val="0070C0"/>
                </a:solidFill>
                <a:latin typeface="Arial"/>
                <a:cs typeface="Arial"/>
              </a:rPr>
              <a:t>Spazio,</a:t>
            </a:r>
            <a:r>
              <a:rPr lang="it-IT" sz="1767" b="1" spc="285" dirty="0">
                <a:solidFill>
                  <a:srgbClr val="0070C0"/>
                </a:solidFill>
                <a:latin typeface="Arial"/>
                <a:cs typeface="Arial"/>
              </a:rPr>
              <a:t>  </a:t>
            </a:r>
            <a:r>
              <a:rPr lang="it-IT" sz="1767" b="1" spc="188" dirty="0">
                <a:solidFill>
                  <a:srgbClr val="0070C0"/>
                </a:solidFill>
                <a:latin typeface="Arial"/>
                <a:cs typeface="Arial"/>
              </a:rPr>
              <a:t>non</a:t>
            </a:r>
            <a:r>
              <a:rPr lang="it-IT" sz="1767" b="1" spc="285" dirty="0">
                <a:solidFill>
                  <a:srgbClr val="0070C0"/>
                </a:solidFill>
                <a:latin typeface="Arial"/>
                <a:cs typeface="Arial"/>
              </a:rPr>
              <a:t>  </a:t>
            </a:r>
            <a:r>
              <a:rPr lang="it-IT" sz="1767" b="1" spc="257" dirty="0">
                <a:solidFill>
                  <a:srgbClr val="0070C0"/>
                </a:solidFill>
                <a:latin typeface="Arial"/>
                <a:cs typeface="Arial"/>
              </a:rPr>
              <a:t>necessariamente</a:t>
            </a:r>
            <a:r>
              <a:rPr lang="it-IT" sz="1767" b="1" spc="285" dirty="0">
                <a:solidFill>
                  <a:srgbClr val="0070C0"/>
                </a:solidFill>
                <a:latin typeface="Arial"/>
                <a:cs typeface="Arial"/>
              </a:rPr>
              <a:t>  </a:t>
            </a:r>
            <a:r>
              <a:rPr lang="it-IT" sz="1767" b="1" spc="120" dirty="0">
                <a:solidFill>
                  <a:srgbClr val="0070C0"/>
                </a:solidFill>
                <a:latin typeface="Arial"/>
                <a:cs typeface="Arial"/>
              </a:rPr>
              <a:t>di </a:t>
            </a:r>
            <a:r>
              <a:rPr lang="it-IT" sz="1767" b="1" dirty="0">
                <a:solidFill>
                  <a:srgbClr val="0070C0"/>
                </a:solidFill>
                <a:latin typeface="Arial"/>
                <a:cs typeface="Arial"/>
              </a:rPr>
              <a:t>dimensioni</a:t>
            </a:r>
            <a:r>
              <a:rPr lang="it-IT" sz="1767" b="1" spc="337" dirty="0">
                <a:solidFill>
                  <a:srgbClr val="0070C0"/>
                </a:solidFill>
                <a:latin typeface="Arial"/>
                <a:cs typeface="Arial"/>
              </a:rPr>
              <a:t> </a:t>
            </a:r>
            <a:r>
              <a:rPr lang="it-IT" sz="1767" b="1" dirty="0">
                <a:solidFill>
                  <a:srgbClr val="0070C0"/>
                </a:solidFill>
                <a:latin typeface="Arial"/>
                <a:cs typeface="Arial"/>
              </a:rPr>
              <a:t>ridotte,</a:t>
            </a:r>
            <a:r>
              <a:rPr lang="it-IT" sz="1767" b="1" spc="342" dirty="0">
                <a:solidFill>
                  <a:srgbClr val="0070C0"/>
                </a:solidFill>
                <a:latin typeface="Arial"/>
                <a:cs typeface="Arial"/>
              </a:rPr>
              <a:t> </a:t>
            </a:r>
            <a:r>
              <a:rPr lang="it-IT" sz="1767" b="1" dirty="0">
                <a:solidFill>
                  <a:srgbClr val="0070C0"/>
                </a:solidFill>
                <a:latin typeface="Arial"/>
                <a:cs typeface="Arial"/>
              </a:rPr>
              <a:t>chiuso</a:t>
            </a:r>
            <a:r>
              <a:rPr lang="it-IT" sz="1767" b="1" spc="337" dirty="0">
                <a:solidFill>
                  <a:srgbClr val="0070C0"/>
                </a:solidFill>
                <a:latin typeface="Arial"/>
                <a:cs typeface="Arial"/>
              </a:rPr>
              <a:t> </a:t>
            </a:r>
            <a:r>
              <a:rPr lang="it-IT" sz="1767" b="1" dirty="0">
                <a:solidFill>
                  <a:srgbClr val="0070C0"/>
                </a:solidFill>
                <a:latin typeface="Arial"/>
                <a:cs typeface="Arial"/>
              </a:rPr>
              <a:t>o</a:t>
            </a:r>
            <a:r>
              <a:rPr lang="it-IT" sz="1767" b="1" spc="342" dirty="0">
                <a:solidFill>
                  <a:srgbClr val="0070C0"/>
                </a:solidFill>
                <a:latin typeface="Arial"/>
                <a:cs typeface="Arial"/>
              </a:rPr>
              <a:t> </a:t>
            </a:r>
            <a:r>
              <a:rPr lang="it-IT" sz="1767" b="1" spc="-12" dirty="0">
                <a:solidFill>
                  <a:srgbClr val="0070C0"/>
                </a:solidFill>
                <a:latin typeface="Arial"/>
                <a:cs typeface="Arial"/>
              </a:rPr>
              <a:t>parzialmente chiuso</a:t>
            </a:r>
            <a:endParaRPr sz="1767" dirty="0">
              <a:solidFill>
                <a:srgbClr val="0070C0"/>
              </a:solidFill>
              <a:latin typeface="Times New Roman"/>
              <a:cs typeface="Times New Roman"/>
            </a:endParaRPr>
          </a:p>
        </p:txBody>
      </p:sp>
      <p:pic>
        <p:nvPicPr>
          <p:cNvPr id="9" name="object 9"/>
          <p:cNvPicPr/>
          <p:nvPr/>
        </p:nvPicPr>
        <p:blipFill>
          <a:blip r:embed="rId2" cstate="print"/>
          <a:stretch>
            <a:fillRect/>
          </a:stretch>
        </p:blipFill>
        <p:spPr>
          <a:xfrm>
            <a:off x="3513737" y="4499149"/>
            <a:ext cx="562742" cy="375566"/>
          </a:xfrm>
          <a:prstGeom prst="rect">
            <a:avLst/>
          </a:prstGeom>
        </p:spPr>
      </p:pic>
      <p:sp>
        <p:nvSpPr>
          <p:cNvPr id="10" name="object 10"/>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19</a:t>
            </a:fld>
            <a:endParaRPr spc="-28" dirty="0"/>
          </a:p>
        </p:txBody>
      </p:sp>
      <p:sp>
        <p:nvSpPr>
          <p:cNvPr id="13" name="object 2">
            <a:extLst>
              <a:ext uri="{FF2B5EF4-FFF2-40B4-BE49-F238E27FC236}">
                <a16:creationId xmlns:a16="http://schemas.microsoft.com/office/drawing/2014/main" id="{97804E16-B9F6-83B8-95BE-48D172D35CF3}"/>
              </a:ext>
            </a:extLst>
          </p:cNvPr>
          <p:cNvSpPr txBox="1">
            <a:spLocks noGrp="1"/>
          </p:cNvSpPr>
          <p:nvPr>
            <p:ph type="title"/>
          </p:nvPr>
        </p:nvSpPr>
        <p:spPr>
          <a:xfrm>
            <a:off x="27783" y="548680"/>
            <a:ext cx="10424410" cy="406383"/>
          </a:xfrm>
          <a:prstGeom prst="rect">
            <a:avLst/>
          </a:prstGeom>
        </p:spPr>
        <p:txBody>
          <a:bodyPr vert="horz" wrap="square" lIns="0" tIns="15928" rIns="0" bIns="0" rtlCol="0" anchor="ctr">
            <a:spAutoFit/>
          </a:bodyPr>
          <a:lstStyle/>
          <a:p>
            <a:pPr marL="3656102">
              <a:spcBef>
                <a:spcPts val="125"/>
              </a:spcBef>
            </a:pPr>
            <a:r>
              <a:rPr sz="2800" b="1" dirty="0">
                <a:solidFill>
                  <a:srgbClr val="0070C0"/>
                </a:solidFill>
                <a:latin typeface="Arial" panose="020B0604020202020204" pitchFamily="34" charset="0"/>
                <a:cs typeface="Arial" panose="020B0604020202020204" pitchFamily="34" charset="0"/>
              </a:rPr>
              <a:t>La</a:t>
            </a:r>
            <a:r>
              <a:rPr sz="2800" b="1" spc="-17"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UNI</a:t>
            </a:r>
            <a:r>
              <a:rPr sz="2800" b="1" spc="-12" dirty="0">
                <a:solidFill>
                  <a:srgbClr val="0070C0"/>
                </a:solidFill>
                <a:latin typeface="Arial" panose="020B0604020202020204" pitchFamily="34" charset="0"/>
                <a:cs typeface="Arial" panose="020B0604020202020204" pitchFamily="34" charset="0"/>
              </a:rPr>
              <a:t> 11958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40813" y="1843326"/>
            <a:ext cx="8055631" cy="567851"/>
          </a:xfrm>
          <a:prstGeom prst="rect">
            <a:avLst/>
          </a:prstGeom>
        </p:spPr>
        <p:txBody>
          <a:bodyPr vert="horz" wrap="square" lIns="0" tIns="28959" rIns="0" bIns="0" rtlCol="0">
            <a:spAutoFit/>
          </a:bodyPr>
          <a:lstStyle/>
          <a:p>
            <a:pPr marL="13756" marR="5791">
              <a:lnSpc>
                <a:spcPts val="2109"/>
              </a:lnSpc>
              <a:spcBef>
                <a:spcPts val="228"/>
              </a:spcBef>
              <a:tabLst>
                <a:tab pos="356923" algn="l"/>
              </a:tabLst>
            </a:pPr>
            <a:r>
              <a:rPr sz="1767" b="1" dirty="0">
                <a:solidFill>
                  <a:srgbClr val="0070C0"/>
                </a:solidFill>
                <a:latin typeface="Arial"/>
                <a:cs typeface="Arial"/>
              </a:rPr>
              <a:t>La</a:t>
            </a:r>
            <a:r>
              <a:rPr sz="1767" b="1" spc="165" dirty="0">
                <a:solidFill>
                  <a:srgbClr val="0070C0"/>
                </a:solidFill>
                <a:latin typeface="Arial"/>
                <a:cs typeface="Arial"/>
              </a:rPr>
              <a:t> </a:t>
            </a:r>
            <a:r>
              <a:rPr sz="1767" b="1" dirty="0">
                <a:solidFill>
                  <a:srgbClr val="0070C0"/>
                </a:solidFill>
                <a:latin typeface="Arial"/>
                <a:cs typeface="Arial"/>
              </a:rPr>
              <a:t>UNI</a:t>
            </a:r>
            <a:r>
              <a:rPr sz="1767" b="1" spc="165" dirty="0">
                <a:solidFill>
                  <a:srgbClr val="0070C0"/>
                </a:solidFill>
                <a:latin typeface="Arial"/>
                <a:cs typeface="Arial"/>
              </a:rPr>
              <a:t> </a:t>
            </a:r>
            <a:r>
              <a:rPr sz="1767" b="1" dirty="0">
                <a:solidFill>
                  <a:srgbClr val="0070C0"/>
                </a:solidFill>
                <a:latin typeface="Arial"/>
                <a:cs typeface="Arial"/>
              </a:rPr>
              <a:t>11958:2024</a:t>
            </a:r>
            <a:r>
              <a:rPr sz="1767" b="1" spc="165" dirty="0">
                <a:solidFill>
                  <a:srgbClr val="0070C0"/>
                </a:solidFill>
                <a:latin typeface="Arial"/>
                <a:cs typeface="Arial"/>
              </a:rPr>
              <a:t> </a:t>
            </a:r>
            <a:r>
              <a:rPr sz="1767" b="1" dirty="0">
                <a:solidFill>
                  <a:srgbClr val="0070C0"/>
                </a:solidFill>
                <a:latin typeface="Arial"/>
                <a:cs typeface="Arial"/>
              </a:rPr>
              <a:t>–</a:t>
            </a:r>
            <a:r>
              <a:rPr sz="1767" b="1" spc="103" dirty="0">
                <a:solidFill>
                  <a:srgbClr val="0070C0"/>
                </a:solidFill>
                <a:latin typeface="Arial"/>
                <a:cs typeface="Arial"/>
              </a:rPr>
              <a:t> </a:t>
            </a:r>
            <a:r>
              <a:rPr sz="1767" b="1" dirty="0">
                <a:solidFill>
                  <a:srgbClr val="0070C0"/>
                </a:solidFill>
                <a:latin typeface="Arial"/>
                <a:cs typeface="Arial"/>
              </a:rPr>
              <a:t>Ambienti</a:t>
            </a:r>
            <a:r>
              <a:rPr sz="1767" b="1" spc="165" dirty="0">
                <a:solidFill>
                  <a:srgbClr val="0070C0"/>
                </a:solidFill>
                <a:latin typeface="Arial"/>
                <a:cs typeface="Arial"/>
              </a:rPr>
              <a:t> </a:t>
            </a:r>
            <a:r>
              <a:rPr sz="1767" b="1" dirty="0">
                <a:solidFill>
                  <a:srgbClr val="0070C0"/>
                </a:solidFill>
                <a:latin typeface="Arial"/>
                <a:cs typeface="Arial"/>
              </a:rPr>
              <a:t>confinati</a:t>
            </a:r>
            <a:r>
              <a:rPr sz="1767" b="1" spc="165" dirty="0">
                <a:solidFill>
                  <a:srgbClr val="0070C0"/>
                </a:solidFill>
                <a:latin typeface="Arial"/>
                <a:cs typeface="Arial"/>
              </a:rPr>
              <a:t> </a:t>
            </a:r>
            <a:r>
              <a:rPr sz="1767" b="1" dirty="0">
                <a:solidFill>
                  <a:srgbClr val="0070C0"/>
                </a:solidFill>
                <a:latin typeface="Arial"/>
                <a:cs typeface="Arial"/>
              </a:rPr>
              <a:t>e/o</a:t>
            </a:r>
            <a:r>
              <a:rPr sz="1767" b="1" spc="171" dirty="0">
                <a:solidFill>
                  <a:srgbClr val="0070C0"/>
                </a:solidFill>
                <a:latin typeface="Arial"/>
                <a:cs typeface="Arial"/>
              </a:rPr>
              <a:t> </a:t>
            </a:r>
            <a:r>
              <a:rPr sz="1767" b="1" dirty="0">
                <a:solidFill>
                  <a:srgbClr val="0070C0"/>
                </a:solidFill>
                <a:latin typeface="Arial"/>
                <a:cs typeface="Arial"/>
              </a:rPr>
              <a:t>sospetti</a:t>
            </a:r>
            <a:r>
              <a:rPr sz="1767" b="1" spc="165" dirty="0">
                <a:solidFill>
                  <a:srgbClr val="0070C0"/>
                </a:solidFill>
                <a:latin typeface="Arial"/>
                <a:cs typeface="Arial"/>
              </a:rPr>
              <a:t> </a:t>
            </a:r>
            <a:r>
              <a:rPr sz="1767" b="1" dirty="0">
                <a:solidFill>
                  <a:srgbClr val="0070C0"/>
                </a:solidFill>
                <a:latin typeface="Arial"/>
                <a:cs typeface="Arial"/>
              </a:rPr>
              <a:t>di</a:t>
            </a:r>
            <a:r>
              <a:rPr sz="1767" b="1" spc="165" dirty="0">
                <a:solidFill>
                  <a:srgbClr val="0070C0"/>
                </a:solidFill>
                <a:latin typeface="Arial"/>
                <a:cs typeface="Arial"/>
              </a:rPr>
              <a:t> </a:t>
            </a:r>
            <a:r>
              <a:rPr sz="1767" b="1" dirty="0">
                <a:solidFill>
                  <a:srgbClr val="0070C0"/>
                </a:solidFill>
                <a:latin typeface="Arial"/>
                <a:cs typeface="Arial"/>
              </a:rPr>
              <a:t>inquinamento</a:t>
            </a:r>
            <a:r>
              <a:rPr sz="1767" b="1" spc="165" dirty="0">
                <a:solidFill>
                  <a:srgbClr val="0070C0"/>
                </a:solidFill>
                <a:latin typeface="Arial"/>
                <a:cs typeface="Arial"/>
              </a:rPr>
              <a:t> </a:t>
            </a:r>
            <a:r>
              <a:rPr sz="1767" b="1" spc="-57" dirty="0">
                <a:solidFill>
                  <a:srgbClr val="0070C0"/>
                </a:solidFill>
                <a:latin typeface="Arial"/>
                <a:cs typeface="Arial"/>
              </a:rPr>
              <a:t>- </a:t>
            </a:r>
            <a:r>
              <a:rPr sz="1767" b="1" dirty="0">
                <a:solidFill>
                  <a:srgbClr val="0070C0"/>
                </a:solidFill>
                <a:latin typeface="Arial"/>
                <a:cs typeface="Arial"/>
              </a:rPr>
              <a:t>Criteri</a:t>
            </a:r>
            <a:r>
              <a:rPr sz="1767" b="1" spc="63"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l'identificazione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3" dirty="0">
                <a:solidFill>
                  <a:srgbClr val="0070C0"/>
                </a:solidFill>
                <a:latin typeface="Arial"/>
                <a:cs typeface="Arial"/>
              </a:rPr>
              <a:t> </a:t>
            </a:r>
            <a:r>
              <a:rPr sz="1767" b="1" dirty="0">
                <a:solidFill>
                  <a:srgbClr val="0070C0"/>
                </a:solidFill>
                <a:latin typeface="Arial"/>
                <a:cs typeface="Arial"/>
              </a:rPr>
              <a:t>pericoli</a:t>
            </a:r>
            <a:r>
              <a:rPr sz="1767" b="1" spc="68" dirty="0">
                <a:solidFill>
                  <a:srgbClr val="0070C0"/>
                </a:solidFill>
                <a:latin typeface="Arial"/>
                <a:cs typeface="Arial"/>
              </a:rPr>
              <a:t> </a:t>
            </a:r>
            <a:r>
              <a:rPr sz="1767" b="1" dirty="0">
                <a:solidFill>
                  <a:srgbClr val="0070C0"/>
                </a:solidFill>
                <a:latin typeface="Arial"/>
                <a:cs typeface="Arial"/>
              </a:rPr>
              <a:t>e</a:t>
            </a:r>
            <a:r>
              <a:rPr sz="1767" b="1" spc="63" dirty="0">
                <a:solidFill>
                  <a:srgbClr val="0070C0"/>
                </a:solidFill>
                <a:latin typeface="Arial"/>
                <a:cs typeface="Arial"/>
              </a:rPr>
              <a:t> </a:t>
            </a:r>
            <a:r>
              <a:rPr sz="1767" b="1" dirty="0">
                <a:solidFill>
                  <a:srgbClr val="0070C0"/>
                </a:solidFill>
                <a:latin typeface="Arial"/>
                <a:cs typeface="Arial"/>
              </a:rPr>
              <a:t>la</a:t>
            </a:r>
            <a:r>
              <a:rPr sz="1767" b="1" spc="63" dirty="0">
                <a:solidFill>
                  <a:srgbClr val="0070C0"/>
                </a:solidFill>
                <a:latin typeface="Arial"/>
                <a:cs typeface="Arial"/>
              </a:rPr>
              <a:t> </a:t>
            </a:r>
            <a:r>
              <a:rPr sz="1767" b="1" dirty="0">
                <a:solidFill>
                  <a:srgbClr val="0070C0"/>
                </a:solidFill>
                <a:latin typeface="Arial"/>
                <a:cs typeface="Arial"/>
              </a:rPr>
              <a:t>valutazione</a:t>
            </a:r>
            <a:r>
              <a:rPr sz="1767" b="1" spc="63" dirty="0">
                <a:solidFill>
                  <a:srgbClr val="0070C0"/>
                </a:solidFill>
                <a:latin typeface="Arial"/>
                <a:cs typeface="Arial"/>
              </a:rPr>
              <a:t> </a:t>
            </a:r>
            <a:r>
              <a:rPr sz="1767" b="1" dirty="0">
                <a:solidFill>
                  <a:srgbClr val="0070C0"/>
                </a:solidFill>
                <a:latin typeface="Arial"/>
                <a:cs typeface="Arial"/>
              </a:rPr>
              <a:t>dei</a:t>
            </a:r>
            <a:r>
              <a:rPr sz="1767" b="1" spc="68" dirty="0">
                <a:solidFill>
                  <a:srgbClr val="0070C0"/>
                </a:solidFill>
                <a:latin typeface="Arial"/>
                <a:cs typeface="Arial"/>
              </a:rPr>
              <a:t> </a:t>
            </a:r>
            <a:r>
              <a:rPr sz="1767" b="1" spc="-12" dirty="0">
                <a:solidFill>
                  <a:srgbClr val="0070C0"/>
                </a:solidFill>
                <a:latin typeface="Arial"/>
                <a:cs typeface="Arial"/>
              </a:rPr>
              <a:t>rischi.</a:t>
            </a:r>
            <a:endParaRPr sz="1767" dirty="0">
              <a:latin typeface="Arial"/>
              <a:cs typeface="Arial"/>
            </a:endParaRPr>
          </a:p>
        </p:txBody>
      </p:sp>
      <p:grpSp>
        <p:nvGrpSpPr>
          <p:cNvPr id="4" name="object 4"/>
          <p:cNvGrpSpPr/>
          <p:nvPr/>
        </p:nvGrpSpPr>
        <p:grpSpPr>
          <a:xfrm>
            <a:off x="2179359" y="3254100"/>
            <a:ext cx="2074178" cy="1988750"/>
            <a:chOff x="1911388" y="3254040"/>
            <a:chExt cx="1819275" cy="1744345"/>
          </a:xfrm>
        </p:grpSpPr>
        <p:sp>
          <p:nvSpPr>
            <p:cNvPr id="5" name="object 5"/>
            <p:cNvSpPr/>
            <p:nvPr/>
          </p:nvSpPr>
          <p:spPr>
            <a:xfrm>
              <a:off x="1936788" y="3279438"/>
              <a:ext cx="1768475" cy="1693545"/>
            </a:xfrm>
            <a:custGeom>
              <a:avLst/>
              <a:gdLst/>
              <a:ahLst/>
              <a:cxnLst/>
              <a:rect l="l" t="t" r="r" b="b"/>
              <a:pathLst>
                <a:path w="1768475" h="1693545">
                  <a:moveTo>
                    <a:pt x="1754703" y="1281906"/>
                  </a:moveTo>
                  <a:lnTo>
                    <a:pt x="366111" y="1281906"/>
                  </a:lnTo>
                  <a:lnTo>
                    <a:pt x="392262" y="1282460"/>
                  </a:lnTo>
                  <a:lnTo>
                    <a:pt x="418413" y="1284591"/>
                  </a:lnTo>
                  <a:lnTo>
                    <a:pt x="470714" y="1293244"/>
                  </a:lnTo>
                  <a:lnTo>
                    <a:pt x="523016" y="1307181"/>
                  </a:lnTo>
                  <a:lnTo>
                    <a:pt x="575317" y="1325722"/>
                  </a:lnTo>
                  <a:lnTo>
                    <a:pt x="627619" y="1348184"/>
                  </a:lnTo>
                  <a:lnTo>
                    <a:pt x="679921" y="1373885"/>
                  </a:lnTo>
                  <a:lnTo>
                    <a:pt x="732222" y="1402144"/>
                  </a:lnTo>
                  <a:lnTo>
                    <a:pt x="784524" y="1432277"/>
                  </a:lnTo>
                  <a:lnTo>
                    <a:pt x="967580" y="1542668"/>
                  </a:lnTo>
                  <a:lnTo>
                    <a:pt x="993731" y="1557927"/>
                  </a:lnTo>
                  <a:lnTo>
                    <a:pt x="1046032" y="1587208"/>
                  </a:lnTo>
                  <a:lnTo>
                    <a:pt x="1098334" y="1614273"/>
                  </a:lnTo>
                  <a:lnTo>
                    <a:pt x="1150635" y="1638439"/>
                  </a:lnTo>
                  <a:lnTo>
                    <a:pt x="1202937" y="1659025"/>
                  </a:lnTo>
                  <a:lnTo>
                    <a:pt x="1255239" y="1675349"/>
                  </a:lnTo>
                  <a:lnTo>
                    <a:pt x="1307540" y="1686729"/>
                  </a:lnTo>
                  <a:lnTo>
                    <a:pt x="1359842" y="1692483"/>
                  </a:lnTo>
                  <a:lnTo>
                    <a:pt x="1385993" y="1693036"/>
                  </a:lnTo>
                  <a:lnTo>
                    <a:pt x="1412144" y="1691928"/>
                  </a:lnTo>
                  <a:lnTo>
                    <a:pt x="1464445" y="1684384"/>
                  </a:lnTo>
                  <a:lnTo>
                    <a:pt x="1516747" y="1669167"/>
                  </a:lnTo>
                  <a:lnTo>
                    <a:pt x="1569048" y="1645597"/>
                  </a:lnTo>
                  <a:lnTo>
                    <a:pt x="1621350" y="1612991"/>
                  </a:lnTo>
                  <a:lnTo>
                    <a:pt x="1673652" y="1570667"/>
                  </a:lnTo>
                  <a:lnTo>
                    <a:pt x="1725953" y="1517943"/>
                  </a:lnTo>
                  <a:lnTo>
                    <a:pt x="1752104" y="1487468"/>
                  </a:lnTo>
                  <a:lnTo>
                    <a:pt x="1754703" y="1281906"/>
                  </a:lnTo>
                  <a:close/>
                </a:path>
                <a:path w="1768475" h="1693545">
                  <a:moveTo>
                    <a:pt x="382305" y="0"/>
                  </a:moveTo>
                  <a:lnTo>
                    <a:pt x="330003" y="3964"/>
                  </a:lnTo>
                  <a:lnTo>
                    <a:pt x="277701" y="15259"/>
                  </a:lnTo>
                  <a:lnTo>
                    <a:pt x="225399" y="34567"/>
                  </a:lnTo>
                  <a:lnTo>
                    <a:pt x="173097" y="62570"/>
                  </a:lnTo>
                  <a:lnTo>
                    <a:pt x="120795" y="99950"/>
                  </a:lnTo>
                  <a:lnTo>
                    <a:pt x="68494" y="147389"/>
                  </a:lnTo>
                  <a:lnTo>
                    <a:pt x="16192" y="205568"/>
                  </a:lnTo>
                  <a:lnTo>
                    <a:pt x="0" y="1487468"/>
                  </a:lnTo>
                  <a:lnTo>
                    <a:pt x="26150" y="1456994"/>
                  </a:lnTo>
                  <a:lnTo>
                    <a:pt x="52301" y="1429290"/>
                  </a:lnTo>
                  <a:lnTo>
                    <a:pt x="104603" y="1381852"/>
                  </a:lnTo>
                  <a:lnTo>
                    <a:pt x="156904" y="1344473"/>
                  </a:lnTo>
                  <a:lnTo>
                    <a:pt x="209206" y="1316471"/>
                  </a:lnTo>
                  <a:lnTo>
                    <a:pt x="261508" y="1297164"/>
                  </a:lnTo>
                  <a:lnTo>
                    <a:pt x="313809" y="1285869"/>
                  </a:lnTo>
                  <a:lnTo>
                    <a:pt x="366111" y="1281906"/>
                  </a:lnTo>
                  <a:lnTo>
                    <a:pt x="1754703" y="1281906"/>
                  </a:lnTo>
                  <a:lnTo>
                    <a:pt x="1765711" y="411130"/>
                  </a:lnTo>
                  <a:lnTo>
                    <a:pt x="1402197" y="411130"/>
                  </a:lnTo>
                  <a:lnTo>
                    <a:pt x="1376046" y="410576"/>
                  </a:lnTo>
                  <a:lnTo>
                    <a:pt x="1323743" y="404822"/>
                  </a:lnTo>
                  <a:lnTo>
                    <a:pt x="1271441" y="393441"/>
                  </a:lnTo>
                  <a:lnTo>
                    <a:pt x="1219139" y="377117"/>
                  </a:lnTo>
                  <a:lnTo>
                    <a:pt x="1166837" y="356530"/>
                  </a:lnTo>
                  <a:lnTo>
                    <a:pt x="1114535" y="332364"/>
                  </a:lnTo>
                  <a:lnTo>
                    <a:pt x="1062233" y="305299"/>
                  </a:lnTo>
                  <a:lnTo>
                    <a:pt x="1009931" y="276017"/>
                  </a:lnTo>
                  <a:lnTo>
                    <a:pt x="800722" y="150368"/>
                  </a:lnTo>
                  <a:lnTo>
                    <a:pt x="774571" y="135109"/>
                  </a:lnTo>
                  <a:lnTo>
                    <a:pt x="722269" y="105828"/>
                  </a:lnTo>
                  <a:lnTo>
                    <a:pt x="669966" y="78763"/>
                  </a:lnTo>
                  <a:lnTo>
                    <a:pt x="617664" y="54597"/>
                  </a:lnTo>
                  <a:lnTo>
                    <a:pt x="565362" y="34011"/>
                  </a:lnTo>
                  <a:lnTo>
                    <a:pt x="513060" y="17687"/>
                  </a:lnTo>
                  <a:lnTo>
                    <a:pt x="460758" y="6307"/>
                  </a:lnTo>
                  <a:lnTo>
                    <a:pt x="408456" y="553"/>
                  </a:lnTo>
                  <a:lnTo>
                    <a:pt x="382305" y="0"/>
                  </a:lnTo>
                  <a:close/>
                </a:path>
                <a:path w="1768475" h="1693545">
                  <a:moveTo>
                    <a:pt x="1768309" y="205568"/>
                  </a:moveTo>
                  <a:lnTo>
                    <a:pt x="1742159" y="236042"/>
                  </a:lnTo>
                  <a:lnTo>
                    <a:pt x="1689857" y="288765"/>
                  </a:lnTo>
                  <a:lnTo>
                    <a:pt x="1637555" y="331088"/>
                  </a:lnTo>
                  <a:lnTo>
                    <a:pt x="1585253" y="363693"/>
                  </a:lnTo>
                  <a:lnTo>
                    <a:pt x="1532951" y="387263"/>
                  </a:lnTo>
                  <a:lnTo>
                    <a:pt x="1480650" y="402479"/>
                  </a:lnTo>
                  <a:lnTo>
                    <a:pt x="1428348" y="410022"/>
                  </a:lnTo>
                  <a:lnTo>
                    <a:pt x="1402197" y="411130"/>
                  </a:lnTo>
                  <a:lnTo>
                    <a:pt x="1765711" y="411130"/>
                  </a:lnTo>
                  <a:lnTo>
                    <a:pt x="1768309" y="205568"/>
                  </a:lnTo>
                  <a:close/>
                </a:path>
              </a:pathLst>
            </a:custGeom>
            <a:solidFill>
              <a:srgbClr val="FF0000"/>
            </a:solidFill>
          </p:spPr>
          <p:txBody>
            <a:bodyPr wrap="square" lIns="0" tIns="0" rIns="0" bIns="0" rtlCol="0"/>
            <a:lstStyle/>
            <a:p>
              <a:endParaRPr sz="1634"/>
            </a:p>
          </p:txBody>
        </p:sp>
        <p:sp>
          <p:nvSpPr>
            <p:cNvPr id="6" name="object 6"/>
            <p:cNvSpPr/>
            <p:nvPr/>
          </p:nvSpPr>
          <p:spPr>
            <a:xfrm>
              <a:off x="1936788" y="3279440"/>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2668617" y="3803175"/>
            <a:ext cx="1096093" cy="773035"/>
          </a:xfrm>
          <a:prstGeom prst="rect">
            <a:avLst/>
          </a:prstGeom>
        </p:spPr>
        <p:txBody>
          <a:bodyPr vert="horz" wrap="square" lIns="0" tIns="28959" rIns="0" bIns="0" rtlCol="0">
            <a:spAutoFit/>
          </a:bodyPr>
          <a:lstStyle/>
          <a:p>
            <a:pPr marL="14480" marR="5791" indent="-724" algn="ctr">
              <a:lnSpc>
                <a:spcPts val="2109"/>
              </a:lnSpc>
              <a:spcBef>
                <a:spcPts val="228"/>
              </a:spcBef>
            </a:pPr>
            <a:r>
              <a:rPr sz="1767" b="1" spc="-12" dirty="0">
                <a:solidFill>
                  <a:srgbClr val="FFFFFF"/>
                </a:solidFill>
                <a:latin typeface="Arial"/>
                <a:cs typeface="Arial"/>
              </a:rPr>
              <a:t>Spazio Confinato</a:t>
            </a:r>
            <a:endParaRPr sz="1767">
              <a:latin typeface="Arial"/>
              <a:cs typeface="Arial"/>
            </a:endParaRPr>
          </a:p>
          <a:p>
            <a:pPr algn="ctr">
              <a:lnSpc>
                <a:spcPts val="1550"/>
              </a:lnSpc>
            </a:pPr>
            <a:r>
              <a:rPr sz="1368" b="1" dirty="0">
                <a:solidFill>
                  <a:srgbClr val="FFFFFF"/>
                </a:solidFill>
                <a:latin typeface="Arial"/>
                <a:cs typeface="Arial"/>
              </a:rPr>
              <a:t>Uni</a:t>
            </a:r>
            <a:r>
              <a:rPr sz="1368" b="1" spc="45" dirty="0">
                <a:solidFill>
                  <a:srgbClr val="FFFFFF"/>
                </a:solidFill>
                <a:latin typeface="Arial"/>
                <a:cs typeface="Arial"/>
              </a:rPr>
              <a:t> </a:t>
            </a:r>
            <a:r>
              <a:rPr sz="1368" b="1" spc="-12" dirty="0">
                <a:solidFill>
                  <a:srgbClr val="FFFFFF"/>
                </a:solidFill>
                <a:latin typeface="Arial"/>
                <a:cs typeface="Arial"/>
              </a:rPr>
              <a:t>11958</a:t>
            </a:r>
            <a:endParaRPr sz="1368">
              <a:latin typeface="Arial"/>
              <a:cs typeface="Arial"/>
            </a:endParaRPr>
          </a:p>
        </p:txBody>
      </p:sp>
      <p:sp>
        <p:nvSpPr>
          <p:cNvPr id="8" name="object 8"/>
          <p:cNvSpPr txBox="1"/>
          <p:nvPr/>
        </p:nvSpPr>
        <p:spPr>
          <a:xfrm>
            <a:off x="4620256" y="2989653"/>
            <a:ext cx="6464342" cy="2455571"/>
          </a:xfrm>
          <a:prstGeom prst="rect">
            <a:avLst/>
          </a:prstGeom>
          <a:ln w="33496">
            <a:solidFill>
              <a:srgbClr val="FF0000"/>
            </a:solidFill>
          </a:ln>
        </p:spPr>
        <p:txBody>
          <a:bodyPr vert="horz" wrap="square" lIns="0" tIns="18823" rIns="0" bIns="0" rtlCol="0">
            <a:spAutoFit/>
          </a:bodyPr>
          <a:lstStyle/>
          <a:p>
            <a:pPr marL="144071" algn="just">
              <a:lnSpc>
                <a:spcPts val="2115"/>
              </a:lnSpc>
            </a:pPr>
            <a:r>
              <a:rPr sz="1767" b="1" dirty="0">
                <a:solidFill>
                  <a:srgbClr val="EB0028"/>
                </a:solidFill>
                <a:latin typeface="Arial"/>
                <a:cs typeface="Arial"/>
              </a:rPr>
              <a:t>Via</a:t>
            </a:r>
            <a:r>
              <a:rPr sz="1767" b="1" spc="52" dirty="0">
                <a:solidFill>
                  <a:srgbClr val="EB0028"/>
                </a:solidFill>
                <a:latin typeface="Arial"/>
                <a:cs typeface="Arial"/>
              </a:rPr>
              <a:t> </a:t>
            </a:r>
            <a:r>
              <a:rPr sz="1767" b="1" dirty="0">
                <a:solidFill>
                  <a:srgbClr val="EB0028"/>
                </a:solidFill>
                <a:latin typeface="Arial"/>
                <a:cs typeface="Arial"/>
              </a:rPr>
              <a:t>d’ingresso</a:t>
            </a:r>
            <a:r>
              <a:rPr sz="1767" b="1" spc="57" dirty="0">
                <a:solidFill>
                  <a:srgbClr val="EB0028"/>
                </a:solidFill>
                <a:latin typeface="Arial"/>
                <a:cs typeface="Arial"/>
              </a:rPr>
              <a:t> </a:t>
            </a:r>
            <a:r>
              <a:rPr sz="1767" b="1" dirty="0">
                <a:solidFill>
                  <a:srgbClr val="EB0028"/>
                </a:solidFill>
                <a:latin typeface="Arial"/>
                <a:cs typeface="Arial"/>
              </a:rPr>
              <a:t>o</a:t>
            </a:r>
            <a:r>
              <a:rPr sz="1767" b="1" spc="52" dirty="0">
                <a:solidFill>
                  <a:srgbClr val="EB0028"/>
                </a:solidFill>
                <a:latin typeface="Arial"/>
                <a:cs typeface="Arial"/>
              </a:rPr>
              <a:t> </a:t>
            </a:r>
            <a:r>
              <a:rPr sz="1767" b="1" dirty="0">
                <a:solidFill>
                  <a:srgbClr val="EB0028"/>
                </a:solidFill>
                <a:latin typeface="Arial"/>
                <a:cs typeface="Arial"/>
              </a:rPr>
              <a:t>uscita</a:t>
            </a:r>
            <a:r>
              <a:rPr sz="1767" b="1" spc="57" dirty="0">
                <a:solidFill>
                  <a:srgbClr val="EB0028"/>
                </a:solidFill>
                <a:latin typeface="Arial"/>
                <a:cs typeface="Arial"/>
              </a:rPr>
              <a:t> </a:t>
            </a:r>
            <a:r>
              <a:rPr sz="1767" b="1" dirty="0">
                <a:solidFill>
                  <a:srgbClr val="EB0028"/>
                </a:solidFill>
                <a:latin typeface="Arial"/>
                <a:cs typeface="Arial"/>
              </a:rPr>
              <a:t>limitata</a:t>
            </a:r>
            <a:r>
              <a:rPr sz="1767" b="1" spc="52" dirty="0">
                <a:solidFill>
                  <a:srgbClr val="EB0028"/>
                </a:solidFill>
                <a:latin typeface="Arial"/>
                <a:cs typeface="Arial"/>
              </a:rPr>
              <a:t> </a:t>
            </a:r>
            <a:r>
              <a:rPr sz="1767" b="1" dirty="0">
                <a:solidFill>
                  <a:srgbClr val="EB0028"/>
                </a:solidFill>
                <a:latin typeface="Arial"/>
                <a:cs typeface="Arial"/>
              </a:rPr>
              <a:t>e/o</a:t>
            </a:r>
            <a:r>
              <a:rPr sz="1767" b="1" spc="57" dirty="0">
                <a:solidFill>
                  <a:srgbClr val="EB0028"/>
                </a:solidFill>
                <a:latin typeface="Arial"/>
                <a:cs typeface="Arial"/>
              </a:rPr>
              <a:t> </a:t>
            </a:r>
            <a:r>
              <a:rPr sz="1767" b="1" spc="-12" dirty="0">
                <a:solidFill>
                  <a:srgbClr val="EB0028"/>
                </a:solidFill>
                <a:latin typeface="Arial"/>
                <a:cs typeface="Arial"/>
              </a:rPr>
              <a:t>difficoltosa:</a:t>
            </a:r>
            <a:endParaRPr sz="1767" dirty="0">
              <a:latin typeface="Arial"/>
              <a:cs typeface="Arial"/>
            </a:endParaRPr>
          </a:p>
          <a:p>
            <a:pPr marL="144071" marR="124525" algn="just">
              <a:lnSpc>
                <a:spcPts val="2109"/>
              </a:lnSpc>
              <a:spcBef>
                <a:spcPts val="74"/>
              </a:spcBef>
            </a:pPr>
            <a:r>
              <a:rPr sz="1767" b="1" dirty="0">
                <a:solidFill>
                  <a:srgbClr val="0070C0"/>
                </a:solidFill>
                <a:latin typeface="Arial"/>
                <a:cs typeface="Arial"/>
              </a:rPr>
              <a:t>Via</a:t>
            </a:r>
            <a:r>
              <a:rPr sz="1767" b="1" spc="257" dirty="0">
                <a:solidFill>
                  <a:srgbClr val="0070C0"/>
                </a:solidFill>
                <a:latin typeface="Arial"/>
                <a:cs typeface="Arial"/>
              </a:rPr>
              <a:t> </a:t>
            </a:r>
            <a:r>
              <a:rPr sz="1767" b="1" dirty="0">
                <a:solidFill>
                  <a:srgbClr val="0070C0"/>
                </a:solidFill>
                <a:latin typeface="Arial"/>
                <a:cs typeface="Arial"/>
              </a:rPr>
              <a:t>d’ingresso</a:t>
            </a:r>
            <a:r>
              <a:rPr sz="1767" b="1" spc="257" dirty="0">
                <a:solidFill>
                  <a:srgbClr val="0070C0"/>
                </a:solidFill>
                <a:latin typeface="Arial"/>
                <a:cs typeface="Arial"/>
              </a:rPr>
              <a:t> </a:t>
            </a:r>
            <a:r>
              <a:rPr sz="1767" b="1" dirty="0">
                <a:solidFill>
                  <a:srgbClr val="0070C0"/>
                </a:solidFill>
                <a:latin typeface="Arial"/>
                <a:cs typeface="Arial"/>
              </a:rPr>
              <a:t>o</a:t>
            </a:r>
            <a:r>
              <a:rPr sz="1767" b="1" spc="257" dirty="0">
                <a:solidFill>
                  <a:srgbClr val="0070C0"/>
                </a:solidFill>
                <a:latin typeface="Arial"/>
                <a:cs typeface="Arial"/>
              </a:rPr>
              <a:t> </a:t>
            </a:r>
            <a:r>
              <a:rPr sz="1767" b="1" dirty="0">
                <a:solidFill>
                  <a:srgbClr val="0070C0"/>
                </a:solidFill>
                <a:latin typeface="Arial"/>
                <a:cs typeface="Arial"/>
              </a:rPr>
              <a:t>uscita</a:t>
            </a:r>
            <a:r>
              <a:rPr sz="1767" b="1" spc="261" dirty="0">
                <a:solidFill>
                  <a:srgbClr val="0070C0"/>
                </a:solidFill>
                <a:latin typeface="Arial"/>
                <a:cs typeface="Arial"/>
              </a:rPr>
              <a:t> </a:t>
            </a:r>
            <a:r>
              <a:rPr sz="1767" b="1" dirty="0">
                <a:solidFill>
                  <a:srgbClr val="0070C0"/>
                </a:solidFill>
                <a:latin typeface="Arial"/>
                <a:cs typeface="Arial"/>
              </a:rPr>
              <a:t>caratterizzata</a:t>
            </a:r>
            <a:r>
              <a:rPr sz="1767" b="1" spc="257" dirty="0">
                <a:solidFill>
                  <a:srgbClr val="0070C0"/>
                </a:solidFill>
                <a:latin typeface="Arial"/>
                <a:cs typeface="Arial"/>
              </a:rPr>
              <a:t> </a:t>
            </a:r>
            <a:r>
              <a:rPr sz="1767" b="1" dirty="0">
                <a:solidFill>
                  <a:srgbClr val="0070C0"/>
                </a:solidFill>
                <a:latin typeface="Arial"/>
                <a:cs typeface="Arial"/>
              </a:rPr>
              <a:t>da</a:t>
            </a:r>
            <a:r>
              <a:rPr sz="1767" b="1" spc="257" dirty="0">
                <a:solidFill>
                  <a:srgbClr val="0070C0"/>
                </a:solidFill>
                <a:latin typeface="Arial"/>
                <a:cs typeface="Arial"/>
              </a:rPr>
              <a:t> </a:t>
            </a:r>
            <a:r>
              <a:rPr sz="1767" b="1" dirty="0">
                <a:solidFill>
                  <a:srgbClr val="0070C0"/>
                </a:solidFill>
                <a:latin typeface="Arial"/>
                <a:cs typeface="Arial"/>
              </a:rPr>
              <a:t>dimensioni</a:t>
            </a:r>
            <a:r>
              <a:rPr sz="1767" b="1" spc="261" dirty="0">
                <a:solidFill>
                  <a:srgbClr val="0070C0"/>
                </a:solidFill>
                <a:latin typeface="Arial"/>
                <a:cs typeface="Arial"/>
              </a:rPr>
              <a:t> </a:t>
            </a:r>
            <a:r>
              <a:rPr sz="1767" b="1" spc="-28" dirty="0">
                <a:solidFill>
                  <a:srgbClr val="0070C0"/>
                </a:solidFill>
                <a:latin typeface="Arial"/>
                <a:cs typeface="Arial"/>
              </a:rPr>
              <a:t>e/o </a:t>
            </a:r>
            <a:r>
              <a:rPr sz="1767" b="1" dirty="0">
                <a:solidFill>
                  <a:srgbClr val="0070C0"/>
                </a:solidFill>
                <a:latin typeface="Arial"/>
                <a:cs typeface="Arial"/>
              </a:rPr>
              <a:t>geometria</a:t>
            </a:r>
            <a:r>
              <a:rPr sz="1767" b="1" spc="114" dirty="0">
                <a:solidFill>
                  <a:srgbClr val="0070C0"/>
                </a:solidFill>
                <a:latin typeface="Arial"/>
                <a:cs typeface="Arial"/>
              </a:rPr>
              <a:t> </a:t>
            </a:r>
            <a:r>
              <a:rPr sz="1767" b="1" dirty="0">
                <a:solidFill>
                  <a:srgbClr val="0070C0"/>
                </a:solidFill>
                <a:latin typeface="Arial"/>
                <a:cs typeface="Arial"/>
              </a:rPr>
              <a:t>e/o</a:t>
            </a:r>
            <a:r>
              <a:rPr sz="1767" b="1" spc="120" dirty="0">
                <a:solidFill>
                  <a:srgbClr val="0070C0"/>
                </a:solidFill>
                <a:latin typeface="Arial"/>
                <a:cs typeface="Arial"/>
              </a:rPr>
              <a:t> </a:t>
            </a:r>
            <a:r>
              <a:rPr sz="1767" b="1" dirty="0">
                <a:solidFill>
                  <a:srgbClr val="0070C0"/>
                </a:solidFill>
                <a:latin typeface="Arial"/>
                <a:cs typeface="Arial"/>
              </a:rPr>
              <a:t>quota</a:t>
            </a:r>
            <a:r>
              <a:rPr sz="1767" b="1" spc="120" dirty="0">
                <a:solidFill>
                  <a:srgbClr val="0070C0"/>
                </a:solidFill>
                <a:latin typeface="Arial"/>
                <a:cs typeface="Arial"/>
              </a:rPr>
              <a:t> </a:t>
            </a:r>
            <a:r>
              <a:rPr sz="1767" b="1" dirty="0">
                <a:solidFill>
                  <a:srgbClr val="0070C0"/>
                </a:solidFill>
                <a:latin typeface="Arial"/>
                <a:cs typeface="Arial"/>
              </a:rPr>
              <a:t>di</a:t>
            </a:r>
            <a:r>
              <a:rPr sz="1767" b="1" spc="114" dirty="0">
                <a:solidFill>
                  <a:srgbClr val="0070C0"/>
                </a:solidFill>
                <a:latin typeface="Arial"/>
                <a:cs typeface="Arial"/>
              </a:rPr>
              <a:t> </a:t>
            </a:r>
            <a:r>
              <a:rPr sz="1767" b="1" dirty="0">
                <a:solidFill>
                  <a:srgbClr val="0070C0"/>
                </a:solidFill>
                <a:latin typeface="Arial"/>
                <a:cs typeface="Arial"/>
              </a:rPr>
              <a:t>posizionamento</a:t>
            </a:r>
            <a:r>
              <a:rPr sz="1767" b="1" spc="120" dirty="0">
                <a:solidFill>
                  <a:srgbClr val="0070C0"/>
                </a:solidFill>
                <a:latin typeface="Arial"/>
                <a:cs typeface="Arial"/>
              </a:rPr>
              <a:t> </a:t>
            </a:r>
            <a:r>
              <a:rPr sz="1767" b="1" dirty="0">
                <a:solidFill>
                  <a:srgbClr val="0070C0"/>
                </a:solidFill>
                <a:latin typeface="Arial"/>
                <a:cs typeface="Arial"/>
              </a:rPr>
              <a:t>tali</a:t>
            </a:r>
            <a:r>
              <a:rPr sz="1767" b="1" spc="120" dirty="0">
                <a:solidFill>
                  <a:srgbClr val="0070C0"/>
                </a:solidFill>
                <a:latin typeface="Arial"/>
                <a:cs typeface="Arial"/>
              </a:rPr>
              <a:t> </a:t>
            </a:r>
            <a:r>
              <a:rPr sz="1767" b="1" dirty="0">
                <a:solidFill>
                  <a:srgbClr val="0070C0"/>
                </a:solidFill>
                <a:latin typeface="Arial"/>
                <a:cs typeface="Arial"/>
              </a:rPr>
              <a:t>da</a:t>
            </a:r>
            <a:r>
              <a:rPr sz="1767" b="1" spc="114" dirty="0">
                <a:solidFill>
                  <a:srgbClr val="0070C0"/>
                </a:solidFill>
                <a:latin typeface="Arial"/>
                <a:cs typeface="Arial"/>
              </a:rPr>
              <a:t> </a:t>
            </a:r>
            <a:r>
              <a:rPr sz="1767" b="1" spc="-12" dirty="0">
                <a:solidFill>
                  <a:srgbClr val="0070C0"/>
                </a:solidFill>
                <a:latin typeface="Arial"/>
                <a:cs typeface="Arial"/>
              </a:rPr>
              <a:t>richiedere </a:t>
            </a:r>
            <a:r>
              <a:rPr sz="1767" b="1" spc="74" dirty="0">
                <a:solidFill>
                  <a:srgbClr val="0070C0"/>
                </a:solidFill>
                <a:latin typeface="Arial"/>
                <a:cs typeface="Arial"/>
              </a:rPr>
              <a:t>specifici</a:t>
            </a:r>
            <a:r>
              <a:rPr sz="1767" b="1" spc="228" dirty="0">
                <a:solidFill>
                  <a:srgbClr val="0070C0"/>
                </a:solidFill>
                <a:latin typeface="Arial"/>
                <a:cs typeface="Arial"/>
              </a:rPr>
              <a:t>  </a:t>
            </a:r>
            <a:r>
              <a:rPr sz="1767" b="1" spc="68" dirty="0">
                <a:solidFill>
                  <a:srgbClr val="0070C0"/>
                </a:solidFill>
                <a:latin typeface="Arial"/>
                <a:cs typeface="Arial"/>
              </a:rPr>
              <a:t>apprestamenti</a:t>
            </a:r>
            <a:r>
              <a:rPr sz="1767" b="1" spc="232" dirty="0">
                <a:solidFill>
                  <a:srgbClr val="0070C0"/>
                </a:solidFill>
                <a:latin typeface="Arial"/>
                <a:cs typeface="Arial"/>
              </a:rPr>
              <a:t>  </a:t>
            </a:r>
            <a:r>
              <a:rPr sz="1767" b="1" dirty="0">
                <a:solidFill>
                  <a:srgbClr val="0070C0"/>
                </a:solidFill>
                <a:latin typeface="Arial"/>
                <a:cs typeface="Arial"/>
              </a:rPr>
              <a:t>e</a:t>
            </a:r>
            <a:r>
              <a:rPr sz="1767" b="1" spc="232" dirty="0">
                <a:solidFill>
                  <a:srgbClr val="0070C0"/>
                </a:solidFill>
                <a:latin typeface="Arial"/>
                <a:cs typeface="Arial"/>
              </a:rPr>
              <a:t>  </a:t>
            </a:r>
            <a:r>
              <a:rPr sz="1767" b="1" spc="68" dirty="0">
                <a:solidFill>
                  <a:srgbClr val="0070C0"/>
                </a:solidFill>
                <a:latin typeface="Arial"/>
                <a:cs typeface="Arial"/>
              </a:rPr>
              <a:t>procedere</a:t>
            </a:r>
            <a:r>
              <a:rPr sz="1767" b="1" spc="232" dirty="0">
                <a:solidFill>
                  <a:srgbClr val="0070C0"/>
                </a:solidFill>
                <a:latin typeface="Arial"/>
                <a:cs typeface="Arial"/>
              </a:rPr>
              <a:t>  </a:t>
            </a:r>
            <a:r>
              <a:rPr sz="1767" b="1" spc="68" dirty="0">
                <a:solidFill>
                  <a:srgbClr val="0070C0"/>
                </a:solidFill>
                <a:latin typeface="Arial"/>
                <a:cs typeface="Arial"/>
              </a:rPr>
              <a:t>operative</a:t>
            </a:r>
            <a:r>
              <a:rPr sz="1767" b="1" spc="232" dirty="0">
                <a:solidFill>
                  <a:srgbClr val="0070C0"/>
                </a:solidFill>
                <a:latin typeface="Arial"/>
                <a:cs typeface="Arial"/>
              </a:rPr>
              <a:t>  </a:t>
            </a:r>
            <a:r>
              <a:rPr sz="1767" b="1" spc="52" dirty="0">
                <a:solidFill>
                  <a:srgbClr val="0070C0"/>
                </a:solidFill>
                <a:latin typeface="Arial"/>
                <a:cs typeface="Arial"/>
              </a:rPr>
              <a:t>di </a:t>
            </a:r>
            <a:r>
              <a:rPr sz="1767" b="1" spc="80" dirty="0">
                <a:solidFill>
                  <a:srgbClr val="0070C0"/>
                </a:solidFill>
                <a:latin typeface="Arial"/>
                <a:cs typeface="Arial"/>
              </a:rPr>
              <a:t>ingresso/uscita</a:t>
            </a:r>
            <a:r>
              <a:rPr sz="1767" b="1" spc="232" dirty="0">
                <a:solidFill>
                  <a:srgbClr val="0070C0"/>
                </a:solidFill>
                <a:latin typeface="Arial"/>
                <a:cs typeface="Arial"/>
              </a:rPr>
              <a:t>  </a:t>
            </a:r>
            <a:r>
              <a:rPr sz="1767" b="1" spc="57" dirty="0">
                <a:solidFill>
                  <a:srgbClr val="0070C0"/>
                </a:solidFill>
                <a:latin typeface="Arial"/>
                <a:cs typeface="Arial"/>
              </a:rPr>
              <a:t>del</a:t>
            </a:r>
            <a:r>
              <a:rPr sz="1767" b="1" spc="240" dirty="0">
                <a:solidFill>
                  <a:srgbClr val="0070C0"/>
                </a:solidFill>
                <a:latin typeface="Arial"/>
                <a:cs typeface="Arial"/>
              </a:rPr>
              <a:t>  </a:t>
            </a:r>
            <a:r>
              <a:rPr sz="1767" b="1" spc="80" dirty="0">
                <a:solidFill>
                  <a:srgbClr val="0070C0"/>
                </a:solidFill>
                <a:latin typeface="Arial"/>
                <a:cs typeface="Arial"/>
              </a:rPr>
              <a:t>lavoratore</a:t>
            </a:r>
            <a:r>
              <a:rPr sz="1767" b="1" spc="240" dirty="0">
                <a:solidFill>
                  <a:srgbClr val="0070C0"/>
                </a:solidFill>
                <a:latin typeface="Arial"/>
                <a:cs typeface="Arial"/>
              </a:rPr>
              <a:t>  </a:t>
            </a:r>
            <a:r>
              <a:rPr sz="1767" b="1" dirty="0">
                <a:solidFill>
                  <a:srgbClr val="0070C0"/>
                </a:solidFill>
                <a:latin typeface="Arial"/>
                <a:cs typeface="Arial"/>
              </a:rPr>
              <a:t>e</a:t>
            </a:r>
            <a:r>
              <a:rPr sz="1767" b="1" spc="240" dirty="0">
                <a:solidFill>
                  <a:srgbClr val="0070C0"/>
                </a:solidFill>
                <a:latin typeface="Arial"/>
                <a:cs typeface="Arial"/>
              </a:rPr>
              <a:t>  </a:t>
            </a:r>
            <a:r>
              <a:rPr sz="1767" b="1" spc="68" dirty="0">
                <a:solidFill>
                  <a:srgbClr val="0070C0"/>
                </a:solidFill>
                <a:latin typeface="Arial"/>
                <a:cs typeface="Arial"/>
              </a:rPr>
              <a:t>che,</a:t>
            </a:r>
            <a:r>
              <a:rPr sz="1767" b="1" spc="240" dirty="0">
                <a:solidFill>
                  <a:srgbClr val="0070C0"/>
                </a:solidFill>
                <a:latin typeface="Arial"/>
                <a:cs typeface="Arial"/>
              </a:rPr>
              <a:t>  </a:t>
            </a:r>
            <a:r>
              <a:rPr sz="1767" b="1" dirty="0">
                <a:solidFill>
                  <a:srgbClr val="0070C0"/>
                </a:solidFill>
                <a:latin typeface="Arial"/>
                <a:cs typeface="Arial"/>
              </a:rPr>
              <a:t>in</a:t>
            </a:r>
            <a:r>
              <a:rPr sz="1767" b="1" spc="240" dirty="0">
                <a:solidFill>
                  <a:srgbClr val="0070C0"/>
                </a:solidFill>
                <a:latin typeface="Arial"/>
                <a:cs typeface="Arial"/>
              </a:rPr>
              <a:t>  </a:t>
            </a:r>
            <a:r>
              <a:rPr sz="1767" b="1" spc="68" dirty="0">
                <a:solidFill>
                  <a:srgbClr val="0070C0"/>
                </a:solidFill>
                <a:latin typeface="Arial"/>
                <a:cs typeface="Arial"/>
              </a:rPr>
              <a:t>caso</a:t>
            </a:r>
            <a:r>
              <a:rPr sz="1767" b="1" spc="240" dirty="0">
                <a:solidFill>
                  <a:srgbClr val="0070C0"/>
                </a:solidFill>
                <a:latin typeface="Arial"/>
                <a:cs typeface="Arial"/>
              </a:rPr>
              <a:t>  </a:t>
            </a:r>
            <a:r>
              <a:rPr sz="1767" b="1" spc="-57" dirty="0">
                <a:solidFill>
                  <a:srgbClr val="0070C0"/>
                </a:solidFill>
                <a:latin typeface="Arial"/>
                <a:cs typeface="Arial"/>
              </a:rPr>
              <a:t>d </a:t>
            </a:r>
            <a:r>
              <a:rPr sz="1767" b="1" dirty="0">
                <a:solidFill>
                  <a:srgbClr val="0070C0"/>
                </a:solidFill>
                <a:latin typeface="Arial"/>
                <a:cs typeface="Arial"/>
              </a:rPr>
              <a:t>emergenza,</a:t>
            </a:r>
            <a:r>
              <a:rPr sz="1767" b="1" spc="353" dirty="0">
                <a:solidFill>
                  <a:srgbClr val="0070C0"/>
                </a:solidFill>
                <a:latin typeface="Arial"/>
                <a:cs typeface="Arial"/>
              </a:rPr>
              <a:t>  </a:t>
            </a:r>
            <a:r>
              <a:rPr sz="1767" b="1" dirty="0">
                <a:solidFill>
                  <a:srgbClr val="0070C0"/>
                </a:solidFill>
                <a:latin typeface="Arial"/>
                <a:cs typeface="Arial"/>
              </a:rPr>
              <a:t>richiede</a:t>
            </a:r>
            <a:r>
              <a:rPr sz="1767" b="1" spc="261" dirty="0">
                <a:solidFill>
                  <a:srgbClr val="0070C0"/>
                </a:solidFill>
                <a:latin typeface="Arial"/>
                <a:cs typeface="Arial"/>
              </a:rPr>
              <a:t> </a:t>
            </a:r>
            <a:r>
              <a:rPr sz="1767" b="1" dirty="0">
                <a:solidFill>
                  <a:srgbClr val="0070C0"/>
                </a:solidFill>
                <a:latin typeface="Arial"/>
                <a:cs typeface="Arial"/>
              </a:rPr>
              <a:t>l’utilizzo</a:t>
            </a:r>
            <a:r>
              <a:rPr sz="1767" b="1" spc="257" dirty="0">
                <a:solidFill>
                  <a:srgbClr val="0070C0"/>
                </a:solidFill>
                <a:latin typeface="Arial"/>
                <a:cs typeface="Arial"/>
              </a:rPr>
              <a:t> </a:t>
            </a:r>
            <a:r>
              <a:rPr sz="1767" b="1" dirty="0">
                <a:solidFill>
                  <a:srgbClr val="0070C0"/>
                </a:solidFill>
                <a:latin typeface="Arial"/>
                <a:cs typeface="Arial"/>
              </a:rPr>
              <a:t>di</a:t>
            </a:r>
            <a:r>
              <a:rPr sz="1767" b="1" spc="257" dirty="0">
                <a:solidFill>
                  <a:srgbClr val="0070C0"/>
                </a:solidFill>
                <a:latin typeface="Arial"/>
                <a:cs typeface="Arial"/>
              </a:rPr>
              <a:t> </a:t>
            </a:r>
            <a:r>
              <a:rPr sz="1767" b="1" dirty="0">
                <a:solidFill>
                  <a:srgbClr val="0070C0"/>
                </a:solidFill>
                <a:latin typeface="Arial"/>
                <a:cs typeface="Arial"/>
              </a:rPr>
              <a:t>particolari</a:t>
            </a:r>
            <a:r>
              <a:rPr sz="1767" b="1" spc="257" dirty="0">
                <a:solidFill>
                  <a:srgbClr val="0070C0"/>
                </a:solidFill>
                <a:latin typeface="Arial"/>
                <a:cs typeface="Arial"/>
              </a:rPr>
              <a:t> </a:t>
            </a:r>
            <a:r>
              <a:rPr sz="1767" b="1" spc="-12" dirty="0">
                <a:solidFill>
                  <a:srgbClr val="0070C0"/>
                </a:solidFill>
                <a:latin typeface="Arial"/>
                <a:cs typeface="Arial"/>
              </a:rPr>
              <a:t>attrezzature </a:t>
            </a:r>
            <a:r>
              <a:rPr sz="1767" b="1" spc="80" dirty="0">
                <a:solidFill>
                  <a:srgbClr val="0070C0"/>
                </a:solidFill>
                <a:latin typeface="Arial"/>
                <a:cs typeface="Arial"/>
              </a:rPr>
              <a:t>(comprensive</a:t>
            </a:r>
            <a:r>
              <a:rPr sz="1767" b="1" spc="232" dirty="0">
                <a:solidFill>
                  <a:srgbClr val="0070C0"/>
                </a:solidFill>
                <a:latin typeface="Arial"/>
                <a:cs typeface="Arial"/>
              </a:rPr>
              <a:t>  </a:t>
            </a:r>
            <a:r>
              <a:rPr sz="1767" b="1" spc="80" dirty="0">
                <a:solidFill>
                  <a:srgbClr val="0070C0"/>
                </a:solidFill>
                <a:latin typeface="Arial"/>
                <a:cs typeface="Arial"/>
              </a:rPr>
              <a:t>delle</a:t>
            </a:r>
            <a:r>
              <a:rPr sz="1767" b="1" spc="240" dirty="0">
                <a:solidFill>
                  <a:srgbClr val="0070C0"/>
                </a:solidFill>
                <a:latin typeface="Arial"/>
                <a:cs typeface="Arial"/>
              </a:rPr>
              <a:t>  </a:t>
            </a:r>
            <a:r>
              <a:rPr sz="1767" b="1" spc="74" dirty="0">
                <a:solidFill>
                  <a:srgbClr val="0070C0"/>
                </a:solidFill>
                <a:latin typeface="Arial"/>
                <a:cs typeface="Arial"/>
              </a:rPr>
              <a:t>eventuali</a:t>
            </a:r>
            <a:r>
              <a:rPr sz="1767" b="1" spc="240" dirty="0">
                <a:solidFill>
                  <a:srgbClr val="0070C0"/>
                </a:solidFill>
                <a:latin typeface="Arial"/>
                <a:cs typeface="Arial"/>
              </a:rPr>
              <a:t>  </a:t>
            </a:r>
            <a:r>
              <a:rPr sz="1767" b="1" spc="68" dirty="0">
                <a:solidFill>
                  <a:srgbClr val="0070C0"/>
                </a:solidFill>
                <a:latin typeface="Arial"/>
                <a:cs typeface="Arial"/>
              </a:rPr>
              <a:t>opere</a:t>
            </a:r>
            <a:r>
              <a:rPr sz="1767" b="1" spc="240" dirty="0">
                <a:solidFill>
                  <a:srgbClr val="0070C0"/>
                </a:solidFill>
                <a:latin typeface="Arial"/>
                <a:cs typeface="Arial"/>
              </a:rPr>
              <a:t>  </a:t>
            </a:r>
            <a:r>
              <a:rPr sz="1767" b="1" spc="74" dirty="0">
                <a:solidFill>
                  <a:srgbClr val="0070C0"/>
                </a:solidFill>
                <a:latin typeface="Arial"/>
                <a:cs typeface="Arial"/>
              </a:rPr>
              <a:t>provvisionali </a:t>
            </a:r>
            <a:r>
              <a:rPr sz="1767" b="1" dirty="0">
                <a:solidFill>
                  <a:srgbClr val="0070C0"/>
                </a:solidFill>
                <a:latin typeface="Arial"/>
                <a:cs typeface="Arial"/>
              </a:rPr>
              <a:t>necessarie)</a:t>
            </a:r>
            <a:r>
              <a:rPr sz="1767" b="1" spc="359" dirty="0">
                <a:solidFill>
                  <a:srgbClr val="0070C0"/>
                </a:solidFill>
                <a:latin typeface="Arial"/>
                <a:cs typeface="Arial"/>
              </a:rPr>
              <a:t> </a:t>
            </a:r>
            <a:r>
              <a:rPr sz="1767" b="1" dirty="0">
                <a:solidFill>
                  <a:srgbClr val="0070C0"/>
                </a:solidFill>
                <a:latin typeface="Arial"/>
                <a:cs typeface="Arial"/>
              </a:rPr>
              <a:t>e/o</a:t>
            </a:r>
            <a:r>
              <a:rPr sz="1767" b="1" spc="359" dirty="0">
                <a:solidFill>
                  <a:srgbClr val="0070C0"/>
                </a:solidFill>
                <a:latin typeface="Arial"/>
                <a:cs typeface="Arial"/>
              </a:rPr>
              <a:t> </a:t>
            </a:r>
            <a:r>
              <a:rPr sz="1767" b="1" dirty="0">
                <a:solidFill>
                  <a:srgbClr val="0070C0"/>
                </a:solidFill>
                <a:latin typeface="Arial"/>
                <a:cs typeface="Arial"/>
              </a:rPr>
              <a:t>specifiche</a:t>
            </a:r>
            <a:r>
              <a:rPr sz="1767" b="1" spc="359" dirty="0">
                <a:solidFill>
                  <a:srgbClr val="0070C0"/>
                </a:solidFill>
                <a:latin typeface="Arial"/>
                <a:cs typeface="Arial"/>
              </a:rPr>
              <a:t> </a:t>
            </a:r>
            <a:r>
              <a:rPr sz="1767" b="1" dirty="0">
                <a:solidFill>
                  <a:srgbClr val="0070C0"/>
                </a:solidFill>
                <a:latin typeface="Arial"/>
                <a:cs typeface="Arial"/>
              </a:rPr>
              <a:t>procedure</a:t>
            </a:r>
            <a:r>
              <a:rPr sz="1767" b="1" spc="365" dirty="0">
                <a:solidFill>
                  <a:srgbClr val="0070C0"/>
                </a:solidFill>
                <a:latin typeface="Arial"/>
                <a:cs typeface="Arial"/>
              </a:rPr>
              <a:t> </a:t>
            </a:r>
            <a:r>
              <a:rPr sz="1767" b="1" dirty="0">
                <a:solidFill>
                  <a:srgbClr val="0070C0"/>
                </a:solidFill>
                <a:latin typeface="Arial"/>
                <a:cs typeface="Arial"/>
              </a:rPr>
              <a:t>per</a:t>
            </a:r>
            <a:r>
              <a:rPr sz="1767" b="1" spc="359" dirty="0">
                <a:solidFill>
                  <a:srgbClr val="0070C0"/>
                </a:solidFill>
                <a:latin typeface="Arial"/>
                <a:cs typeface="Arial"/>
              </a:rPr>
              <a:t> </a:t>
            </a:r>
            <a:r>
              <a:rPr sz="1767" b="1" dirty="0">
                <a:solidFill>
                  <a:srgbClr val="0070C0"/>
                </a:solidFill>
                <a:latin typeface="Arial"/>
                <a:cs typeface="Arial"/>
              </a:rPr>
              <a:t>il</a:t>
            </a:r>
            <a:r>
              <a:rPr sz="1767" b="1" spc="359" dirty="0">
                <a:solidFill>
                  <a:srgbClr val="0070C0"/>
                </a:solidFill>
                <a:latin typeface="Arial"/>
                <a:cs typeface="Arial"/>
              </a:rPr>
              <a:t> </a:t>
            </a:r>
            <a:r>
              <a:rPr sz="1767" b="1" spc="-12" dirty="0">
                <a:solidFill>
                  <a:srgbClr val="0070C0"/>
                </a:solidFill>
                <a:latin typeface="Arial"/>
                <a:cs typeface="Arial"/>
              </a:rPr>
              <a:t>salvataggio </a:t>
            </a:r>
            <a:r>
              <a:rPr sz="1767" b="1" dirty="0">
                <a:solidFill>
                  <a:srgbClr val="0070C0"/>
                </a:solidFill>
                <a:latin typeface="Arial"/>
                <a:cs typeface="Arial"/>
              </a:rPr>
              <a:t>di</a:t>
            </a:r>
            <a:r>
              <a:rPr sz="1767" b="1" spc="40" dirty="0">
                <a:solidFill>
                  <a:srgbClr val="0070C0"/>
                </a:solidFill>
                <a:latin typeface="Arial"/>
                <a:cs typeface="Arial"/>
              </a:rPr>
              <a:t> </a:t>
            </a:r>
            <a:r>
              <a:rPr sz="1767" b="1" dirty="0">
                <a:solidFill>
                  <a:srgbClr val="0070C0"/>
                </a:solidFill>
                <a:latin typeface="Arial"/>
                <a:cs typeface="Arial"/>
              </a:rPr>
              <a:t>un</a:t>
            </a:r>
            <a:r>
              <a:rPr sz="1767" b="1" spc="40" dirty="0">
                <a:solidFill>
                  <a:srgbClr val="0070C0"/>
                </a:solidFill>
                <a:latin typeface="Arial"/>
                <a:cs typeface="Arial"/>
              </a:rPr>
              <a:t> </a:t>
            </a:r>
            <a:r>
              <a:rPr sz="1767" b="1" dirty="0">
                <a:solidFill>
                  <a:srgbClr val="0070C0"/>
                </a:solidFill>
                <a:latin typeface="Arial"/>
                <a:cs typeface="Arial"/>
              </a:rPr>
              <a:t>soggetto</a:t>
            </a:r>
            <a:r>
              <a:rPr sz="1767" b="1" spc="40" dirty="0">
                <a:solidFill>
                  <a:srgbClr val="0070C0"/>
                </a:solidFill>
                <a:latin typeface="Arial"/>
                <a:cs typeface="Arial"/>
              </a:rPr>
              <a:t> </a:t>
            </a:r>
            <a:r>
              <a:rPr sz="1767" b="1" dirty="0">
                <a:solidFill>
                  <a:srgbClr val="0070C0"/>
                </a:solidFill>
                <a:latin typeface="Arial"/>
                <a:cs typeface="Arial"/>
              </a:rPr>
              <a:t>non</a:t>
            </a:r>
            <a:r>
              <a:rPr sz="1767" b="1" spc="40" dirty="0">
                <a:solidFill>
                  <a:srgbClr val="0070C0"/>
                </a:solidFill>
                <a:latin typeface="Arial"/>
                <a:cs typeface="Arial"/>
              </a:rPr>
              <a:t> </a:t>
            </a:r>
            <a:r>
              <a:rPr sz="1767" b="1" spc="-12" dirty="0">
                <a:solidFill>
                  <a:srgbClr val="0070C0"/>
                </a:solidFill>
                <a:latin typeface="Arial"/>
                <a:cs typeface="Arial"/>
              </a:rPr>
              <a:t>collaborante.</a:t>
            </a:r>
            <a:endParaRPr sz="1767" dirty="0">
              <a:solidFill>
                <a:srgbClr val="0070C0"/>
              </a:solidFill>
              <a:latin typeface="Arial"/>
              <a:cs typeface="Arial"/>
            </a:endParaRPr>
          </a:p>
        </p:txBody>
      </p:sp>
      <p:pic>
        <p:nvPicPr>
          <p:cNvPr id="9" name="object 9"/>
          <p:cNvPicPr/>
          <p:nvPr/>
        </p:nvPicPr>
        <p:blipFill>
          <a:blip r:embed="rId2" cstate="print"/>
          <a:stretch>
            <a:fillRect/>
          </a:stretch>
        </p:blipFill>
        <p:spPr>
          <a:xfrm>
            <a:off x="3552282" y="4728822"/>
            <a:ext cx="562742" cy="375566"/>
          </a:xfrm>
          <a:prstGeom prst="rect">
            <a:avLst/>
          </a:prstGeom>
        </p:spPr>
      </p:pic>
      <p:sp>
        <p:nvSpPr>
          <p:cNvPr id="10" name="object 10"/>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20</a:t>
            </a:fld>
            <a:endParaRPr spc="-28" dirty="0"/>
          </a:p>
        </p:txBody>
      </p:sp>
      <p:sp>
        <p:nvSpPr>
          <p:cNvPr id="13" name="object 2">
            <a:extLst>
              <a:ext uri="{FF2B5EF4-FFF2-40B4-BE49-F238E27FC236}">
                <a16:creationId xmlns:a16="http://schemas.microsoft.com/office/drawing/2014/main" id="{26D75384-952D-6FD1-733B-F811A8B06E0D}"/>
              </a:ext>
            </a:extLst>
          </p:cNvPr>
          <p:cNvSpPr txBox="1">
            <a:spLocks noGrp="1"/>
          </p:cNvSpPr>
          <p:nvPr>
            <p:ph type="title"/>
          </p:nvPr>
        </p:nvSpPr>
        <p:spPr>
          <a:xfrm>
            <a:off x="119336" y="565061"/>
            <a:ext cx="10424410" cy="406383"/>
          </a:xfrm>
          <a:prstGeom prst="rect">
            <a:avLst/>
          </a:prstGeom>
        </p:spPr>
        <p:txBody>
          <a:bodyPr vert="horz" wrap="square" lIns="0" tIns="15928" rIns="0" bIns="0" rtlCol="0" anchor="ctr">
            <a:spAutoFit/>
          </a:bodyPr>
          <a:lstStyle/>
          <a:p>
            <a:pPr marL="3656102">
              <a:spcBef>
                <a:spcPts val="125"/>
              </a:spcBef>
            </a:pPr>
            <a:r>
              <a:rPr sz="2800" b="1" dirty="0">
                <a:solidFill>
                  <a:srgbClr val="0070C0"/>
                </a:solidFill>
                <a:latin typeface="Arial" panose="020B0604020202020204" pitchFamily="34" charset="0"/>
                <a:cs typeface="Arial" panose="020B0604020202020204" pitchFamily="34" charset="0"/>
              </a:rPr>
              <a:t>La</a:t>
            </a:r>
            <a:r>
              <a:rPr sz="2800" b="1" spc="-17"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norma</a:t>
            </a:r>
            <a:r>
              <a:rPr sz="2800" b="1" spc="-12"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UNI</a:t>
            </a:r>
            <a:r>
              <a:rPr sz="2800" b="1" spc="-12" dirty="0">
                <a:solidFill>
                  <a:srgbClr val="0070C0"/>
                </a:solidFill>
                <a:latin typeface="Arial" panose="020B0604020202020204" pitchFamily="34" charset="0"/>
                <a:cs typeface="Arial" panose="020B0604020202020204" pitchFamily="34" charset="0"/>
              </a:rPr>
              <a:t> 11958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27488" y="2630039"/>
            <a:ext cx="4337314" cy="403049"/>
          </a:xfrm>
          <a:prstGeom prst="rect">
            <a:avLst/>
          </a:prstGeom>
        </p:spPr>
        <p:txBody>
          <a:bodyPr vert="horz" wrap="square" lIns="0" tIns="15928" rIns="0" bIns="0" rtlCol="0" anchor="ctr">
            <a:spAutoFit/>
          </a:bodyPr>
          <a:lstStyle/>
          <a:p>
            <a:pPr marL="14480">
              <a:spcBef>
                <a:spcPts val="125"/>
              </a:spcBef>
            </a:pPr>
            <a:r>
              <a:rPr dirty="0"/>
              <a:t>Le</a:t>
            </a:r>
            <a:r>
              <a:rPr spc="-5" dirty="0"/>
              <a:t> </a:t>
            </a:r>
            <a:r>
              <a:rPr dirty="0"/>
              <a:t>norme</a:t>
            </a:r>
            <a:r>
              <a:rPr spc="-5" dirty="0"/>
              <a:t> </a:t>
            </a:r>
            <a:r>
              <a:rPr dirty="0"/>
              <a:t>negli altri</a:t>
            </a:r>
            <a:r>
              <a:rPr spc="-5" dirty="0"/>
              <a:t> </a:t>
            </a:r>
            <a:r>
              <a:rPr spc="-12" dirty="0"/>
              <a:t>Paesi</a:t>
            </a:r>
          </a:p>
        </p:txBody>
      </p:sp>
      <p:sp>
        <p:nvSpPr>
          <p:cNvPr id="3" name="object 3"/>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21</a:t>
            </a:fld>
            <a:endParaRPr spc="-28"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5400" y="598694"/>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grpSp>
        <p:nvGrpSpPr>
          <p:cNvPr id="3" name="object 3"/>
          <p:cNvGrpSpPr/>
          <p:nvPr/>
        </p:nvGrpSpPr>
        <p:grpSpPr>
          <a:xfrm>
            <a:off x="1786204" y="1190924"/>
            <a:ext cx="3580763" cy="2022052"/>
            <a:chOff x="1566551" y="1545634"/>
            <a:chExt cx="3140710" cy="1773555"/>
          </a:xfrm>
        </p:grpSpPr>
        <p:sp>
          <p:nvSpPr>
            <p:cNvPr id="4" name="object 4"/>
            <p:cNvSpPr/>
            <p:nvPr/>
          </p:nvSpPr>
          <p:spPr>
            <a:xfrm>
              <a:off x="1572132" y="1551216"/>
              <a:ext cx="3129280" cy="1762125"/>
            </a:xfrm>
            <a:custGeom>
              <a:avLst/>
              <a:gdLst/>
              <a:ahLst/>
              <a:cxnLst/>
              <a:rect l="l" t="t" r="r" b="b"/>
              <a:pathLst>
                <a:path w="3129279" h="1762125">
                  <a:moveTo>
                    <a:pt x="652208" y="295719"/>
                  </a:moveTo>
                  <a:lnTo>
                    <a:pt x="778255" y="637692"/>
                  </a:lnTo>
                  <a:lnTo>
                    <a:pt x="169786" y="674636"/>
                  </a:lnTo>
                  <a:lnTo>
                    <a:pt x="570064" y="945642"/>
                  </a:lnTo>
                  <a:lnTo>
                    <a:pt x="0" y="1050467"/>
                  </a:lnTo>
                  <a:lnTo>
                    <a:pt x="482422" y="1253832"/>
                  </a:lnTo>
                  <a:lnTo>
                    <a:pt x="186156" y="1454099"/>
                  </a:lnTo>
                  <a:lnTo>
                    <a:pt x="696112" y="1487957"/>
                  </a:lnTo>
                  <a:lnTo>
                    <a:pt x="712330" y="1762061"/>
                  </a:lnTo>
                  <a:lnTo>
                    <a:pt x="1090447" y="1478572"/>
                  </a:lnTo>
                  <a:lnTo>
                    <a:pt x="1375451" y="1478572"/>
                  </a:lnTo>
                  <a:lnTo>
                    <a:pt x="1430185" y="1416989"/>
                  </a:lnTo>
                  <a:lnTo>
                    <a:pt x="1723924" y="1416989"/>
                  </a:lnTo>
                  <a:lnTo>
                    <a:pt x="1764550" y="1299921"/>
                  </a:lnTo>
                  <a:lnTo>
                    <a:pt x="2143899" y="1299921"/>
                  </a:lnTo>
                  <a:lnTo>
                    <a:pt x="2120938" y="1170622"/>
                  </a:lnTo>
                  <a:lnTo>
                    <a:pt x="2595145" y="1170622"/>
                  </a:lnTo>
                  <a:lnTo>
                    <a:pt x="2373007" y="1004214"/>
                  </a:lnTo>
                  <a:lnTo>
                    <a:pt x="2646819" y="921004"/>
                  </a:lnTo>
                  <a:lnTo>
                    <a:pt x="2460663" y="766991"/>
                  </a:lnTo>
                  <a:lnTo>
                    <a:pt x="3129254" y="542074"/>
                  </a:lnTo>
                  <a:lnTo>
                    <a:pt x="2373007" y="532866"/>
                  </a:lnTo>
                  <a:lnTo>
                    <a:pt x="2383535" y="520623"/>
                  </a:lnTo>
                  <a:lnTo>
                    <a:pt x="1238656" y="520623"/>
                  </a:lnTo>
                  <a:lnTo>
                    <a:pt x="652208" y="295719"/>
                  </a:lnTo>
                  <a:close/>
                </a:path>
                <a:path w="3129279" h="1762125">
                  <a:moveTo>
                    <a:pt x="1375451" y="1478572"/>
                  </a:moveTo>
                  <a:lnTo>
                    <a:pt x="1090447" y="1478572"/>
                  </a:lnTo>
                  <a:lnTo>
                    <a:pt x="1260386" y="1608035"/>
                  </a:lnTo>
                  <a:lnTo>
                    <a:pt x="1375451" y="1478572"/>
                  </a:lnTo>
                  <a:close/>
                </a:path>
                <a:path w="3129279" h="1762125">
                  <a:moveTo>
                    <a:pt x="1723924" y="1416989"/>
                  </a:moveTo>
                  <a:lnTo>
                    <a:pt x="1430185" y="1416989"/>
                  </a:lnTo>
                  <a:lnTo>
                    <a:pt x="1682254" y="1537068"/>
                  </a:lnTo>
                  <a:lnTo>
                    <a:pt x="1723924" y="1416989"/>
                  </a:lnTo>
                  <a:close/>
                </a:path>
                <a:path w="3129279" h="1762125">
                  <a:moveTo>
                    <a:pt x="2143899" y="1299921"/>
                  </a:moveTo>
                  <a:lnTo>
                    <a:pt x="1764550" y="1299921"/>
                  </a:lnTo>
                  <a:lnTo>
                    <a:pt x="2164689" y="1416989"/>
                  </a:lnTo>
                  <a:lnTo>
                    <a:pt x="2143899" y="1299921"/>
                  </a:lnTo>
                  <a:close/>
                </a:path>
                <a:path w="3129279" h="1762125">
                  <a:moveTo>
                    <a:pt x="2595145" y="1170622"/>
                  </a:moveTo>
                  <a:lnTo>
                    <a:pt x="2120938" y="1170622"/>
                  </a:lnTo>
                  <a:lnTo>
                    <a:pt x="2734754" y="1275207"/>
                  </a:lnTo>
                  <a:lnTo>
                    <a:pt x="2595145" y="1170622"/>
                  </a:lnTo>
                  <a:close/>
                </a:path>
                <a:path w="3129279" h="1762125">
                  <a:moveTo>
                    <a:pt x="1408442" y="153936"/>
                  </a:moveTo>
                  <a:lnTo>
                    <a:pt x="1238656" y="520623"/>
                  </a:lnTo>
                  <a:lnTo>
                    <a:pt x="2383535" y="520623"/>
                  </a:lnTo>
                  <a:lnTo>
                    <a:pt x="2425975" y="471271"/>
                  </a:lnTo>
                  <a:lnTo>
                    <a:pt x="2104275" y="471271"/>
                  </a:lnTo>
                  <a:lnTo>
                    <a:pt x="2113812" y="354203"/>
                  </a:lnTo>
                  <a:lnTo>
                    <a:pt x="1660525" y="354203"/>
                  </a:lnTo>
                  <a:lnTo>
                    <a:pt x="1408442" y="153936"/>
                  </a:lnTo>
                  <a:close/>
                </a:path>
                <a:path w="3129279" h="1762125">
                  <a:moveTo>
                    <a:pt x="2608719" y="258762"/>
                  </a:moveTo>
                  <a:lnTo>
                    <a:pt x="2104275" y="471271"/>
                  </a:lnTo>
                  <a:lnTo>
                    <a:pt x="2425975" y="471271"/>
                  </a:lnTo>
                  <a:lnTo>
                    <a:pt x="2608719" y="258762"/>
                  </a:lnTo>
                  <a:close/>
                </a:path>
                <a:path w="3129279" h="1762125">
                  <a:moveTo>
                    <a:pt x="2142667" y="0"/>
                  </a:moveTo>
                  <a:lnTo>
                    <a:pt x="1660525" y="354203"/>
                  </a:lnTo>
                  <a:lnTo>
                    <a:pt x="2113812" y="354203"/>
                  </a:lnTo>
                  <a:lnTo>
                    <a:pt x="2142667" y="0"/>
                  </a:lnTo>
                  <a:close/>
                </a:path>
              </a:pathLst>
            </a:custGeom>
            <a:solidFill>
              <a:srgbClr val="EB0028"/>
            </a:solidFill>
          </p:spPr>
          <p:txBody>
            <a:bodyPr wrap="square" lIns="0" tIns="0" rIns="0" bIns="0" rtlCol="0"/>
            <a:lstStyle/>
            <a:p>
              <a:endParaRPr sz="1634"/>
            </a:p>
          </p:txBody>
        </p:sp>
        <p:sp>
          <p:nvSpPr>
            <p:cNvPr id="5" name="object 5"/>
            <p:cNvSpPr/>
            <p:nvPr/>
          </p:nvSpPr>
          <p:spPr>
            <a:xfrm>
              <a:off x="1572132" y="1551216"/>
              <a:ext cx="3129280" cy="1762125"/>
            </a:xfrm>
            <a:custGeom>
              <a:avLst/>
              <a:gdLst/>
              <a:ahLst/>
              <a:cxnLst/>
              <a:rect l="l" t="t" r="r" b="b"/>
              <a:pathLst>
                <a:path w="3129279" h="1762125">
                  <a:moveTo>
                    <a:pt x="1660528" y="354205"/>
                  </a:moveTo>
                  <a:lnTo>
                    <a:pt x="2142666" y="0"/>
                  </a:lnTo>
                  <a:lnTo>
                    <a:pt x="2104282" y="471268"/>
                  </a:lnTo>
                  <a:lnTo>
                    <a:pt x="2608720" y="258760"/>
                  </a:lnTo>
                  <a:lnTo>
                    <a:pt x="2373020" y="532857"/>
                  </a:lnTo>
                  <a:lnTo>
                    <a:pt x="3129255" y="542076"/>
                  </a:lnTo>
                  <a:lnTo>
                    <a:pt x="2460661" y="766982"/>
                  </a:lnTo>
                  <a:lnTo>
                    <a:pt x="2646827" y="920998"/>
                  </a:lnTo>
                  <a:lnTo>
                    <a:pt x="2373020" y="1004207"/>
                  </a:lnTo>
                  <a:lnTo>
                    <a:pt x="2734769" y="1275204"/>
                  </a:lnTo>
                  <a:lnTo>
                    <a:pt x="2120934" y="1170618"/>
                  </a:lnTo>
                  <a:lnTo>
                    <a:pt x="2164688" y="1416990"/>
                  </a:lnTo>
                  <a:lnTo>
                    <a:pt x="1764555" y="1299926"/>
                  </a:lnTo>
                  <a:lnTo>
                    <a:pt x="1682260" y="1537059"/>
                  </a:lnTo>
                  <a:lnTo>
                    <a:pt x="1430186" y="1416990"/>
                  </a:lnTo>
                  <a:lnTo>
                    <a:pt x="1260394" y="1608030"/>
                  </a:lnTo>
                  <a:lnTo>
                    <a:pt x="1090457" y="1478577"/>
                  </a:lnTo>
                  <a:lnTo>
                    <a:pt x="712340" y="1762049"/>
                  </a:lnTo>
                  <a:lnTo>
                    <a:pt x="696114" y="1487950"/>
                  </a:lnTo>
                  <a:lnTo>
                    <a:pt x="186161" y="1454101"/>
                  </a:lnTo>
                  <a:lnTo>
                    <a:pt x="482426" y="1253833"/>
                  </a:lnTo>
                  <a:lnTo>
                    <a:pt x="0" y="1050460"/>
                  </a:lnTo>
                  <a:lnTo>
                    <a:pt x="570074" y="945635"/>
                  </a:lnTo>
                  <a:lnTo>
                    <a:pt x="169791" y="674638"/>
                  </a:lnTo>
                  <a:lnTo>
                    <a:pt x="778257" y="637683"/>
                  </a:lnTo>
                  <a:lnTo>
                    <a:pt x="652218" y="295715"/>
                  </a:lnTo>
                  <a:lnTo>
                    <a:pt x="1238662" y="520621"/>
                  </a:lnTo>
                  <a:lnTo>
                    <a:pt x="1408453" y="153934"/>
                  </a:lnTo>
                  <a:lnTo>
                    <a:pt x="1660528" y="354205"/>
                  </a:lnTo>
                  <a:close/>
                </a:path>
              </a:pathLst>
            </a:custGeom>
            <a:ln w="11163">
              <a:solidFill>
                <a:srgbClr val="FF0000"/>
              </a:solidFill>
            </a:ln>
          </p:spPr>
          <p:txBody>
            <a:bodyPr wrap="square" lIns="0" tIns="0" rIns="0" bIns="0" rtlCol="0"/>
            <a:lstStyle/>
            <a:p>
              <a:endParaRPr sz="1634"/>
            </a:p>
          </p:txBody>
        </p:sp>
      </p:grpSp>
      <p:sp>
        <p:nvSpPr>
          <p:cNvPr id="6" name="object 6"/>
          <p:cNvSpPr txBox="1"/>
          <p:nvPr/>
        </p:nvSpPr>
        <p:spPr>
          <a:xfrm>
            <a:off x="2909975" y="1953314"/>
            <a:ext cx="1070754" cy="567851"/>
          </a:xfrm>
          <a:prstGeom prst="rect">
            <a:avLst/>
          </a:prstGeom>
        </p:spPr>
        <p:txBody>
          <a:bodyPr vert="horz" wrap="square" lIns="0" tIns="28959" rIns="0" bIns="0" rtlCol="0">
            <a:spAutoFit/>
          </a:bodyPr>
          <a:lstStyle/>
          <a:p>
            <a:pPr marL="166516" marR="5791" indent="-152760">
              <a:lnSpc>
                <a:spcPts val="2109"/>
              </a:lnSpc>
              <a:spcBef>
                <a:spcPts val="228"/>
              </a:spcBef>
            </a:pPr>
            <a:r>
              <a:rPr sz="1767" b="1" dirty="0">
                <a:solidFill>
                  <a:srgbClr val="FFFFFF"/>
                </a:solidFill>
                <a:latin typeface="Arial"/>
                <a:cs typeface="Arial"/>
              </a:rPr>
              <a:t>Negli</a:t>
            </a:r>
            <a:r>
              <a:rPr sz="1767" b="1" spc="52" dirty="0">
                <a:solidFill>
                  <a:srgbClr val="FFFFFF"/>
                </a:solidFill>
                <a:latin typeface="Arial"/>
                <a:cs typeface="Arial"/>
              </a:rPr>
              <a:t> </a:t>
            </a:r>
            <a:r>
              <a:rPr sz="1767" b="1" spc="-23" dirty="0">
                <a:solidFill>
                  <a:srgbClr val="FFFFFF"/>
                </a:solidFill>
                <a:latin typeface="Arial"/>
                <a:cs typeface="Arial"/>
              </a:rPr>
              <a:t>altri </a:t>
            </a:r>
            <a:r>
              <a:rPr sz="1767" b="1" spc="-12" dirty="0">
                <a:solidFill>
                  <a:srgbClr val="FFFFFF"/>
                </a:solidFill>
                <a:latin typeface="Arial"/>
                <a:cs typeface="Arial"/>
              </a:rPr>
              <a:t>Paesi?</a:t>
            </a:r>
            <a:endParaRPr sz="1767" dirty="0">
              <a:latin typeface="Arial"/>
              <a:cs typeface="Arial"/>
            </a:endParaRPr>
          </a:p>
        </p:txBody>
      </p:sp>
      <p:pic>
        <p:nvPicPr>
          <p:cNvPr id="7" name="object 7"/>
          <p:cNvPicPr/>
          <p:nvPr/>
        </p:nvPicPr>
        <p:blipFill>
          <a:blip r:embed="rId2" cstate="print"/>
          <a:stretch>
            <a:fillRect/>
          </a:stretch>
        </p:blipFill>
        <p:spPr>
          <a:xfrm>
            <a:off x="5726890" y="1568371"/>
            <a:ext cx="1208986" cy="806861"/>
          </a:xfrm>
          <a:prstGeom prst="rect">
            <a:avLst/>
          </a:prstGeom>
        </p:spPr>
      </p:pic>
      <p:pic>
        <p:nvPicPr>
          <p:cNvPr id="8" name="object 8"/>
          <p:cNvPicPr/>
          <p:nvPr/>
        </p:nvPicPr>
        <p:blipFill>
          <a:blip r:embed="rId3" cstate="print"/>
          <a:stretch>
            <a:fillRect/>
          </a:stretch>
        </p:blipFill>
        <p:spPr>
          <a:xfrm>
            <a:off x="7164061" y="1555249"/>
            <a:ext cx="1132485" cy="826281"/>
          </a:xfrm>
          <a:prstGeom prst="rect">
            <a:avLst/>
          </a:prstGeom>
        </p:spPr>
      </p:pic>
      <p:pic>
        <p:nvPicPr>
          <p:cNvPr id="9" name="object 9"/>
          <p:cNvPicPr/>
          <p:nvPr/>
        </p:nvPicPr>
        <p:blipFill>
          <a:blip r:embed="rId4" cstate="print"/>
          <a:stretch>
            <a:fillRect/>
          </a:stretch>
        </p:blipFill>
        <p:spPr>
          <a:xfrm>
            <a:off x="8524735" y="1568367"/>
            <a:ext cx="1132485" cy="826281"/>
          </a:xfrm>
          <a:prstGeom prst="rect">
            <a:avLst/>
          </a:prstGeom>
        </p:spPr>
      </p:pic>
      <p:sp>
        <p:nvSpPr>
          <p:cNvPr id="10" name="object 10"/>
          <p:cNvSpPr txBox="1"/>
          <p:nvPr/>
        </p:nvSpPr>
        <p:spPr>
          <a:xfrm>
            <a:off x="5726891" y="2534216"/>
            <a:ext cx="3930441" cy="318720"/>
          </a:xfrm>
          <a:prstGeom prst="rect">
            <a:avLst/>
          </a:prstGeom>
          <a:solidFill>
            <a:srgbClr val="EB0028"/>
          </a:solidFill>
          <a:ln w="11171">
            <a:solidFill>
              <a:srgbClr val="FF0000"/>
            </a:solidFill>
          </a:ln>
        </p:spPr>
        <p:txBody>
          <a:bodyPr vert="horz" wrap="square" lIns="0" tIns="46334" rIns="0" bIns="0" rtlCol="0">
            <a:spAutoFit/>
          </a:bodyPr>
          <a:lstStyle/>
          <a:p>
            <a:pPr marL="114389">
              <a:spcBef>
                <a:spcPts val="365"/>
              </a:spcBef>
            </a:pPr>
            <a:r>
              <a:rPr sz="1767" b="1" dirty="0">
                <a:solidFill>
                  <a:srgbClr val="FFFFFF"/>
                </a:solidFill>
                <a:latin typeface="Arial"/>
                <a:cs typeface="Arial"/>
              </a:rPr>
              <a:t>Si</a:t>
            </a:r>
            <a:r>
              <a:rPr sz="1767" b="1" spc="12" dirty="0">
                <a:solidFill>
                  <a:srgbClr val="FFFFFF"/>
                </a:solidFill>
                <a:latin typeface="Arial"/>
                <a:cs typeface="Arial"/>
              </a:rPr>
              <a:t> </a:t>
            </a:r>
            <a:r>
              <a:rPr sz="1767" b="1" dirty="0">
                <a:solidFill>
                  <a:srgbClr val="FFFFFF"/>
                </a:solidFill>
                <a:latin typeface="Arial"/>
                <a:cs typeface="Arial"/>
              </a:rPr>
              <a:t>parla</a:t>
            </a:r>
            <a:r>
              <a:rPr sz="1767" b="1" spc="12" dirty="0">
                <a:solidFill>
                  <a:srgbClr val="FFFFFF"/>
                </a:solidFill>
                <a:latin typeface="Arial"/>
                <a:cs typeface="Arial"/>
              </a:rPr>
              <a:t> </a:t>
            </a:r>
            <a:r>
              <a:rPr sz="1767" b="1" u="sng" dirty="0">
                <a:solidFill>
                  <a:srgbClr val="FFFFFF"/>
                </a:solidFill>
                <a:uFill>
                  <a:solidFill>
                    <a:srgbClr val="FFFFFF"/>
                  </a:solidFill>
                </a:uFill>
                <a:latin typeface="Arial"/>
                <a:cs typeface="Arial"/>
              </a:rPr>
              <a:t>solo</a:t>
            </a:r>
            <a:r>
              <a:rPr sz="1767" b="1" spc="12" dirty="0">
                <a:solidFill>
                  <a:srgbClr val="FFFFFF"/>
                </a:solidFill>
                <a:latin typeface="Arial"/>
                <a:cs typeface="Arial"/>
              </a:rPr>
              <a:t> </a:t>
            </a:r>
            <a:r>
              <a:rPr sz="1767" b="1" dirty="0">
                <a:solidFill>
                  <a:srgbClr val="FFFFFF"/>
                </a:solidFill>
                <a:latin typeface="Arial"/>
                <a:cs typeface="Arial"/>
              </a:rPr>
              <a:t>di</a:t>
            </a:r>
            <a:r>
              <a:rPr sz="1767" b="1" spc="513" dirty="0">
                <a:solidFill>
                  <a:srgbClr val="FFFFFF"/>
                </a:solidFill>
                <a:latin typeface="Arial"/>
                <a:cs typeface="Arial"/>
              </a:rPr>
              <a:t> </a:t>
            </a:r>
            <a:r>
              <a:rPr sz="1767" b="1" dirty="0">
                <a:solidFill>
                  <a:srgbClr val="FFFFFF"/>
                </a:solidFill>
                <a:latin typeface="Arial"/>
                <a:cs typeface="Arial"/>
              </a:rPr>
              <a:t>SPAZI</a:t>
            </a:r>
            <a:r>
              <a:rPr sz="1767" b="1" spc="12" dirty="0">
                <a:solidFill>
                  <a:srgbClr val="FFFFFF"/>
                </a:solidFill>
                <a:latin typeface="Arial"/>
                <a:cs typeface="Arial"/>
              </a:rPr>
              <a:t> </a:t>
            </a:r>
            <a:r>
              <a:rPr sz="1767" b="1" spc="-12" dirty="0">
                <a:solidFill>
                  <a:srgbClr val="FFFFFF"/>
                </a:solidFill>
                <a:latin typeface="Arial"/>
                <a:cs typeface="Arial"/>
              </a:rPr>
              <a:t>CONFINATI</a:t>
            </a:r>
            <a:endParaRPr sz="1767">
              <a:latin typeface="Arial"/>
              <a:cs typeface="Arial"/>
            </a:endParaRPr>
          </a:p>
        </p:txBody>
      </p:sp>
      <p:pic>
        <p:nvPicPr>
          <p:cNvPr id="11" name="object 11"/>
          <p:cNvPicPr/>
          <p:nvPr/>
        </p:nvPicPr>
        <p:blipFill>
          <a:blip r:embed="rId5" cstate="print"/>
          <a:stretch>
            <a:fillRect/>
          </a:stretch>
        </p:blipFill>
        <p:spPr>
          <a:xfrm>
            <a:off x="1953159" y="3303096"/>
            <a:ext cx="2504449" cy="2557016"/>
          </a:xfrm>
          <a:prstGeom prst="rect">
            <a:avLst/>
          </a:prstGeom>
        </p:spPr>
      </p:pic>
      <p:pic>
        <p:nvPicPr>
          <p:cNvPr id="12" name="object 12"/>
          <p:cNvPicPr/>
          <p:nvPr/>
        </p:nvPicPr>
        <p:blipFill>
          <a:blip r:embed="rId6" cstate="print"/>
          <a:stretch>
            <a:fillRect/>
          </a:stretch>
        </p:blipFill>
        <p:spPr>
          <a:xfrm>
            <a:off x="4692944" y="3311457"/>
            <a:ext cx="2611366" cy="2001579"/>
          </a:xfrm>
          <a:prstGeom prst="rect">
            <a:avLst/>
          </a:prstGeom>
        </p:spPr>
      </p:pic>
      <p:pic>
        <p:nvPicPr>
          <p:cNvPr id="13" name="object 13"/>
          <p:cNvPicPr/>
          <p:nvPr/>
        </p:nvPicPr>
        <p:blipFill>
          <a:blip r:embed="rId7" cstate="print"/>
          <a:stretch>
            <a:fillRect/>
          </a:stretch>
        </p:blipFill>
        <p:spPr>
          <a:xfrm>
            <a:off x="7612996" y="3330874"/>
            <a:ext cx="2747312" cy="2915143"/>
          </a:xfrm>
          <a:prstGeom prst="rect">
            <a:avLst/>
          </a:prstGeom>
        </p:spPr>
      </p:pic>
      <p:sp>
        <p:nvSpPr>
          <p:cNvPr id="14" name="object 14"/>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22</a:t>
            </a:fld>
            <a:endParaRPr spc="-28" dirty="0"/>
          </a:p>
        </p:txBody>
      </p:sp>
    </p:spTree>
    <p:extLst>
      <p:ext uri="{BB962C8B-B14F-4D97-AF65-F5344CB8AC3E}">
        <p14:creationId xmlns:p14="http://schemas.microsoft.com/office/powerpoint/2010/main" val="906191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40812" y="1937052"/>
            <a:ext cx="7510481" cy="709267"/>
          </a:xfrm>
          <a:prstGeom prst="rect">
            <a:avLst/>
          </a:prstGeom>
        </p:spPr>
        <p:txBody>
          <a:bodyPr vert="horz" wrap="square" lIns="0" tIns="87601" rIns="0" bIns="0" rtlCol="0">
            <a:spAutoFit/>
          </a:bodyPr>
          <a:lstStyle/>
          <a:p>
            <a:pPr marL="14480">
              <a:spcBef>
                <a:spcPts val="690"/>
              </a:spcBef>
            </a:pPr>
            <a:r>
              <a:rPr sz="1767" b="1" dirty="0">
                <a:solidFill>
                  <a:srgbClr val="0070C0"/>
                </a:solidFill>
                <a:latin typeface="Arial"/>
                <a:cs typeface="Arial"/>
              </a:rPr>
              <a:t>Cosa</a:t>
            </a:r>
            <a:r>
              <a:rPr sz="1767" b="1" spc="57" dirty="0">
                <a:solidFill>
                  <a:srgbClr val="0070C0"/>
                </a:solidFill>
                <a:latin typeface="Arial"/>
                <a:cs typeface="Arial"/>
              </a:rPr>
              <a:t> </a:t>
            </a:r>
            <a:r>
              <a:rPr sz="1767" b="1" dirty="0">
                <a:solidFill>
                  <a:srgbClr val="0070C0"/>
                </a:solidFill>
                <a:latin typeface="Arial"/>
                <a:cs typeface="Arial"/>
              </a:rPr>
              <a:t>s’intende</a:t>
            </a:r>
            <a:r>
              <a:rPr sz="1767" b="1" spc="57"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“Spazio</a:t>
            </a:r>
            <a:r>
              <a:rPr sz="1767" b="1" spc="57" dirty="0">
                <a:solidFill>
                  <a:srgbClr val="0070C0"/>
                </a:solidFill>
                <a:latin typeface="Arial"/>
                <a:cs typeface="Arial"/>
              </a:rPr>
              <a:t> </a:t>
            </a:r>
            <a:r>
              <a:rPr sz="1767" b="1" spc="-12" dirty="0">
                <a:solidFill>
                  <a:srgbClr val="0070C0"/>
                </a:solidFill>
                <a:latin typeface="Arial"/>
                <a:cs typeface="Arial"/>
              </a:rPr>
              <a:t>Confinato”?</a:t>
            </a:r>
            <a:endParaRPr sz="1767">
              <a:latin typeface="Arial"/>
              <a:cs typeface="Arial"/>
            </a:endParaRPr>
          </a:p>
          <a:p>
            <a:pPr marL="356923" indent="-342443">
              <a:spcBef>
                <a:spcPts val="587"/>
              </a:spcBef>
              <a:buFont typeface="Arial"/>
              <a:buChar char="•"/>
              <a:tabLst>
                <a:tab pos="356923" algn="l"/>
              </a:tabLst>
            </a:pPr>
            <a:r>
              <a:rPr sz="1767" b="1" dirty="0">
                <a:solidFill>
                  <a:srgbClr val="0070C0"/>
                </a:solidFill>
                <a:latin typeface="Arial"/>
                <a:cs typeface="Arial"/>
              </a:rPr>
              <a:t>Le</a:t>
            </a:r>
            <a:r>
              <a:rPr sz="1767" b="1" spc="57" dirty="0">
                <a:solidFill>
                  <a:srgbClr val="0070C0"/>
                </a:solidFill>
                <a:latin typeface="Arial"/>
                <a:cs typeface="Arial"/>
              </a:rPr>
              <a:t> </a:t>
            </a:r>
            <a:r>
              <a:rPr sz="1767" b="1" dirty="0">
                <a:solidFill>
                  <a:srgbClr val="0070C0"/>
                </a:solidFill>
                <a:latin typeface="Arial"/>
                <a:cs typeface="Arial"/>
              </a:rPr>
              <a:t>OSHA,</a:t>
            </a:r>
            <a:r>
              <a:rPr sz="1767" b="1" spc="63"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il</a:t>
            </a:r>
            <a:r>
              <a:rPr sz="1767" b="1" spc="63" dirty="0">
                <a:solidFill>
                  <a:srgbClr val="0070C0"/>
                </a:solidFill>
                <a:latin typeface="Arial"/>
                <a:cs typeface="Arial"/>
              </a:rPr>
              <a:t> </a:t>
            </a:r>
            <a:r>
              <a:rPr sz="1767" b="1" u="sng" dirty="0">
                <a:solidFill>
                  <a:srgbClr val="FF0000"/>
                </a:solidFill>
                <a:uFill>
                  <a:solidFill>
                    <a:srgbClr val="FF0000"/>
                  </a:solidFill>
                </a:uFill>
                <a:latin typeface="Arial"/>
                <a:cs typeface="Arial"/>
              </a:rPr>
              <a:t>settore</a:t>
            </a:r>
            <a:r>
              <a:rPr sz="1767" b="1" u="sng" spc="63"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industriale</a:t>
            </a:r>
            <a:r>
              <a:rPr sz="1767" b="1" dirty="0">
                <a:solidFill>
                  <a:srgbClr val="0070C0"/>
                </a:solidFill>
                <a:latin typeface="Arial"/>
                <a:cs typeface="Arial"/>
              </a:rPr>
              <a:t>,</a:t>
            </a:r>
            <a:r>
              <a:rPr sz="1767" b="1" spc="63" dirty="0">
                <a:solidFill>
                  <a:srgbClr val="0070C0"/>
                </a:solidFill>
                <a:latin typeface="Arial"/>
                <a:cs typeface="Arial"/>
              </a:rPr>
              <a:t> </a:t>
            </a:r>
            <a:r>
              <a:rPr sz="1767" b="1" dirty="0">
                <a:solidFill>
                  <a:srgbClr val="0070C0"/>
                </a:solidFill>
                <a:latin typeface="Arial"/>
                <a:cs typeface="Arial"/>
              </a:rPr>
              <a:t>forniscono</a:t>
            </a:r>
            <a:r>
              <a:rPr sz="1767" b="1" spc="63" dirty="0">
                <a:solidFill>
                  <a:srgbClr val="0070C0"/>
                </a:solidFill>
                <a:latin typeface="Arial"/>
                <a:cs typeface="Arial"/>
              </a:rPr>
              <a:t> </a:t>
            </a:r>
            <a:r>
              <a:rPr sz="1767" b="1" dirty="0">
                <a:solidFill>
                  <a:srgbClr val="0070C0"/>
                </a:solidFill>
                <a:latin typeface="Arial"/>
                <a:cs typeface="Arial"/>
              </a:rPr>
              <a:t>questa</a:t>
            </a:r>
            <a:r>
              <a:rPr sz="1767" b="1" spc="63" dirty="0">
                <a:solidFill>
                  <a:srgbClr val="0070C0"/>
                </a:solidFill>
                <a:latin typeface="Arial"/>
                <a:cs typeface="Arial"/>
              </a:rPr>
              <a:t> </a:t>
            </a:r>
            <a:r>
              <a:rPr sz="1767" b="1" spc="-12" dirty="0">
                <a:solidFill>
                  <a:srgbClr val="0070C0"/>
                </a:solidFill>
                <a:latin typeface="Arial"/>
                <a:cs typeface="Arial"/>
              </a:rPr>
              <a:t>definizione</a:t>
            </a:r>
            <a:r>
              <a:rPr sz="1767" b="1" spc="-12" dirty="0">
                <a:solidFill>
                  <a:srgbClr val="004691"/>
                </a:solidFill>
                <a:latin typeface="Arial"/>
                <a:cs typeface="Arial"/>
              </a:rPr>
              <a:t>.</a:t>
            </a:r>
            <a:endParaRPr sz="1767">
              <a:latin typeface="Arial"/>
              <a:cs typeface="Arial"/>
            </a:endParaRPr>
          </a:p>
        </p:txBody>
      </p:sp>
      <p:grpSp>
        <p:nvGrpSpPr>
          <p:cNvPr id="4" name="object 4"/>
          <p:cNvGrpSpPr/>
          <p:nvPr/>
        </p:nvGrpSpPr>
        <p:grpSpPr>
          <a:xfrm>
            <a:off x="2179359" y="3561470"/>
            <a:ext cx="2074178" cy="1988750"/>
            <a:chOff x="1911388" y="3381116"/>
            <a:chExt cx="1819275" cy="1744345"/>
          </a:xfrm>
        </p:grpSpPr>
        <p:sp>
          <p:nvSpPr>
            <p:cNvPr id="5" name="object 5"/>
            <p:cNvSpPr/>
            <p:nvPr/>
          </p:nvSpPr>
          <p:spPr>
            <a:xfrm>
              <a:off x="1936788" y="3406514"/>
              <a:ext cx="1768475" cy="1693545"/>
            </a:xfrm>
            <a:custGeom>
              <a:avLst/>
              <a:gdLst/>
              <a:ahLst/>
              <a:cxnLst/>
              <a:rect l="l" t="t" r="r" b="b"/>
              <a:pathLst>
                <a:path w="1768475" h="1693545">
                  <a:moveTo>
                    <a:pt x="1754703" y="1281906"/>
                  </a:moveTo>
                  <a:lnTo>
                    <a:pt x="366111" y="1281906"/>
                  </a:lnTo>
                  <a:lnTo>
                    <a:pt x="392262" y="1282460"/>
                  </a:lnTo>
                  <a:lnTo>
                    <a:pt x="418413" y="1284591"/>
                  </a:lnTo>
                  <a:lnTo>
                    <a:pt x="470714" y="1293244"/>
                  </a:lnTo>
                  <a:lnTo>
                    <a:pt x="523016" y="1307181"/>
                  </a:lnTo>
                  <a:lnTo>
                    <a:pt x="575317" y="1325722"/>
                  </a:lnTo>
                  <a:lnTo>
                    <a:pt x="627619" y="1348184"/>
                  </a:lnTo>
                  <a:lnTo>
                    <a:pt x="679921" y="1373885"/>
                  </a:lnTo>
                  <a:lnTo>
                    <a:pt x="732222" y="1402144"/>
                  </a:lnTo>
                  <a:lnTo>
                    <a:pt x="784524" y="1432277"/>
                  </a:lnTo>
                  <a:lnTo>
                    <a:pt x="967580" y="1542668"/>
                  </a:lnTo>
                  <a:lnTo>
                    <a:pt x="993731" y="1557927"/>
                  </a:lnTo>
                  <a:lnTo>
                    <a:pt x="1046032" y="1587208"/>
                  </a:lnTo>
                  <a:lnTo>
                    <a:pt x="1098334" y="1614273"/>
                  </a:lnTo>
                  <a:lnTo>
                    <a:pt x="1150635" y="1638439"/>
                  </a:lnTo>
                  <a:lnTo>
                    <a:pt x="1202937" y="1659025"/>
                  </a:lnTo>
                  <a:lnTo>
                    <a:pt x="1255239" y="1675349"/>
                  </a:lnTo>
                  <a:lnTo>
                    <a:pt x="1307540" y="1686729"/>
                  </a:lnTo>
                  <a:lnTo>
                    <a:pt x="1359842" y="1692483"/>
                  </a:lnTo>
                  <a:lnTo>
                    <a:pt x="1385993" y="1693036"/>
                  </a:lnTo>
                  <a:lnTo>
                    <a:pt x="1412144" y="1691928"/>
                  </a:lnTo>
                  <a:lnTo>
                    <a:pt x="1464445" y="1684384"/>
                  </a:lnTo>
                  <a:lnTo>
                    <a:pt x="1516747" y="1669167"/>
                  </a:lnTo>
                  <a:lnTo>
                    <a:pt x="1569048" y="1645597"/>
                  </a:lnTo>
                  <a:lnTo>
                    <a:pt x="1621350" y="1612991"/>
                  </a:lnTo>
                  <a:lnTo>
                    <a:pt x="1673652" y="1570667"/>
                  </a:lnTo>
                  <a:lnTo>
                    <a:pt x="1725953" y="1517943"/>
                  </a:lnTo>
                  <a:lnTo>
                    <a:pt x="1752104" y="1487468"/>
                  </a:lnTo>
                  <a:lnTo>
                    <a:pt x="1754703" y="1281906"/>
                  </a:lnTo>
                  <a:close/>
                </a:path>
                <a:path w="1768475" h="1693545">
                  <a:moveTo>
                    <a:pt x="382305" y="0"/>
                  </a:moveTo>
                  <a:lnTo>
                    <a:pt x="330003" y="3964"/>
                  </a:lnTo>
                  <a:lnTo>
                    <a:pt x="277701" y="15259"/>
                  </a:lnTo>
                  <a:lnTo>
                    <a:pt x="225399" y="34567"/>
                  </a:lnTo>
                  <a:lnTo>
                    <a:pt x="173097" y="62570"/>
                  </a:lnTo>
                  <a:lnTo>
                    <a:pt x="120795" y="99950"/>
                  </a:lnTo>
                  <a:lnTo>
                    <a:pt x="68494" y="147389"/>
                  </a:lnTo>
                  <a:lnTo>
                    <a:pt x="16192" y="205568"/>
                  </a:lnTo>
                  <a:lnTo>
                    <a:pt x="0" y="1487468"/>
                  </a:lnTo>
                  <a:lnTo>
                    <a:pt x="26150" y="1456994"/>
                  </a:lnTo>
                  <a:lnTo>
                    <a:pt x="52301" y="1429290"/>
                  </a:lnTo>
                  <a:lnTo>
                    <a:pt x="104603" y="1381852"/>
                  </a:lnTo>
                  <a:lnTo>
                    <a:pt x="156904" y="1344473"/>
                  </a:lnTo>
                  <a:lnTo>
                    <a:pt x="209206" y="1316471"/>
                  </a:lnTo>
                  <a:lnTo>
                    <a:pt x="261508" y="1297164"/>
                  </a:lnTo>
                  <a:lnTo>
                    <a:pt x="313809" y="1285869"/>
                  </a:lnTo>
                  <a:lnTo>
                    <a:pt x="366111" y="1281906"/>
                  </a:lnTo>
                  <a:lnTo>
                    <a:pt x="1754703" y="1281906"/>
                  </a:lnTo>
                  <a:lnTo>
                    <a:pt x="1765711" y="411130"/>
                  </a:lnTo>
                  <a:lnTo>
                    <a:pt x="1402197" y="411130"/>
                  </a:lnTo>
                  <a:lnTo>
                    <a:pt x="1376046" y="410576"/>
                  </a:lnTo>
                  <a:lnTo>
                    <a:pt x="1323743" y="404822"/>
                  </a:lnTo>
                  <a:lnTo>
                    <a:pt x="1271441" y="393441"/>
                  </a:lnTo>
                  <a:lnTo>
                    <a:pt x="1219139" y="377117"/>
                  </a:lnTo>
                  <a:lnTo>
                    <a:pt x="1166837" y="356530"/>
                  </a:lnTo>
                  <a:lnTo>
                    <a:pt x="1114535" y="332364"/>
                  </a:lnTo>
                  <a:lnTo>
                    <a:pt x="1062233" y="305299"/>
                  </a:lnTo>
                  <a:lnTo>
                    <a:pt x="1009931" y="276017"/>
                  </a:lnTo>
                  <a:lnTo>
                    <a:pt x="800722" y="150368"/>
                  </a:lnTo>
                  <a:lnTo>
                    <a:pt x="774571" y="135109"/>
                  </a:lnTo>
                  <a:lnTo>
                    <a:pt x="722269" y="105828"/>
                  </a:lnTo>
                  <a:lnTo>
                    <a:pt x="669966" y="78763"/>
                  </a:lnTo>
                  <a:lnTo>
                    <a:pt x="617664" y="54597"/>
                  </a:lnTo>
                  <a:lnTo>
                    <a:pt x="565362" y="34011"/>
                  </a:lnTo>
                  <a:lnTo>
                    <a:pt x="513060" y="17687"/>
                  </a:lnTo>
                  <a:lnTo>
                    <a:pt x="460758" y="6307"/>
                  </a:lnTo>
                  <a:lnTo>
                    <a:pt x="408456" y="553"/>
                  </a:lnTo>
                  <a:lnTo>
                    <a:pt x="382305" y="0"/>
                  </a:lnTo>
                  <a:close/>
                </a:path>
                <a:path w="1768475" h="1693545">
                  <a:moveTo>
                    <a:pt x="1768309" y="205568"/>
                  </a:moveTo>
                  <a:lnTo>
                    <a:pt x="1742159" y="236042"/>
                  </a:lnTo>
                  <a:lnTo>
                    <a:pt x="1689857" y="288765"/>
                  </a:lnTo>
                  <a:lnTo>
                    <a:pt x="1637555" y="331088"/>
                  </a:lnTo>
                  <a:lnTo>
                    <a:pt x="1585253" y="363693"/>
                  </a:lnTo>
                  <a:lnTo>
                    <a:pt x="1532951" y="387263"/>
                  </a:lnTo>
                  <a:lnTo>
                    <a:pt x="1480650" y="402479"/>
                  </a:lnTo>
                  <a:lnTo>
                    <a:pt x="1428348" y="410022"/>
                  </a:lnTo>
                  <a:lnTo>
                    <a:pt x="1402197" y="411130"/>
                  </a:lnTo>
                  <a:lnTo>
                    <a:pt x="1765711" y="411130"/>
                  </a:lnTo>
                  <a:lnTo>
                    <a:pt x="1768309" y="205568"/>
                  </a:lnTo>
                  <a:close/>
                </a:path>
              </a:pathLst>
            </a:custGeom>
            <a:solidFill>
              <a:srgbClr val="FF0000"/>
            </a:solidFill>
          </p:spPr>
          <p:txBody>
            <a:bodyPr wrap="square" lIns="0" tIns="0" rIns="0" bIns="0" rtlCol="0"/>
            <a:lstStyle/>
            <a:p>
              <a:endParaRPr sz="1634"/>
            </a:p>
          </p:txBody>
        </p:sp>
        <p:sp>
          <p:nvSpPr>
            <p:cNvPr id="6" name="object 6"/>
            <p:cNvSpPr/>
            <p:nvPr/>
          </p:nvSpPr>
          <p:spPr>
            <a:xfrm>
              <a:off x="1936788" y="3406516"/>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2552855" y="4110530"/>
            <a:ext cx="1327040" cy="773035"/>
          </a:xfrm>
          <a:prstGeom prst="rect">
            <a:avLst/>
          </a:prstGeom>
        </p:spPr>
        <p:txBody>
          <a:bodyPr vert="horz" wrap="square" lIns="0" tIns="28959" rIns="0" bIns="0" rtlCol="0">
            <a:spAutoFit/>
          </a:bodyPr>
          <a:lstStyle/>
          <a:p>
            <a:pPr marL="129592" marR="120905" indent="-724" algn="ctr">
              <a:lnSpc>
                <a:spcPts val="2109"/>
              </a:lnSpc>
              <a:spcBef>
                <a:spcPts val="228"/>
              </a:spcBef>
            </a:pPr>
            <a:r>
              <a:rPr sz="1767" b="1" spc="-12" dirty="0">
                <a:solidFill>
                  <a:srgbClr val="FFFFFF"/>
                </a:solidFill>
                <a:latin typeface="Arial"/>
                <a:cs typeface="Arial"/>
              </a:rPr>
              <a:t>Spazio Confinato</a:t>
            </a:r>
            <a:endParaRPr sz="1767">
              <a:latin typeface="Arial"/>
              <a:cs typeface="Arial"/>
            </a:endParaRPr>
          </a:p>
          <a:p>
            <a:pPr algn="ctr">
              <a:lnSpc>
                <a:spcPts val="1550"/>
              </a:lnSpc>
            </a:pPr>
            <a:r>
              <a:rPr sz="1368" b="1" dirty="0">
                <a:solidFill>
                  <a:srgbClr val="FFFFFF"/>
                </a:solidFill>
                <a:latin typeface="Arial"/>
                <a:cs typeface="Arial"/>
              </a:rPr>
              <a:t>OSHA</a:t>
            </a:r>
            <a:r>
              <a:rPr sz="1368" b="1" spc="12" dirty="0">
                <a:solidFill>
                  <a:srgbClr val="FFFFFF"/>
                </a:solidFill>
                <a:latin typeface="Arial"/>
                <a:cs typeface="Arial"/>
              </a:rPr>
              <a:t> </a:t>
            </a:r>
            <a:r>
              <a:rPr sz="1368" b="1" spc="-12" dirty="0">
                <a:solidFill>
                  <a:srgbClr val="FFFFFF"/>
                </a:solidFill>
                <a:latin typeface="Arial"/>
                <a:cs typeface="Arial"/>
              </a:rPr>
              <a:t>1910.146</a:t>
            </a:r>
            <a:endParaRPr sz="1368">
              <a:latin typeface="Arial"/>
              <a:cs typeface="Arial"/>
            </a:endParaRPr>
          </a:p>
        </p:txBody>
      </p:sp>
      <p:sp>
        <p:nvSpPr>
          <p:cNvPr id="8" name="object 8"/>
          <p:cNvSpPr txBox="1"/>
          <p:nvPr/>
        </p:nvSpPr>
        <p:spPr>
          <a:xfrm>
            <a:off x="4511719" y="3436329"/>
            <a:ext cx="5761365" cy="2296927"/>
          </a:xfrm>
          <a:prstGeom prst="rect">
            <a:avLst/>
          </a:prstGeom>
          <a:ln w="33499">
            <a:solidFill>
              <a:srgbClr val="FF0000"/>
            </a:solidFill>
          </a:ln>
        </p:spPr>
        <p:txBody>
          <a:bodyPr vert="horz" wrap="square" lIns="0" tIns="166513" rIns="0" bIns="0" rtlCol="0">
            <a:spAutoFit/>
          </a:bodyPr>
          <a:lstStyle/>
          <a:p>
            <a:pPr marL="110045" algn="just">
              <a:lnSpc>
                <a:spcPts val="2075"/>
              </a:lnSpc>
              <a:spcBef>
                <a:spcPts val="1311"/>
              </a:spcBef>
            </a:pPr>
            <a:r>
              <a:rPr sz="1767" b="1" dirty="0">
                <a:solidFill>
                  <a:srgbClr val="0070C0"/>
                </a:solidFill>
                <a:latin typeface="Arial"/>
                <a:cs typeface="Arial"/>
              </a:rPr>
              <a:t>Confined</a:t>
            </a:r>
            <a:r>
              <a:rPr sz="1767" b="1" spc="68" dirty="0">
                <a:solidFill>
                  <a:srgbClr val="0070C0"/>
                </a:solidFill>
                <a:latin typeface="Arial"/>
                <a:cs typeface="Arial"/>
              </a:rPr>
              <a:t> </a:t>
            </a:r>
            <a:r>
              <a:rPr sz="1767" b="1" spc="-23" dirty="0">
                <a:solidFill>
                  <a:srgbClr val="0070C0"/>
                </a:solidFill>
                <a:latin typeface="Arial"/>
                <a:cs typeface="Arial"/>
              </a:rPr>
              <a:t>space</a:t>
            </a:r>
            <a:endParaRPr sz="1767" dirty="0">
              <a:solidFill>
                <a:srgbClr val="0070C0"/>
              </a:solidFill>
              <a:latin typeface="Arial"/>
              <a:cs typeface="Arial"/>
            </a:endParaRPr>
          </a:p>
          <a:p>
            <a:pPr marL="110045" algn="just">
              <a:lnSpc>
                <a:spcPts val="1812"/>
              </a:lnSpc>
            </a:pPr>
            <a:r>
              <a:rPr sz="1596" dirty="0">
                <a:solidFill>
                  <a:srgbClr val="0070C0"/>
                </a:solidFill>
                <a:latin typeface="Arial"/>
                <a:cs typeface="Arial"/>
              </a:rPr>
              <a:t>“Confined</a:t>
            </a:r>
            <a:r>
              <a:rPr sz="1596" spc="-12" dirty="0">
                <a:solidFill>
                  <a:srgbClr val="0070C0"/>
                </a:solidFill>
                <a:latin typeface="Arial"/>
                <a:cs typeface="Arial"/>
              </a:rPr>
              <a:t> </a:t>
            </a:r>
            <a:r>
              <a:rPr sz="1596" dirty="0">
                <a:solidFill>
                  <a:srgbClr val="0070C0"/>
                </a:solidFill>
                <a:latin typeface="Arial"/>
                <a:cs typeface="Arial"/>
              </a:rPr>
              <a:t>space"</a:t>
            </a:r>
            <a:r>
              <a:rPr sz="1596" spc="-12" dirty="0">
                <a:solidFill>
                  <a:srgbClr val="0070C0"/>
                </a:solidFill>
                <a:latin typeface="Arial"/>
                <a:cs typeface="Arial"/>
              </a:rPr>
              <a:t> </a:t>
            </a:r>
            <a:r>
              <a:rPr sz="1596" dirty="0">
                <a:solidFill>
                  <a:srgbClr val="0070C0"/>
                </a:solidFill>
                <a:latin typeface="Arial"/>
                <a:cs typeface="Arial"/>
              </a:rPr>
              <a:t>means</a:t>
            </a:r>
            <a:r>
              <a:rPr sz="1596" spc="-5" dirty="0">
                <a:solidFill>
                  <a:srgbClr val="0070C0"/>
                </a:solidFill>
                <a:latin typeface="Arial"/>
                <a:cs typeface="Arial"/>
              </a:rPr>
              <a:t> </a:t>
            </a:r>
            <a:r>
              <a:rPr sz="1596" dirty="0">
                <a:solidFill>
                  <a:srgbClr val="0070C0"/>
                </a:solidFill>
                <a:latin typeface="Arial"/>
                <a:cs typeface="Arial"/>
              </a:rPr>
              <a:t>a</a:t>
            </a:r>
            <a:r>
              <a:rPr sz="1596" spc="-12" dirty="0">
                <a:solidFill>
                  <a:srgbClr val="0070C0"/>
                </a:solidFill>
                <a:latin typeface="Arial"/>
                <a:cs typeface="Arial"/>
              </a:rPr>
              <a:t> </a:t>
            </a:r>
            <a:r>
              <a:rPr sz="1596" dirty="0">
                <a:solidFill>
                  <a:srgbClr val="0070C0"/>
                </a:solidFill>
                <a:latin typeface="Arial"/>
                <a:cs typeface="Arial"/>
              </a:rPr>
              <a:t>space</a:t>
            </a:r>
            <a:r>
              <a:rPr sz="1596" spc="-5" dirty="0">
                <a:solidFill>
                  <a:srgbClr val="0070C0"/>
                </a:solidFill>
                <a:latin typeface="Arial"/>
                <a:cs typeface="Arial"/>
              </a:rPr>
              <a:t> </a:t>
            </a:r>
            <a:r>
              <a:rPr sz="1596" spc="-23" dirty="0">
                <a:solidFill>
                  <a:srgbClr val="0070C0"/>
                </a:solidFill>
                <a:latin typeface="Arial"/>
                <a:cs typeface="Arial"/>
              </a:rPr>
              <a:t>that:</a:t>
            </a:r>
            <a:endParaRPr sz="1596" dirty="0">
              <a:solidFill>
                <a:srgbClr val="0070C0"/>
              </a:solidFill>
              <a:latin typeface="Arial"/>
              <a:cs typeface="Arial"/>
            </a:endParaRPr>
          </a:p>
          <a:p>
            <a:pPr marL="110045" marR="101357" indent="319276" algn="just">
              <a:lnSpc>
                <a:spcPts val="1802"/>
              </a:lnSpc>
              <a:spcBef>
                <a:spcPts val="103"/>
              </a:spcBef>
              <a:buAutoNum type="arabicParenBoth"/>
              <a:tabLst>
                <a:tab pos="429320" algn="l"/>
              </a:tabLst>
            </a:pPr>
            <a:r>
              <a:rPr sz="1596" dirty="0">
                <a:solidFill>
                  <a:srgbClr val="0070C0"/>
                </a:solidFill>
                <a:latin typeface="Arial"/>
                <a:cs typeface="Arial"/>
              </a:rPr>
              <a:t>Is</a:t>
            </a:r>
            <a:r>
              <a:rPr sz="1596" spc="120" dirty="0">
                <a:solidFill>
                  <a:srgbClr val="0070C0"/>
                </a:solidFill>
                <a:latin typeface="Arial"/>
                <a:cs typeface="Arial"/>
              </a:rPr>
              <a:t> </a:t>
            </a:r>
            <a:r>
              <a:rPr sz="1596" dirty="0">
                <a:solidFill>
                  <a:srgbClr val="0070C0"/>
                </a:solidFill>
                <a:latin typeface="Arial"/>
                <a:cs typeface="Arial"/>
              </a:rPr>
              <a:t>large</a:t>
            </a:r>
            <a:r>
              <a:rPr sz="1596" spc="120" dirty="0">
                <a:solidFill>
                  <a:srgbClr val="0070C0"/>
                </a:solidFill>
                <a:latin typeface="Arial"/>
                <a:cs typeface="Arial"/>
              </a:rPr>
              <a:t> </a:t>
            </a:r>
            <a:r>
              <a:rPr sz="1596" dirty="0">
                <a:solidFill>
                  <a:srgbClr val="0070C0"/>
                </a:solidFill>
                <a:latin typeface="Arial"/>
                <a:cs typeface="Arial"/>
              </a:rPr>
              <a:t>enough</a:t>
            </a:r>
            <a:r>
              <a:rPr sz="1596" spc="120" dirty="0">
                <a:solidFill>
                  <a:srgbClr val="0070C0"/>
                </a:solidFill>
                <a:latin typeface="Arial"/>
                <a:cs typeface="Arial"/>
              </a:rPr>
              <a:t> </a:t>
            </a:r>
            <a:r>
              <a:rPr sz="1596" dirty="0">
                <a:solidFill>
                  <a:srgbClr val="0070C0"/>
                </a:solidFill>
                <a:latin typeface="Arial"/>
                <a:cs typeface="Arial"/>
              </a:rPr>
              <a:t>and</a:t>
            </a:r>
            <a:r>
              <a:rPr sz="1596" spc="120" dirty="0">
                <a:solidFill>
                  <a:srgbClr val="0070C0"/>
                </a:solidFill>
                <a:latin typeface="Arial"/>
                <a:cs typeface="Arial"/>
              </a:rPr>
              <a:t> </a:t>
            </a:r>
            <a:r>
              <a:rPr sz="1596" dirty="0">
                <a:solidFill>
                  <a:srgbClr val="0070C0"/>
                </a:solidFill>
                <a:latin typeface="Arial"/>
                <a:cs typeface="Arial"/>
              </a:rPr>
              <a:t>so</a:t>
            </a:r>
            <a:r>
              <a:rPr sz="1596" spc="120" dirty="0">
                <a:solidFill>
                  <a:srgbClr val="0070C0"/>
                </a:solidFill>
                <a:latin typeface="Arial"/>
                <a:cs typeface="Arial"/>
              </a:rPr>
              <a:t> </a:t>
            </a:r>
            <a:r>
              <a:rPr sz="1596" dirty="0">
                <a:solidFill>
                  <a:srgbClr val="0070C0"/>
                </a:solidFill>
                <a:latin typeface="Arial"/>
                <a:cs typeface="Arial"/>
              </a:rPr>
              <a:t>configured</a:t>
            </a:r>
            <a:r>
              <a:rPr sz="1596" spc="120" dirty="0">
                <a:solidFill>
                  <a:srgbClr val="0070C0"/>
                </a:solidFill>
                <a:latin typeface="Arial"/>
                <a:cs typeface="Arial"/>
              </a:rPr>
              <a:t> </a:t>
            </a:r>
            <a:r>
              <a:rPr sz="1596" dirty="0">
                <a:solidFill>
                  <a:srgbClr val="0070C0"/>
                </a:solidFill>
                <a:latin typeface="Arial"/>
                <a:cs typeface="Arial"/>
              </a:rPr>
              <a:t>that</a:t>
            </a:r>
            <a:r>
              <a:rPr sz="1596" spc="120" dirty="0">
                <a:solidFill>
                  <a:srgbClr val="0070C0"/>
                </a:solidFill>
                <a:latin typeface="Arial"/>
                <a:cs typeface="Arial"/>
              </a:rPr>
              <a:t> </a:t>
            </a:r>
            <a:r>
              <a:rPr sz="1596" dirty="0">
                <a:solidFill>
                  <a:srgbClr val="0070C0"/>
                </a:solidFill>
                <a:latin typeface="Arial"/>
                <a:cs typeface="Arial"/>
              </a:rPr>
              <a:t>an</a:t>
            </a:r>
            <a:r>
              <a:rPr sz="1596" spc="125" dirty="0">
                <a:solidFill>
                  <a:srgbClr val="0070C0"/>
                </a:solidFill>
                <a:latin typeface="Arial"/>
                <a:cs typeface="Arial"/>
              </a:rPr>
              <a:t> </a:t>
            </a:r>
            <a:r>
              <a:rPr sz="1596" dirty="0">
                <a:solidFill>
                  <a:srgbClr val="0070C0"/>
                </a:solidFill>
                <a:latin typeface="Arial"/>
                <a:cs typeface="Arial"/>
              </a:rPr>
              <a:t>employee</a:t>
            </a:r>
            <a:r>
              <a:rPr sz="1596" spc="120" dirty="0">
                <a:solidFill>
                  <a:srgbClr val="0070C0"/>
                </a:solidFill>
                <a:latin typeface="Arial"/>
                <a:cs typeface="Arial"/>
              </a:rPr>
              <a:t> </a:t>
            </a:r>
            <a:r>
              <a:rPr sz="1596" spc="-28" dirty="0">
                <a:solidFill>
                  <a:srgbClr val="0070C0"/>
                </a:solidFill>
                <a:latin typeface="Arial"/>
                <a:cs typeface="Arial"/>
              </a:rPr>
              <a:t>can </a:t>
            </a:r>
            <a:r>
              <a:rPr sz="1596" dirty="0">
                <a:solidFill>
                  <a:srgbClr val="0070C0"/>
                </a:solidFill>
                <a:latin typeface="Arial"/>
                <a:cs typeface="Arial"/>
              </a:rPr>
              <a:t>bodily</a:t>
            </a:r>
            <a:r>
              <a:rPr sz="1596" spc="-5" dirty="0">
                <a:solidFill>
                  <a:srgbClr val="0070C0"/>
                </a:solidFill>
                <a:latin typeface="Arial"/>
                <a:cs typeface="Arial"/>
              </a:rPr>
              <a:t> </a:t>
            </a:r>
            <a:r>
              <a:rPr sz="1596" dirty="0">
                <a:solidFill>
                  <a:srgbClr val="0070C0"/>
                </a:solidFill>
                <a:latin typeface="Arial"/>
                <a:cs typeface="Arial"/>
              </a:rPr>
              <a:t>enter and</a:t>
            </a:r>
            <a:r>
              <a:rPr sz="1596" spc="-5" dirty="0">
                <a:solidFill>
                  <a:srgbClr val="0070C0"/>
                </a:solidFill>
                <a:latin typeface="Arial"/>
                <a:cs typeface="Arial"/>
              </a:rPr>
              <a:t> </a:t>
            </a:r>
            <a:r>
              <a:rPr sz="1596" dirty="0">
                <a:solidFill>
                  <a:srgbClr val="0070C0"/>
                </a:solidFill>
                <a:latin typeface="Arial"/>
                <a:cs typeface="Arial"/>
              </a:rPr>
              <a:t>perform assigned work;</a:t>
            </a:r>
            <a:r>
              <a:rPr sz="1596" spc="-5" dirty="0">
                <a:solidFill>
                  <a:srgbClr val="0070C0"/>
                </a:solidFill>
                <a:latin typeface="Arial"/>
                <a:cs typeface="Arial"/>
              </a:rPr>
              <a:t> </a:t>
            </a:r>
            <a:r>
              <a:rPr sz="1596" spc="-28" dirty="0">
                <a:solidFill>
                  <a:srgbClr val="0070C0"/>
                </a:solidFill>
                <a:latin typeface="Arial"/>
                <a:cs typeface="Arial"/>
              </a:rPr>
              <a:t>and</a:t>
            </a:r>
            <a:endParaRPr sz="1596" dirty="0">
              <a:solidFill>
                <a:srgbClr val="0070C0"/>
              </a:solidFill>
              <a:latin typeface="Arial"/>
              <a:cs typeface="Arial"/>
            </a:endParaRPr>
          </a:p>
          <a:p>
            <a:pPr marL="110045" marR="101357" indent="369230" algn="just">
              <a:lnSpc>
                <a:spcPts val="1802"/>
              </a:lnSpc>
              <a:spcBef>
                <a:spcPts val="5"/>
              </a:spcBef>
              <a:buAutoNum type="arabicParenBoth"/>
              <a:tabLst>
                <a:tab pos="479275" algn="l"/>
              </a:tabLst>
            </a:pPr>
            <a:r>
              <a:rPr sz="1596" dirty="0">
                <a:solidFill>
                  <a:srgbClr val="0070C0"/>
                </a:solidFill>
                <a:latin typeface="Arial"/>
                <a:cs typeface="Arial"/>
              </a:rPr>
              <a:t>Has</a:t>
            </a:r>
            <a:r>
              <a:rPr sz="1596" spc="507" dirty="0">
                <a:solidFill>
                  <a:srgbClr val="0070C0"/>
                </a:solidFill>
                <a:latin typeface="Arial"/>
                <a:cs typeface="Arial"/>
              </a:rPr>
              <a:t> </a:t>
            </a:r>
            <a:r>
              <a:rPr sz="1596" dirty="0">
                <a:solidFill>
                  <a:srgbClr val="0070C0"/>
                </a:solidFill>
                <a:latin typeface="Arial"/>
                <a:cs typeface="Arial"/>
              </a:rPr>
              <a:t>limited</a:t>
            </a:r>
            <a:r>
              <a:rPr sz="1596" spc="513" dirty="0">
                <a:solidFill>
                  <a:srgbClr val="0070C0"/>
                </a:solidFill>
                <a:latin typeface="Arial"/>
                <a:cs typeface="Arial"/>
              </a:rPr>
              <a:t> </a:t>
            </a:r>
            <a:r>
              <a:rPr sz="1596" dirty="0">
                <a:solidFill>
                  <a:srgbClr val="0070C0"/>
                </a:solidFill>
                <a:latin typeface="Arial"/>
                <a:cs typeface="Arial"/>
              </a:rPr>
              <a:t>or</a:t>
            </a:r>
            <a:r>
              <a:rPr sz="1596" spc="507" dirty="0">
                <a:solidFill>
                  <a:srgbClr val="0070C0"/>
                </a:solidFill>
                <a:latin typeface="Arial"/>
                <a:cs typeface="Arial"/>
              </a:rPr>
              <a:t> </a:t>
            </a:r>
            <a:r>
              <a:rPr sz="1596" dirty="0">
                <a:solidFill>
                  <a:srgbClr val="0070C0"/>
                </a:solidFill>
                <a:latin typeface="Arial"/>
                <a:cs typeface="Arial"/>
              </a:rPr>
              <a:t>restricted</a:t>
            </a:r>
            <a:r>
              <a:rPr sz="1596" spc="513" dirty="0">
                <a:solidFill>
                  <a:srgbClr val="0070C0"/>
                </a:solidFill>
                <a:latin typeface="Arial"/>
                <a:cs typeface="Arial"/>
              </a:rPr>
              <a:t> </a:t>
            </a:r>
            <a:r>
              <a:rPr sz="1596" dirty="0">
                <a:solidFill>
                  <a:srgbClr val="0070C0"/>
                </a:solidFill>
                <a:latin typeface="Arial"/>
                <a:cs typeface="Arial"/>
              </a:rPr>
              <a:t>means</a:t>
            </a:r>
            <a:r>
              <a:rPr sz="1596" spc="513" dirty="0">
                <a:solidFill>
                  <a:srgbClr val="0070C0"/>
                </a:solidFill>
                <a:latin typeface="Arial"/>
                <a:cs typeface="Arial"/>
              </a:rPr>
              <a:t> </a:t>
            </a:r>
            <a:r>
              <a:rPr sz="1596" dirty="0">
                <a:solidFill>
                  <a:srgbClr val="0070C0"/>
                </a:solidFill>
                <a:latin typeface="Arial"/>
                <a:cs typeface="Arial"/>
              </a:rPr>
              <a:t>for</a:t>
            </a:r>
            <a:r>
              <a:rPr sz="1596" spc="507" dirty="0">
                <a:solidFill>
                  <a:srgbClr val="0070C0"/>
                </a:solidFill>
                <a:latin typeface="Arial"/>
                <a:cs typeface="Arial"/>
              </a:rPr>
              <a:t> </a:t>
            </a:r>
            <a:r>
              <a:rPr sz="1596" dirty="0">
                <a:solidFill>
                  <a:srgbClr val="0070C0"/>
                </a:solidFill>
                <a:latin typeface="Arial"/>
                <a:cs typeface="Arial"/>
              </a:rPr>
              <a:t>entry</a:t>
            </a:r>
            <a:r>
              <a:rPr sz="1596" spc="513" dirty="0">
                <a:solidFill>
                  <a:srgbClr val="0070C0"/>
                </a:solidFill>
                <a:latin typeface="Arial"/>
                <a:cs typeface="Arial"/>
              </a:rPr>
              <a:t> </a:t>
            </a:r>
            <a:r>
              <a:rPr sz="1596" dirty="0">
                <a:solidFill>
                  <a:srgbClr val="0070C0"/>
                </a:solidFill>
                <a:latin typeface="Arial"/>
                <a:cs typeface="Arial"/>
              </a:rPr>
              <a:t>or</a:t>
            </a:r>
            <a:r>
              <a:rPr sz="1596" spc="507" dirty="0">
                <a:solidFill>
                  <a:srgbClr val="0070C0"/>
                </a:solidFill>
                <a:latin typeface="Arial"/>
                <a:cs typeface="Arial"/>
              </a:rPr>
              <a:t> </a:t>
            </a:r>
            <a:r>
              <a:rPr sz="1596" dirty="0">
                <a:solidFill>
                  <a:srgbClr val="0070C0"/>
                </a:solidFill>
                <a:latin typeface="Arial"/>
                <a:cs typeface="Arial"/>
              </a:rPr>
              <a:t>exit</a:t>
            </a:r>
            <a:r>
              <a:rPr sz="1596" spc="513" dirty="0">
                <a:solidFill>
                  <a:srgbClr val="0070C0"/>
                </a:solidFill>
                <a:latin typeface="Arial"/>
                <a:cs typeface="Arial"/>
              </a:rPr>
              <a:t> </a:t>
            </a:r>
            <a:r>
              <a:rPr sz="1596" spc="-23" dirty="0">
                <a:solidFill>
                  <a:srgbClr val="0070C0"/>
                </a:solidFill>
                <a:latin typeface="Arial"/>
                <a:cs typeface="Arial"/>
              </a:rPr>
              <a:t>(for </a:t>
            </a:r>
            <a:r>
              <a:rPr sz="1596" dirty="0">
                <a:solidFill>
                  <a:srgbClr val="0070C0"/>
                </a:solidFill>
                <a:latin typeface="Arial"/>
                <a:cs typeface="Arial"/>
              </a:rPr>
              <a:t>example,</a:t>
            </a:r>
            <a:r>
              <a:rPr sz="1596" spc="97" dirty="0">
                <a:solidFill>
                  <a:srgbClr val="0070C0"/>
                </a:solidFill>
                <a:latin typeface="Arial"/>
                <a:cs typeface="Arial"/>
              </a:rPr>
              <a:t> </a:t>
            </a:r>
            <a:r>
              <a:rPr sz="1596" dirty="0">
                <a:solidFill>
                  <a:srgbClr val="0070C0"/>
                </a:solidFill>
                <a:latin typeface="Arial"/>
                <a:cs typeface="Arial"/>
              </a:rPr>
              <a:t>tanks,</a:t>
            </a:r>
            <a:r>
              <a:rPr sz="1596" spc="103" dirty="0">
                <a:solidFill>
                  <a:srgbClr val="0070C0"/>
                </a:solidFill>
                <a:latin typeface="Arial"/>
                <a:cs typeface="Arial"/>
              </a:rPr>
              <a:t> </a:t>
            </a:r>
            <a:r>
              <a:rPr sz="1596" dirty="0">
                <a:solidFill>
                  <a:srgbClr val="0070C0"/>
                </a:solidFill>
                <a:latin typeface="Arial"/>
                <a:cs typeface="Arial"/>
              </a:rPr>
              <a:t>vessels,</a:t>
            </a:r>
            <a:r>
              <a:rPr sz="1596" spc="97" dirty="0">
                <a:solidFill>
                  <a:srgbClr val="0070C0"/>
                </a:solidFill>
                <a:latin typeface="Arial"/>
                <a:cs typeface="Arial"/>
              </a:rPr>
              <a:t> </a:t>
            </a:r>
            <a:r>
              <a:rPr sz="1596" dirty="0">
                <a:solidFill>
                  <a:srgbClr val="0070C0"/>
                </a:solidFill>
                <a:latin typeface="Arial"/>
                <a:cs typeface="Arial"/>
              </a:rPr>
              <a:t>silos,</a:t>
            </a:r>
            <a:r>
              <a:rPr sz="1596" spc="103" dirty="0">
                <a:solidFill>
                  <a:srgbClr val="0070C0"/>
                </a:solidFill>
                <a:latin typeface="Arial"/>
                <a:cs typeface="Arial"/>
              </a:rPr>
              <a:t> </a:t>
            </a:r>
            <a:r>
              <a:rPr sz="1596" dirty="0">
                <a:solidFill>
                  <a:srgbClr val="0070C0"/>
                </a:solidFill>
                <a:latin typeface="Arial"/>
                <a:cs typeface="Arial"/>
              </a:rPr>
              <a:t>storage</a:t>
            </a:r>
            <a:r>
              <a:rPr sz="1596" spc="103" dirty="0">
                <a:solidFill>
                  <a:srgbClr val="0070C0"/>
                </a:solidFill>
                <a:latin typeface="Arial"/>
                <a:cs typeface="Arial"/>
              </a:rPr>
              <a:t> </a:t>
            </a:r>
            <a:r>
              <a:rPr sz="1596" dirty="0">
                <a:solidFill>
                  <a:srgbClr val="0070C0"/>
                </a:solidFill>
                <a:latin typeface="Arial"/>
                <a:cs typeface="Arial"/>
              </a:rPr>
              <a:t>bins,</a:t>
            </a:r>
            <a:r>
              <a:rPr sz="1596" spc="97" dirty="0">
                <a:solidFill>
                  <a:srgbClr val="0070C0"/>
                </a:solidFill>
                <a:latin typeface="Arial"/>
                <a:cs typeface="Arial"/>
              </a:rPr>
              <a:t> </a:t>
            </a:r>
            <a:r>
              <a:rPr sz="1596" dirty="0">
                <a:solidFill>
                  <a:srgbClr val="0070C0"/>
                </a:solidFill>
                <a:latin typeface="Arial"/>
                <a:cs typeface="Arial"/>
              </a:rPr>
              <a:t>hoppers,</a:t>
            </a:r>
            <a:r>
              <a:rPr sz="1596" spc="103" dirty="0">
                <a:solidFill>
                  <a:srgbClr val="0070C0"/>
                </a:solidFill>
                <a:latin typeface="Arial"/>
                <a:cs typeface="Arial"/>
              </a:rPr>
              <a:t> </a:t>
            </a:r>
            <a:r>
              <a:rPr sz="1596" spc="-12" dirty="0">
                <a:solidFill>
                  <a:srgbClr val="0070C0"/>
                </a:solidFill>
                <a:latin typeface="Arial"/>
                <a:cs typeface="Arial"/>
              </a:rPr>
              <a:t>vaults, </a:t>
            </a:r>
            <a:r>
              <a:rPr sz="1596" dirty="0">
                <a:solidFill>
                  <a:srgbClr val="0070C0"/>
                </a:solidFill>
                <a:latin typeface="Arial"/>
                <a:cs typeface="Arial"/>
              </a:rPr>
              <a:t>and</a:t>
            </a:r>
            <a:r>
              <a:rPr sz="1596" spc="177" dirty="0">
                <a:solidFill>
                  <a:srgbClr val="0070C0"/>
                </a:solidFill>
                <a:latin typeface="Arial"/>
                <a:cs typeface="Arial"/>
              </a:rPr>
              <a:t> </a:t>
            </a:r>
            <a:r>
              <a:rPr sz="1596" dirty="0">
                <a:solidFill>
                  <a:srgbClr val="0070C0"/>
                </a:solidFill>
                <a:latin typeface="Arial"/>
                <a:cs typeface="Arial"/>
              </a:rPr>
              <a:t>pits</a:t>
            </a:r>
            <a:r>
              <a:rPr sz="1596" spc="177" dirty="0">
                <a:solidFill>
                  <a:srgbClr val="0070C0"/>
                </a:solidFill>
                <a:latin typeface="Arial"/>
                <a:cs typeface="Arial"/>
              </a:rPr>
              <a:t> </a:t>
            </a:r>
            <a:r>
              <a:rPr sz="1596" dirty="0">
                <a:solidFill>
                  <a:srgbClr val="0070C0"/>
                </a:solidFill>
                <a:latin typeface="Arial"/>
                <a:cs typeface="Arial"/>
              </a:rPr>
              <a:t>are</a:t>
            </a:r>
            <a:r>
              <a:rPr sz="1596" spc="177" dirty="0">
                <a:solidFill>
                  <a:srgbClr val="0070C0"/>
                </a:solidFill>
                <a:latin typeface="Arial"/>
                <a:cs typeface="Arial"/>
              </a:rPr>
              <a:t> </a:t>
            </a:r>
            <a:r>
              <a:rPr sz="1596" dirty="0">
                <a:solidFill>
                  <a:srgbClr val="0070C0"/>
                </a:solidFill>
                <a:latin typeface="Arial"/>
                <a:cs typeface="Arial"/>
              </a:rPr>
              <a:t>spaces</a:t>
            </a:r>
            <a:r>
              <a:rPr sz="1596" spc="177" dirty="0">
                <a:solidFill>
                  <a:srgbClr val="0070C0"/>
                </a:solidFill>
                <a:latin typeface="Arial"/>
                <a:cs typeface="Arial"/>
              </a:rPr>
              <a:t> </a:t>
            </a:r>
            <a:r>
              <a:rPr sz="1596" dirty="0">
                <a:solidFill>
                  <a:srgbClr val="0070C0"/>
                </a:solidFill>
                <a:latin typeface="Arial"/>
                <a:cs typeface="Arial"/>
              </a:rPr>
              <a:t>that</a:t>
            </a:r>
            <a:r>
              <a:rPr sz="1596" spc="177" dirty="0">
                <a:solidFill>
                  <a:srgbClr val="0070C0"/>
                </a:solidFill>
                <a:latin typeface="Arial"/>
                <a:cs typeface="Arial"/>
              </a:rPr>
              <a:t> </a:t>
            </a:r>
            <a:r>
              <a:rPr sz="1596" dirty="0">
                <a:solidFill>
                  <a:srgbClr val="0070C0"/>
                </a:solidFill>
                <a:latin typeface="Arial"/>
                <a:cs typeface="Arial"/>
              </a:rPr>
              <a:t>may</a:t>
            </a:r>
            <a:r>
              <a:rPr sz="1596" spc="177" dirty="0">
                <a:solidFill>
                  <a:srgbClr val="0070C0"/>
                </a:solidFill>
                <a:latin typeface="Arial"/>
                <a:cs typeface="Arial"/>
              </a:rPr>
              <a:t> </a:t>
            </a:r>
            <a:r>
              <a:rPr sz="1596" dirty="0">
                <a:solidFill>
                  <a:srgbClr val="0070C0"/>
                </a:solidFill>
                <a:latin typeface="Arial"/>
                <a:cs typeface="Arial"/>
              </a:rPr>
              <a:t>have</a:t>
            </a:r>
            <a:r>
              <a:rPr sz="1596" spc="177" dirty="0">
                <a:solidFill>
                  <a:srgbClr val="0070C0"/>
                </a:solidFill>
                <a:latin typeface="Arial"/>
                <a:cs typeface="Arial"/>
              </a:rPr>
              <a:t> </a:t>
            </a:r>
            <a:r>
              <a:rPr sz="1596" dirty="0">
                <a:solidFill>
                  <a:srgbClr val="0070C0"/>
                </a:solidFill>
                <a:latin typeface="Arial"/>
                <a:cs typeface="Arial"/>
              </a:rPr>
              <a:t>limited</a:t>
            </a:r>
            <a:r>
              <a:rPr sz="1596" spc="177" dirty="0">
                <a:solidFill>
                  <a:srgbClr val="0070C0"/>
                </a:solidFill>
                <a:latin typeface="Arial"/>
                <a:cs typeface="Arial"/>
              </a:rPr>
              <a:t> </a:t>
            </a:r>
            <a:r>
              <a:rPr sz="1596" dirty="0">
                <a:solidFill>
                  <a:srgbClr val="0070C0"/>
                </a:solidFill>
                <a:latin typeface="Arial"/>
                <a:cs typeface="Arial"/>
              </a:rPr>
              <a:t>means</a:t>
            </a:r>
            <a:r>
              <a:rPr sz="1596" spc="182" dirty="0">
                <a:solidFill>
                  <a:srgbClr val="0070C0"/>
                </a:solidFill>
                <a:latin typeface="Arial"/>
                <a:cs typeface="Arial"/>
              </a:rPr>
              <a:t> </a:t>
            </a:r>
            <a:r>
              <a:rPr sz="1596" dirty="0">
                <a:solidFill>
                  <a:srgbClr val="0070C0"/>
                </a:solidFill>
                <a:latin typeface="Arial"/>
                <a:cs typeface="Arial"/>
              </a:rPr>
              <a:t>of</a:t>
            </a:r>
            <a:r>
              <a:rPr sz="1596" spc="177" dirty="0">
                <a:solidFill>
                  <a:srgbClr val="0070C0"/>
                </a:solidFill>
                <a:latin typeface="Arial"/>
                <a:cs typeface="Arial"/>
              </a:rPr>
              <a:t> </a:t>
            </a:r>
            <a:r>
              <a:rPr sz="1596" spc="-12" dirty="0">
                <a:solidFill>
                  <a:srgbClr val="0070C0"/>
                </a:solidFill>
                <a:latin typeface="Arial"/>
                <a:cs typeface="Arial"/>
              </a:rPr>
              <a:t>entry.); </a:t>
            </a:r>
            <a:r>
              <a:rPr sz="1596" spc="-28" dirty="0">
                <a:solidFill>
                  <a:srgbClr val="0070C0"/>
                </a:solidFill>
                <a:latin typeface="Arial"/>
                <a:cs typeface="Arial"/>
              </a:rPr>
              <a:t>and</a:t>
            </a:r>
            <a:endParaRPr sz="1596" dirty="0">
              <a:solidFill>
                <a:srgbClr val="0070C0"/>
              </a:solidFill>
              <a:latin typeface="Arial"/>
              <a:cs typeface="Arial"/>
            </a:endParaRPr>
          </a:p>
          <a:p>
            <a:pPr marL="413393" indent="-303348" algn="just">
              <a:lnSpc>
                <a:spcPts val="1773"/>
              </a:lnSpc>
              <a:buAutoNum type="arabicParenBoth"/>
              <a:tabLst>
                <a:tab pos="413393" algn="l"/>
              </a:tabLst>
            </a:pPr>
            <a:r>
              <a:rPr sz="1596" dirty="0">
                <a:solidFill>
                  <a:srgbClr val="0070C0"/>
                </a:solidFill>
                <a:latin typeface="Arial"/>
                <a:cs typeface="Arial"/>
              </a:rPr>
              <a:t>Is</a:t>
            </a:r>
            <a:r>
              <a:rPr sz="1596" spc="-5" dirty="0">
                <a:solidFill>
                  <a:srgbClr val="0070C0"/>
                </a:solidFill>
                <a:latin typeface="Arial"/>
                <a:cs typeface="Arial"/>
              </a:rPr>
              <a:t> </a:t>
            </a:r>
            <a:r>
              <a:rPr sz="1596" dirty="0">
                <a:solidFill>
                  <a:srgbClr val="0070C0"/>
                </a:solidFill>
                <a:latin typeface="Arial"/>
                <a:cs typeface="Arial"/>
              </a:rPr>
              <a:t>not</a:t>
            </a:r>
            <a:r>
              <a:rPr sz="1596" spc="-5" dirty="0">
                <a:solidFill>
                  <a:srgbClr val="0070C0"/>
                </a:solidFill>
                <a:latin typeface="Arial"/>
                <a:cs typeface="Arial"/>
              </a:rPr>
              <a:t> </a:t>
            </a:r>
            <a:r>
              <a:rPr sz="1596" dirty="0">
                <a:solidFill>
                  <a:srgbClr val="0070C0"/>
                </a:solidFill>
                <a:latin typeface="Arial"/>
                <a:cs typeface="Arial"/>
              </a:rPr>
              <a:t>designed</a:t>
            </a:r>
            <a:r>
              <a:rPr sz="1596" spc="-5" dirty="0">
                <a:solidFill>
                  <a:srgbClr val="0070C0"/>
                </a:solidFill>
                <a:latin typeface="Arial"/>
                <a:cs typeface="Arial"/>
              </a:rPr>
              <a:t> </a:t>
            </a:r>
            <a:r>
              <a:rPr sz="1596" dirty="0">
                <a:solidFill>
                  <a:srgbClr val="0070C0"/>
                </a:solidFill>
                <a:latin typeface="Arial"/>
                <a:cs typeface="Arial"/>
              </a:rPr>
              <a:t>for continuous</a:t>
            </a:r>
            <a:r>
              <a:rPr sz="1596" spc="-5" dirty="0">
                <a:solidFill>
                  <a:srgbClr val="0070C0"/>
                </a:solidFill>
                <a:latin typeface="Arial"/>
                <a:cs typeface="Arial"/>
              </a:rPr>
              <a:t> </a:t>
            </a:r>
            <a:r>
              <a:rPr sz="1596" dirty="0">
                <a:solidFill>
                  <a:srgbClr val="0070C0"/>
                </a:solidFill>
                <a:latin typeface="Arial"/>
                <a:cs typeface="Arial"/>
              </a:rPr>
              <a:t>employee</a:t>
            </a:r>
            <a:r>
              <a:rPr sz="1596" spc="-5" dirty="0">
                <a:solidFill>
                  <a:srgbClr val="0070C0"/>
                </a:solidFill>
                <a:latin typeface="Arial"/>
                <a:cs typeface="Arial"/>
              </a:rPr>
              <a:t> </a:t>
            </a:r>
            <a:r>
              <a:rPr sz="1596" spc="-12" dirty="0">
                <a:solidFill>
                  <a:srgbClr val="0070C0"/>
                </a:solidFill>
                <a:latin typeface="Arial"/>
                <a:cs typeface="Arial"/>
              </a:rPr>
              <a:t>occupancy.</a:t>
            </a:r>
            <a:endParaRPr sz="1596" dirty="0">
              <a:solidFill>
                <a:srgbClr val="0070C0"/>
              </a:solidFill>
              <a:latin typeface="Arial"/>
              <a:cs typeface="Arial"/>
            </a:endParaRPr>
          </a:p>
        </p:txBody>
      </p:sp>
      <p:pic>
        <p:nvPicPr>
          <p:cNvPr id="9" name="object 9"/>
          <p:cNvPicPr/>
          <p:nvPr/>
        </p:nvPicPr>
        <p:blipFill>
          <a:blip r:embed="rId2" cstate="print"/>
          <a:stretch>
            <a:fillRect/>
          </a:stretch>
        </p:blipFill>
        <p:spPr>
          <a:xfrm>
            <a:off x="3447611" y="4900210"/>
            <a:ext cx="692794" cy="508029"/>
          </a:xfrm>
          <a:prstGeom prst="rect">
            <a:avLst/>
          </a:prstGeom>
        </p:spPr>
      </p:pic>
      <p:sp>
        <p:nvSpPr>
          <p:cNvPr id="10" name="object 10"/>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23</a:t>
            </a:fld>
            <a:endParaRPr spc="-28" dirty="0"/>
          </a:p>
        </p:txBody>
      </p:sp>
      <p:sp>
        <p:nvSpPr>
          <p:cNvPr id="13" name="object 2">
            <a:extLst>
              <a:ext uri="{FF2B5EF4-FFF2-40B4-BE49-F238E27FC236}">
                <a16:creationId xmlns:a16="http://schemas.microsoft.com/office/drawing/2014/main" id="{D85768D1-0064-4A45-D8A1-923413BE9FD8}"/>
              </a:ext>
            </a:extLst>
          </p:cNvPr>
          <p:cNvSpPr txBox="1">
            <a:spLocks noGrp="1"/>
          </p:cNvSpPr>
          <p:nvPr>
            <p:ph type="title"/>
          </p:nvPr>
        </p:nvSpPr>
        <p:spPr>
          <a:xfrm>
            <a:off x="478384" y="586559"/>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CE55B-BA19-5F5E-F31D-36777435522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C2E612A-885F-4E15-4704-6A3E0AA1B349}"/>
              </a:ext>
            </a:extLst>
          </p:cNvPr>
          <p:cNvSpPr txBox="1"/>
          <p:nvPr/>
        </p:nvSpPr>
        <p:spPr>
          <a:xfrm>
            <a:off x="2207568" y="1651002"/>
            <a:ext cx="8203523" cy="719089"/>
          </a:xfrm>
          <a:prstGeom prst="rect">
            <a:avLst/>
          </a:prstGeom>
        </p:spPr>
        <p:txBody>
          <a:bodyPr vert="horz" wrap="square" lIns="0" tIns="75293" rIns="0" bIns="0" rtlCol="0">
            <a:spAutoFit/>
          </a:bodyPr>
          <a:lstStyle/>
          <a:p>
            <a:pPr marL="1763617">
              <a:spcBef>
                <a:spcPts val="593"/>
              </a:spcBef>
            </a:pPr>
            <a:r>
              <a:rPr sz="1767" b="1" dirty="0">
                <a:solidFill>
                  <a:srgbClr val="0070C0"/>
                </a:solidFill>
                <a:latin typeface="Arial"/>
                <a:cs typeface="Arial"/>
              </a:rPr>
              <a:t>Cosa</a:t>
            </a:r>
            <a:r>
              <a:rPr sz="1767" b="1" spc="68" dirty="0">
                <a:solidFill>
                  <a:srgbClr val="0070C0"/>
                </a:solidFill>
                <a:latin typeface="Arial"/>
                <a:cs typeface="Arial"/>
              </a:rPr>
              <a:t> </a:t>
            </a:r>
            <a:r>
              <a:rPr sz="1767" b="1" dirty="0">
                <a:solidFill>
                  <a:srgbClr val="0070C0"/>
                </a:solidFill>
                <a:latin typeface="Arial"/>
                <a:cs typeface="Arial"/>
              </a:rPr>
              <a:t>s’intende</a:t>
            </a:r>
            <a:r>
              <a:rPr sz="1767" b="1" spc="68" dirty="0">
                <a:solidFill>
                  <a:srgbClr val="0070C0"/>
                </a:solidFill>
                <a:latin typeface="Arial"/>
                <a:cs typeface="Arial"/>
              </a:rPr>
              <a:t> </a:t>
            </a:r>
            <a:r>
              <a:rPr sz="1767" b="1" dirty="0">
                <a:solidFill>
                  <a:srgbClr val="0070C0"/>
                </a:solidFill>
                <a:latin typeface="Arial"/>
                <a:cs typeface="Arial"/>
              </a:rPr>
              <a:t>per</a:t>
            </a:r>
            <a:r>
              <a:rPr sz="1767" b="1" spc="74" dirty="0">
                <a:solidFill>
                  <a:srgbClr val="0070C0"/>
                </a:solidFill>
                <a:latin typeface="Arial"/>
                <a:cs typeface="Arial"/>
              </a:rPr>
              <a:t> </a:t>
            </a:r>
            <a:r>
              <a:rPr sz="1767" b="1" dirty="0">
                <a:solidFill>
                  <a:srgbClr val="0070C0"/>
                </a:solidFill>
                <a:latin typeface="Arial"/>
                <a:cs typeface="Arial"/>
              </a:rPr>
              <a:t>“Atmosfera</a:t>
            </a:r>
            <a:r>
              <a:rPr sz="1767" b="1" spc="68" dirty="0">
                <a:solidFill>
                  <a:srgbClr val="0070C0"/>
                </a:solidFill>
                <a:latin typeface="Arial"/>
                <a:cs typeface="Arial"/>
              </a:rPr>
              <a:t> </a:t>
            </a:r>
            <a:r>
              <a:rPr sz="1767" b="1" spc="-12" dirty="0">
                <a:solidFill>
                  <a:srgbClr val="0070C0"/>
                </a:solidFill>
                <a:latin typeface="Arial"/>
                <a:cs typeface="Arial"/>
              </a:rPr>
              <a:t>pericolosa”?</a:t>
            </a:r>
            <a:endParaRPr sz="1767" dirty="0">
              <a:latin typeface="Arial"/>
              <a:cs typeface="Arial"/>
            </a:endParaRPr>
          </a:p>
          <a:p>
            <a:pPr marL="14480">
              <a:spcBef>
                <a:spcPts val="513"/>
              </a:spcBef>
            </a:pPr>
            <a:r>
              <a:rPr sz="1995" b="1" dirty="0">
                <a:solidFill>
                  <a:srgbClr val="0070C0"/>
                </a:solidFill>
                <a:latin typeface="Arial"/>
                <a:cs typeface="Arial"/>
              </a:rPr>
              <a:t>Sempre</a:t>
            </a:r>
            <a:r>
              <a:rPr sz="1995" b="1" spc="-12" dirty="0">
                <a:solidFill>
                  <a:srgbClr val="0070C0"/>
                </a:solidFill>
                <a:latin typeface="Arial"/>
                <a:cs typeface="Arial"/>
              </a:rPr>
              <a:t> </a:t>
            </a:r>
            <a:r>
              <a:rPr sz="1995" b="1" dirty="0">
                <a:solidFill>
                  <a:srgbClr val="0070C0"/>
                </a:solidFill>
                <a:latin typeface="Arial"/>
                <a:cs typeface="Arial"/>
              </a:rPr>
              <a:t>le</a:t>
            </a:r>
            <a:r>
              <a:rPr sz="1995" b="1" spc="-12" dirty="0">
                <a:solidFill>
                  <a:srgbClr val="0070C0"/>
                </a:solidFill>
                <a:latin typeface="Arial"/>
                <a:cs typeface="Arial"/>
              </a:rPr>
              <a:t> </a:t>
            </a:r>
            <a:r>
              <a:rPr sz="1995" b="1" dirty="0">
                <a:solidFill>
                  <a:srgbClr val="0070C0"/>
                </a:solidFill>
                <a:latin typeface="Arial"/>
                <a:cs typeface="Arial"/>
              </a:rPr>
              <a:t>OSHA</a:t>
            </a:r>
            <a:r>
              <a:rPr sz="1995" b="1" spc="-85" dirty="0">
                <a:solidFill>
                  <a:srgbClr val="0070C0"/>
                </a:solidFill>
                <a:latin typeface="Arial"/>
                <a:cs typeface="Arial"/>
              </a:rPr>
              <a:t> </a:t>
            </a:r>
            <a:r>
              <a:rPr lang="it-IT" sz="1995" b="1" spc="-85" dirty="0">
                <a:solidFill>
                  <a:srgbClr val="0070C0"/>
                </a:solidFill>
                <a:latin typeface="Arial"/>
                <a:cs typeface="Arial"/>
              </a:rPr>
              <a:t>per il </a:t>
            </a:r>
            <a:r>
              <a:rPr lang="it-IT" sz="1995" b="1" u="sng" spc="-85" dirty="0">
                <a:solidFill>
                  <a:srgbClr val="FF0000"/>
                </a:solidFill>
                <a:latin typeface="Arial"/>
                <a:cs typeface="Arial"/>
              </a:rPr>
              <a:t>settore industriale </a:t>
            </a:r>
            <a:r>
              <a:rPr sz="1995" b="1" dirty="0">
                <a:solidFill>
                  <a:srgbClr val="0070C0"/>
                </a:solidFill>
                <a:latin typeface="Arial"/>
                <a:cs typeface="Arial"/>
              </a:rPr>
              <a:t>ci</a:t>
            </a:r>
            <a:r>
              <a:rPr sz="1995" b="1" spc="-12" dirty="0">
                <a:solidFill>
                  <a:srgbClr val="0070C0"/>
                </a:solidFill>
                <a:latin typeface="Arial"/>
                <a:cs typeface="Arial"/>
              </a:rPr>
              <a:t> aiutano…….</a:t>
            </a:r>
            <a:endParaRPr sz="1995" dirty="0">
              <a:latin typeface="Arial"/>
              <a:cs typeface="Arial"/>
            </a:endParaRPr>
          </a:p>
        </p:txBody>
      </p:sp>
      <p:sp>
        <p:nvSpPr>
          <p:cNvPr id="4" name="object 4">
            <a:extLst>
              <a:ext uri="{FF2B5EF4-FFF2-40B4-BE49-F238E27FC236}">
                <a16:creationId xmlns:a16="http://schemas.microsoft.com/office/drawing/2014/main" id="{AC4307AE-5F30-43DD-7B7F-0C1D1DAF0A3E}"/>
              </a:ext>
            </a:extLst>
          </p:cNvPr>
          <p:cNvSpPr txBox="1"/>
          <p:nvPr/>
        </p:nvSpPr>
        <p:spPr>
          <a:xfrm>
            <a:off x="3930750" y="2788171"/>
            <a:ext cx="6796277" cy="3449141"/>
          </a:xfrm>
          <a:prstGeom prst="rect">
            <a:avLst/>
          </a:prstGeom>
          <a:ln w="33482">
            <a:solidFill>
              <a:srgbClr val="FF0000"/>
            </a:solidFill>
          </a:ln>
        </p:spPr>
        <p:txBody>
          <a:bodyPr vert="horz" wrap="square" lIns="0" tIns="62984" rIns="0" bIns="0" rtlCol="0">
            <a:spAutoFit/>
          </a:bodyPr>
          <a:lstStyle/>
          <a:p>
            <a:pPr marL="64434" marR="55747" algn="just">
              <a:lnSpc>
                <a:spcPts val="1402"/>
              </a:lnSpc>
              <a:spcBef>
                <a:spcPts val="495"/>
              </a:spcBef>
            </a:pPr>
            <a:r>
              <a:rPr lang="en-US" sz="1197" b="1" dirty="0">
                <a:solidFill>
                  <a:srgbClr val="0070C0"/>
                </a:solidFill>
                <a:latin typeface="Arial"/>
                <a:cs typeface="Arial"/>
              </a:rPr>
              <a:t>Hazardous atmosphere means an atmosphere that may expose employees to the risk of death, incapacitation, impairment of ability to self-rescue (that is, escape unaided from a permit space), injury, or acute illness from one or more of the following causes:</a:t>
            </a:r>
          </a:p>
          <a:p>
            <a:pPr marL="64434" marR="55747" algn="just">
              <a:lnSpc>
                <a:spcPts val="1402"/>
              </a:lnSpc>
              <a:spcBef>
                <a:spcPts val="495"/>
              </a:spcBef>
              <a:spcAft>
                <a:spcPts val="545"/>
              </a:spcAft>
            </a:pPr>
            <a:r>
              <a:rPr lang="en-US" sz="1197" b="1" dirty="0">
                <a:solidFill>
                  <a:srgbClr val="0070C0"/>
                </a:solidFill>
                <a:latin typeface="Arial"/>
                <a:cs typeface="Arial"/>
              </a:rPr>
              <a:t>(1) Flammable gas, vapor, or mist in excess of 10 percent of its lower flammable limit (LFL);</a:t>
            </a:r>
          </a:p>
          <a:p>
            <a:pPr marL="64434" marR="55747" algn="just">
              <a:lnSpc>
                <a:spcPts val="1402"/>
              </a:lnSpc>
              <a:spcBef>
                <a:spcPts val="495"/>
              </a:spcBef>
            </a:pPr>
            <a:r>
              <a:rPr lang="en-US" sz="1197" b="1" dirty="0">
                <a:solidFill>
                  <a:srgbClr val="0070C0"/>
                </a:solidFill>
                <a:latin typeface="Arial"/>
                <a:cs typeface="Arial"/>
              </a:rPr>
              <a:t>(2) Airborne combustible dust at a concentration that meets or exceeds its LFL;</a:t>
            </a:r>
          </a:p>
          <a:p>
            <a:pPr marL="64434" marR="55747" algn="just">
              <a:lnSpc>
                <a:spcPts val="1402"/>
              </a:lnSpc>
              <a:spcAft>
                <a:spcPts val="545"/>
              </a:spcAft>
            </a:pPr>
            <a:r>
              <a:rPr lang="en-US" sz="998" b="1" dirty="0">
                <a:solidFill>
                  <a:srgbClr val="0070C0"/>
                </a:solidFill>
                <a:latin typeface="Arial"/>
                <a:cs typeface="Arial"/>
              </a:rPr>
              <a:t>Note: This concentration may be approximated as a condition in which the dust obscures vision at a distance of 5 feet (1.52 m) or less.</a:t>
            </a:r>
            <a:endParaRPr lang="en-US" sz="1197" b="1" dirty="0">
              <a:solidFill>
                <a:srgbClr val="0070C0"/>
              </a:solidFill>
              <a:latin typeface="Arial"/>
              <a:cs typeface="Arial"/>
            </a:endParaRPr>
          </a:p>
          <a:p>
            <a:pPr marL="64434" marR="55747" algn="just">
              <a:lnSpc>
                <a:spcPts val="1402"/>
              </a:lnSpc>
              <a:spcBef>
                <a:spcPts val="495"/>
              </a:spcBef>
              <a:spcAft>
                <a:spcPts val="545"/>
              </a:spcAft>
            </a:pPr>
            <a:r>
              <a:rPr lang="en-US" sz="1197" b="1" dirty="0">
                <a:solidFill>
                  <a:srgbClr val="0070C0"/>
                </a:solidFill>
                <a:latin typeface="Arial"/>
                <a:cs typeface="Arial"/>
              </a:rPr>
              <a:t>(3) Atmospheric oxygen concentration below 19.5 percent or above 23.5 percent;</a:t>
            </a:r>
          </a:p>
          <a:p>
            <a:pPr marL="64434" marR="55747" algn="just">
              <a:lnSpc>
                <a:spcPts val="1402"/>
              </a:lnSpc>
              <a:spcBef>
                <a:spcPts val="495"/>
              </a:spcBef>
            </a:pPr>
            <a:r>
              <a:rPr lang="en-US" sz="1197" b="1" dirty="0">
                <a:solidFill>
                  <a:srgbClr val="0070C0"/>
                </a:solidFill>
                <a:latin typeface="Arial"/>
                <a:cs typeface="Arial"/>
              </a:rPr>
              <a:t>(4) Atmospheric concentration of any substance for which a dose or a permissible exposure limit is published in subpart G, Occupational Health and Environmental Control, or in subpart Z, Toxic and Hazardous Substances, of this part and which could result in employee exposure in excess of its dose or permissible exposure limit;</a:t>
            </a:r>
          </a:p>
          <a:p>
            <a:pPr marL="64434" marR="55747" algn="just">
              <a:lnSpc>
                <a:spcPts val="1402"/>
              </a:lnSpc>
            </a:pPr>
            <a:r>
              <a:rPr lang="en-US" sz="998" b="1" dirty="0">
                <a:solidFill>
                  <a:srgbClr val="0070C0"/>
                </a:solidFill>
                <a:latin typeface="Arial"/>
                <a:cs typeface="Arial"/>
              </a:rPr>
              <a:t>Note: An atmospheric concentration of any substance that is not capable of causing death, incapacitation, impairment of ability to self-rescue, injury, or acute illness due to its health effects is not covered by this provision.</a:t>
            </a:r>
            <a:endParaRPr lang="en-US" sz="1197" b="1" dirty="0">
              <a:solidFill>
                <a:srgbClr val="0070C0"/>
              </a:solidFill>
              <a:latin typeface="Arial"/>
              <a:cs typeface="Arial"/>
            </a:endParaRPr>
          </a:p>
          <a:p>
            <a:pPr marL="64434" marR="55747" algn="just">
              <a:lnSpc>
                <a:spcPts val="1402"/>
              </a:lnSpc>
              <a:spcBef>
                <a:spcPts val="495"/>
              </a:spcBef>
            </a:pPr>
            <a:r>
              <a:rPr lang="en-US" sz="1197" b="1" dirty="0">
                <a:solidFill>
                  <a:srgbClr val="0070C0"/>
                </a:solidFill>
                <a:latin typeface="Arial"/>
                <a:cs typeface="Arial"/>
              </a:rPr>
              <a:t>(5) Any other atmospheric condition that is immediately dangerous to life or health.</a:t>
            </a:r>
            <a:endParaRPr sz="912" dirty="0">
              <a:latin typeface="Arial"/>
              <a:cs typeface="Arial"/>
            </a:endParaRPr>
          </a:p>
        </p:txBody>
      </p:sp>
      <p:grpSp>
        <p:nvGrpSpPr>
          <p:cNvPr id="5" name="object 5">
            <a:extLst>
              <a:ext uri="{FF2B5EF4-FFF2-40B4-BE49-F238E27FC236}">
                <a16:creationId xmlns:a16="http://schemas.microsoft.com/office/drawing/2014/main" id="{7BF2A35F-6DC2-3F30-38C1-C29041A09926}"/>
              </a:ext>
            </a:extLst>
          </p:cNvPr>
          <p:cNvGrpSpPr/>
          <p:nvPr/>
        </p:nvGrpSpPr>
        <p:grpSpPr>
          <a:xfrm>
            <a:off x="1819008" y="3426315"/>
            <a:ext cx="1930108" cy="1988750"/>
            <a:chOff x="1595323" y="3064164"/>
            <a:chExt cx="1692910" cy="1744345"/>
          </a:xfrm>
        </p:grpSpPr>
        <p:sp>
          <p:nvSpPr>
            <p:cNvPr id="6" name="object 6">
              <a:extLst>
                <a:ext uri="{FF2B5EF4-FFF2-40B4-BE49-F238E27FC236}">
                  <a16:creationId xmlns:a16="http://schemas.microsoft.com/office/drawing/2014/main" id="{C39B7468-7957-8BFC-CED2-139180194626}"/>
                </a:ext>
              </a:extLst>
            </p:cNvPr>
            <p:cNvSpPr/>
            <p:nvPr/>
          </p:nvSpPr>
          <p:spPr>
            <a:xfrm>
              <a:off x="1620723" y="3089568"/>
              <a:ext cx="1642110" cy="1693545"/>
            </a:xfrm>
            <a:custGeom>
              <a:avLst/>
              <a:gdLst/>
              <a:ahLst/>
              <a:cxnLst/>
              <a:rect l="l" t="t" r="r" b="b"/>
              <a:pathLst>
                <a:path w="1642110" h="1693545">
                  <a:moveTo>
                    <a:pt x="1628976" y="1281906"/>
                  </a:moveTo>
                  <a:lnTo>
                    <a:pt x="350337" y="1281906"/>
                  </a:lnTo>
                  <a:lnTo>
                    <a:pt x="375361" y="1283212"/>
                  </a:lnTo>
                  <a:lnTo>
                    <a:pt x="400385" y="1286153"/>
                  </a:lnTo>
                  <a:lnTo>
                    <a:pt x="450433" y="1296562"/>
                  </a:lnTo>
                  <a:lnTo>
                    <a:pt x="500481" y="1312386"/>
                  </a:lnTo>
                  <a:lnTo>
                    <a:pt x="550529" y="1332878"/>
                  </a:lnTo>
                  <a:lnTo>
                    <a:pt x="600577" y="1357290"/>
                  </a:lnTo>
                  <a:lnTo>
                    <a:pt x="650626" y="1384877"/>
                  </a:lnTo>
                  <a:lnTo>
                    <a:pt x="700674" y="1414891"/>
                  </a:lnTo>
                  <a:lnTo>
                    <a:pt x="750722" y="1446586"/>
                  </a:lnTo>
                  <a:lnTo>
                    <a:pt x="850818" y="1512029"/>
                  </a:lnTo>
                  <a:lnTo>
                    <a:pt x="900866" y="1544284"/>
                  </a:lnTo>
                  <a:lnTo>
                    <a:pt x="950915" y="1575232"/>
                  </a:lnTo>
                  <a:lnTo>
                    <a:pt x="1000963" y="1604126"/>
                  </a:lnTo>
                  <a:lnTo>
                    <a:pt x="1051011" y="1630220"/>
                  </a:lnTo>
                  <a:lnTo>
                    <a:pt x="1101059" y="1652766"/>
                  </a:lnTo>
                  <a:lnTo>
                    <a:pt x="1151107" y="1671017"/>
                  </a:lnTo>
                  <a:lnTo>
                    <a:pt x="1201155" y="1684227"/>
                  </a:lnTo>
                  <a:lnTo>
                    <a:pt x="1251203" y="1691650"/>
                  </a:lnTo>
                  <a:lnTo>
                    <a:pt x="1276228" y="1692957"/>
                  </a:lnTo>
                  <a:lnTo>
                    <a:pt x="1301252" y="1692537"/>
                  </a:lnTo>
                  <a:lnTo>
                    <a:pt x="1351300" y="1686142"/>
                  </a:lnTo>
                  <a:lnTo>
                    <a:pt x="1401348" y="1671719"/>
                  </a:lnTo>
                  <a:lnTo>
                    <a:pt x="1451396" y="1648520"/>
                  </a:lnTo>
                  <a:lnTo>
                    <a:pt x="1501444" y="1615799"/>
                  </a:lnTo>
                  <a:lnTo>
                    <a:pt x="1551492" y="1572809"/>
                  </a:lnTo>
                  <a:lnTo>
                    <a:pt x="1601541" y="1518802"/>
                  </a:lnTo>
                  <a:lnTo>
                    <a:pt x="1626565" y="1487434"/>
                  </a:lnTo>
                  <a:lnTo>
                    <a:pt x="1628976" y="1281906"/>
                  </a:lnTo>
                  <a:close/>
                </a:path>
                <a:path w="1642110" h="1693545">
                  <a:moveTo>
                    <a:pt x="365373" y="0"/>
                  </a:moveTo>
                  <a:lnTo>
                    <a:pt x="315325" y="2660"/>
                  </a:lnTo>
                  <a:lnTo>
                    <a:pt x="265277" y="12975"/>
                  </a:lnTo>
                  <a:lnTo>
                    <a:pt x="215229" y="31693"/>
                  </a:lnTo>
                  <a:lnTo>
                    <a:pt x="165181" y="59560"/>
                  </a:lnTo>
                  <a:lnTo>
                    <a:pt x="115133" y="97322"/>
                  </a:lnTo>
                  <a:lnTo>
                    <a:pt x="65084" y="145727"/>
                  </a:lnTo>
                  <a:lnTo>
                    <a:pt x="15036" y="205522"/>
                  </a:lnTo>
                  <a:lnTo>
                    <a:pt x="0" y="1487434"/>
                  </a:lnTo>
                  <a:lnTo>
                    <a:pt x="25024" y="1456066"/>
                  </a:lnTo>
                  <a:lnTo>
                    <a:pt x="50048" y="1427639"/>
                  </a:lnTo>
                  <a:lnTo>
                    <a:pt x="100096" y="1379232"/>
                  </a:lnTo>
                  <a:lnTo>
                    <a:pt x="150144" y="1341469"/>
                  </a:lnTo>
                  <a:lnTo>
                    <a:pt x="200192" y="1313602"/>
                  </a:lnTo>
                  <a:lnTo>
                    <a:pt x="250240" y="1294883"/>
                  </a:lnTo>
                  <a:lnTo>
                    <a:pt x="300288" y="1284567"/>
                  </a:lnTo>
                  <a:lnTo>
                    <a:pt x="350337" y="1281906"/>
                  </a:lnTo>
                  <a:lnTo>
                    <a:pt x="1628976" y="1281906"/>
                  </a:lnTo>
                  <a:lnTo>
                    <a:pt x="1639191" y="411051"/>
                  </a:lnTo>
                  <a:lnTo>
                    <a:pt x="1291264" y="411051"/>
                  </a:lnTo>
                  <a:lnTo>
                    <a:pt x="1266240" y="409744"/>
                  </a:lnTo>
                  <a:lnTo>
                    <a:pt x="1216192" y="402322"/>
                  </a:lnTo>
                  <a:lnTo>
                    <a:pt x="1166144" y="389112"/>
                  </a:lnTo>
                  <a:lnTo>
                    <a:pt x="1116096" y="370861"/>
                  </a:lnTo>
                  <a:lnTo>
                    <a:pt x="1066048" y="348316"/>
                  </a:lnTo>
                  <a:lnTo>
                    <a:pt x="1016000" y="322223"/>
                  </a:lnTo>
                  <a:lnTo>
                    <a:pt x="965951" y="293329"/>
                  </a:lnTo>
                  <a:lnTo>
                    <a:pt x="915903" y="262381"/>
                  </a:lnTo>
                  <a:lnTo>
                    <a:pt x="865855" y="230126"/>
                  </a:lnTo>
                  <a:lnTo>
                    <a:pt x="765759" y="164683"/>
                  </a:lnTo>
                  <a:lnTo>
                    <a:pt x="740735" y="148672"/>
                  </a:lnTo>
                  <a:lnTo>
                    <a:pt x="690686" y="117724"/>
                  </a:lnTo>
                  <a:lnTo>
                    <a:pt x="640638" y="88830"/>
                  </a:lnTo>
                  <a:lnTo>
                    <a:pt x="590590" y="62737"/>
                  </a:lnTo>
                  <a:lnTo>
                    <a:pt x="540542" y="40191"/>
                  </a:lnTo>
                  <a:lnTo>
                    <a:pt x="490494" y="21939"/>
                  </a:lnTo>
                  <a:lnTo>
                    <a:pt x="440446" y="8729"/>
                  </a:lnTo>
                  <a:lnTo>
                    <a:pt x="390398" y="1307"/>
                  </a:lnTo>
                  <a:lnTo>
                    <a:pt x="365373" y="0"/>
                  </a:lnTo>
                  <a:close/>
                </a:path>
                <a:path w="1642110" h="1693545">
                  <a:moveTo>
                    <a:pt x="1641602" y="205522"/>
                  </a:moveTo>
                  <a:lnTo>
                    <a:pt x="1616577" y="236890"/>
                  </a:lnTo>
                  <a:lnTo>
                    <a:pt x="1566529" y="290898"/>
                  </a:lnTo>
                  <a:lnTo>
                    <a:pt x="1516481" y="333889"/>
                  </a:lnTo>
                  <a:lnTo>
                    <a:pt x="1466433" y="366611"/>
                  </a:lnTo>
                  <a:lnTo>
                    <a:pt x="1416385" y="389811"/>
                  </a:lnTo>
                  <a:lnTo>
                    <a:pt x="1366337" y="404235"/>
                  </a:lnTo>
                  <a:lnTo>
                    <a:pt x="1316288" y="410630"/>
                  </a:lnTo>
                  <a:lnTo>
                    <a:pt x="1291264" y="411051"/>
                  </a:lnTo>
                  <a:lnTo>
                    <a:pt x="1639191" y="411051"/>
                  </a:lnTo>
                  <a:lnTo>
                    <a:pt x="1641602" y="205522"/>
                  </a:lnTo>
                  <a:close/>
                </a:path>
              </a:pathLst>
            </a:custGeom>
            <a:solidFill>
              <a:srgbClr val="FF0000"/>
            </a:solidFill>
          </p:spPr>
          <p:txBody>
            <a:bodyPr wrap="square" lIns="0" tIns="0" rIns="0" bIns="0" rtlCol="0"/>
            <a:lstStyle/>
            <a:p>
              <a:endParaRPr sz="1634"/>
            </a:p>
          </p:txBody>
        </p:sp>
        <p:sp>
          <p:nvSpPr>
            <p:cNvPr id="7" name="object 7">
              <a:extLst>
                <a:ext uri="{FF2B5EF4-FFF2-40B4-BE49-F238E27FC236}">
                  <a16:creationId xmlns:a16="http://schemas.microsoft.com/office/drawing/2014/main" id="{2ADE656D-CD83-989C-0DF5-C412B2DEC674}"/>
                </a:ext>
              </a:extLst>
            </p:cNvPr>
            <p:cNvSpPr/>
            <p:nvPr/>
          </p:nvSpPr>
          <p:spPr>
            <a:xfrm>
              <a:off x="1620723" y="3089564"/>
              <a:ext cx="1642110" cy="1693545"/>
            </a:xfrm>
            <a:custGeom>
              <a:avLst/>
              <a:gdLst/>
              <a:ahLst/>
              <a:cxnLst/>
              <a:rect l="l" t="t" r="r" b="b"/>
              <a:pathLst>
                <a:path w="1642110" h="1693545">
                  <a:moveTo>
                    <a:pt x="15036" y="205525"/>
                  </a:moveTo>
                  <a:lnTo>
                    <a:pt x="40060" y="174157"/>
                  </a:lnTo>
                  <a:lnTo>
                    <a:pt x="90109" y="120150"/>
                  </a:lnTo>
                  <a:lnTo>
                    <a:pt x="140157" y="77159"/>
                  </a:lnTo>
                  <a:lnTo>
                    <a:pt x="190205" y="44438"/>
                  </a:lnTo>
                  <a:lnTo>
                    <a:pt x="240253" y="21238"/>
                  </a:lnTo>
                  <a:lnTo>
                    <a:pt x="290302" y="6815"/>
                  </a:lnTo>
                  <a:lnTo>
                    <a:pt x="340350" y="420"/>
                  </a:lnTo>
                  <a:lnTo>
                    <a:pt x="365374" y="0"/>
                  </a:lnTo>
                  <a:lnTo>
                    <a:pt x="390398" y="1306"/>
                  </a:lnTo>
                  <a:lnTo>
                    <a:pt x="440446" y="8728"/>
                  </a:lnTo>
                  <a:lnTo>
                    <a:pt x="490494" y="21938"/>
                  </a:lnTo>
                  <a:lnTo>
                    <a:pt x="540543" y="40190"/>
                  </a:lnTo>
                  <a:lnTo>
                    <a:pt x="590591" y="62735"/>
                  </a:lnTo>
                  <a:lnTo>
                    <a:pt x="640639" y="88829"/>
                  </a:lnTo>
                  <a:lnTo>
                    <a:pt x="690687" y="117723"/>
                  </a:lnTo>
                  <a:lnTo>
                    <a:pt x="740736" y="148670"/>
                  </a:lnTo>
                  <a:lnTo>
                    <a:pt x="790784" y="180925"/>
                  </a:lnTo>
                  <a:lnTo>
                    <a:pt x="840832" y="213740"/>
                  </a:lnTo>
                  <a:lnTo>
                    <a:pt x="865856" y="230124"/>
                  </a:lnTo>
                  <a:lnTo>
                    <a:pt x="915904" y="262379"/>
                  </a:lnTo>
                  <a:lnTo>
                    <a:pt x="965952" y="293327"/>
                  </a:lnTo>
                  <a:lnTo>
                    <a:pt x="1016001" y="322221"/>
                  </a:lnTo>
                  <a:lnTo>
                    <a:pt x="1066049" y="348314"/>
                  </a:lnTo>
                  <a:lnTo>
                    <a:pt x="1116097" y="370860"/>
                  </a:lnTo>
                  <a:lnTo>
                    <a:pt x="1166145" y="389111"/>
                  </a:lnTo>
                  <a:lnTo>
                    <a:pt x="1216193" y="402321"/>
                  </a:lnTo>
                  <a:lnTo>
                    <a:pt x="1266242" y="409743"/>
                  </a:lnTo>
                  <a:lnTo>
                    <a:pt x="1291266" y="411050"/>
                  </a:lnTo>
                  <a:lnTo>
                    <a:pt x="1316290" y="410630"/>
                  </a:lnTo>
                  <a:lnTo>
                    <a:pt x="1366338" y="404235"/>
                  </a:lnTo>
                  <a:lnTo>
                    <a:pt x="1416386" y="389812"/>
                  </a:lnTo>
                  <a:lnTo>
                    <a:pt x="1466434" y="366612"/>
                  </a:lnTo>
                  <a:lnTo>
                    <a:pt x="1516482" y="333891"/>
                  </a:lnTo>
                  <a:lnTo>
                    <a:pt x="1566531" y="290900"/>
                  </a:lnTo>
                  <a:lnTo>
                    <a:pt x="1616579" y="236893"/>
                  </a:lnTo>
                  <a:lnTo>
                    <a:pt x="1641603" y="205525"/>
                  </a:lnTo>
                  <a:lnTo>
                    <a:pt x="1626565" y="1487431"/>
                  </a:lnTo>
                  <a:lnTo>
                    <a:pt x="1601541" y="1518799"/>
                  </a:lnTo>
                  <a:lnTo>
                    <a:pt x="1551493" y="1572806"/>
                  </a:lnTo>
                  <a:lnTo>
                    <a:pt x="1501445" y="1615797"/>
                  </a:lnTo>
                  <a:lnTo>
                    <a:pt x="1451397" y="1648518"/>
                  </a:lnTo>
                  <a:lnTo>
                    <a:pt x="1401349" y="1671717"/>
                  </a:lnTo>
                  <a:lnTo>
                    <a:pt x="1351301" y="1686141"/>
                  </a:lnTo>
                  <a:lnTo>
                    <a:pt x="1301253" y="1692536"/>
                  </a:lnTo>
                  <a:lnTo>
                    <a:pt x="1276228" y="1692956"/>
                  </a:lnTo>
                  <a:lnTo>
                    <a:pt x="1251204" y="1691649"/>
                  </a:lnTo>
                  <a:lnTo>
                    <a:pt x="1201156" y="1684227"/>
                  </a:lnTo>
                  <a:lnTo>
                    <a:pt x="1151108" y="1671017"/>
                  </a:lnTo>
                  <a:lnTo>
                    <a:pt x="1101060" y="1652766"/>
                  </a:lnTo>
                  <a:lnTo>
                    <a:pt x="1051012" y="1630220"/>
                  </a:lnTo>
                  <a:lnTo>
                    <a:pt x="1000964" y="1604127"/>
                  </a:lnTo>
                  <a:lnTo>
                    <a:pt x="950915" y="1575233"/>
                  </a:lnTo>
                  <a:lnTo>
                    <a:pt x="900867" y="1544286"/>
                  </a:lnTo>
                  <a:lnTo>
                    <a:pt x="850819" y="1512031"/>
                  </a:lnTo>
                  <a:lnTo>
                    <a:pt x="800771" y="1479216"/>
                  </a:lnTo>
                  <a:lnTo>
                    <a:pt x="775747" y="1462832"/>
                  </a:lnTo>
                  <a:lnTo>
                    <a:pt x="725698" y="1430577"/>
                  </a:lnTo>
                  <a:lnTo>
                    <a:pt x="675650" y="1399629"/>
                  </a:lnTo>
                  <a:lnTo>
                    <a:pt x="625602" y="1370735"/>
                  </a:lnTo>
                  <a:lnTo>
                    <a:pt x="575554" y="1344642"/>
                  </a:lnTo>
                  <a:lnTo>
                    <a:pt x="525506" y="1322096"/>
                  </a:lnTo>
                  <a:lnTo>
                    <a:pt x="475457" y="1303845"/>
                  </a:lnTo>
                  <a:lnTo>
                    <a:pt x="425409" y="1290635"/>
                  </a:lnTo>
                  <a:lnTo>
                    <a:pt x="375361" y="1283213"/>
                  </a:lnTo>
                  <a:lnTo>
                    <a:pt x="350337" y="1281906"/>
                  </a:lnTo>
                  <a:lnTo>
                    <a:pt x="325313" y="1282326"/>
                  </a:lnTo>
                  <a:lnTo>
                    <a:pt x="275265" y="1288721"/>
                  </a:lnTo>
                  <a:lnTo>
                    <a:pt x="225216" y="1303145"/>
                  </a:lnTo>
                  <a:lnTo>
                    <a:pt x="175168" y="1326344"/>
                  </a:lnTo>
                  <a:lnTo>
                    <a:pt x="125120" y="1359065"/>
                  </a:lnTo>
                  <a:lnTo>
                    <a:pt x="75072" y="1402056"/>
                  </a:lnTo>
                  <a:lnTo>
                    <a:pt x="25024" y="1456063"/>
                  </a:lnTo>
                  <a:lnTo>
                    <a:pt x="0" y="1487431"/>
                  </a:lnTo>
                  <a:lnTo>
                    <a:pt x="15036" y="205525"/>
                  </a:lnTo>
                  <a:close/>
                </a:path>
              </a:pathLst>
            </a:custGeom>
            <a:ln w="50195">
              <a:solidFill>
                <a:srgbClr val="FF0000"/>
              </a:solidFill>
            </a:ln>
          </p:spPr>
          <p:txBody>
            <a:bodyPr wrap="square" lIns="0" tIns="0" rIns="0" bIns="0" rtlCol="0"/>
            <a:lstStyle/>
            <a:p>
              <a:endParaRPr sz="1634"/>
            </a:p>
          </p:txBody>
        </p:sp>
      </p:grpSp>
      <p:sp>
        <p:nvSpPr>
          <p:cNvPr id="8" name="object 8">
            <a:extLst>
              <a:ext uri="{FF2B5EF4-FFF2-40B4-BE49-F238E27FC236}">
                <a16:creationId xmlns:a16="http://schemas.microsoft.com/office/drawing/2014/main" id="{B23B00C2-4A32-FC8E-5A9E-173AD1066A42}"/>
              </a:ext>
            </a:extLst>
          </p:cNvPr>
          <p:cNvSpPr txBox="1"/>
          <p:nvPr/>
        </p:nvSpPr>
        <p:spPr>
          <a:xfrm>
            <a:off x="2070834" y="3975344"/>
            <a:ext cx="1426223" cy="773035"/>
          </a:xfrm>
          <a:prstGeom prst="rect">
            <a:avLst/>
          </a:prstGeom>
        </p:spPr>
        <p:txBody>
          <a:bodyPr vert="horz" wrap="square" lIns="0" tIns="28959" rIns="0" bIns="0" rtlCol="0">
            <a:spAutoFit/>
          </a:bodyPr>
          <a:lstStyle/>
          <a:p>
            <a:pPr marL="141176" marR="133211" indent="724" algn="ctr">
              <a:lnSpc>
                <a:spcPts val="2109"/>
              </a:lnSpc>
              <a:spcBef>
                <a:spcPts val="228"/>
              </a:spcBef>
            </a:pPr>
            <a:r>
              <a:rPr sz="1767" b="1" spc="-12" dirty="0">
                <a:solidFill>
                  <a:srgbClr val="FFFFFF"/>
                </a:solidFill>
                <a:latin typeface="Arial"/>
                <a:cs typeface="Arial"/>
              </a:rPr>
              <a:t>Atmosfera pericolosa</a:t>
            </a:r>
            <a:endParaRPr sz="1767" dirty="0">
              <a:latin typeface="Arial"/>
              <a:cs typeface="Arial"/>
            </a:endParaRPr>
          </a:p>
          <a:p>
            <a:pPr algn="ctr">
              <a:lnSpc>
                <a:spcPts val="1550"/>
              </a:lnSpc>
            </a:pPr>
            <a:r>
              <a:rPr sz="1368" b="1" dirty="0">
                <a:solidFill>
                  <a:srgbClr val="FFFFFF"/>
                </a:solidFill>
                <a:latin typeface="Arial"/>
                <a:cs typeface="Arial"/>
              </a:rPr>
              <a:t>OSHA</a:t>
            </a:r>
            <a:r>
              <a:rPr sz="1368" b="1" spc="12" dirty="0">
                <a:solidFill>
                  <a:srgbClr val="FFFFFF"/>
                </a:solidFill>
                <a:latin typeface="Arial"/>
                <a:cs typeface="Arial"/>
              </a:rPr>
              <a:t> </a:t>
            </a:r>
            <a:r>
              <a:rPr sz="1368" b="1" spc="-12" dirty="0">
                <a:solidFill>
                  <a:srgbClr val="FFFFFF"/>
                </a:solidFill>
                <a:latin typeface="Arial"/>
                <a:cs typeface="Arial"/>
              </a:rPr>
              <a:t>19</a:t>
            </a:r>
            <a:r>
              <a:rPr lang="it-IT" sz="1368" b="1" spc="-12" dirty="0">
                <a:solidFill>
                  <a:srgbClr val="FFFFFF"/>
                </a:solidFill>
                <a:latin typeface="Arial"/>
                <a:cs typeface="Arial"/>
              </a:rPr>
              <a:t>10</a:t>
            </a:r>
            <a:r>
              <a:rPr sz="1368" b="1" spc="-12" dirty="0">
                <a:solidFill>
                  <a:srgbClr val="FFFFFF"/>
                </a:solidFill>
                <a:latin typeface="Arial"/>
                <a:cs typeface="Arial"/>
              </a:rPr>
              <a:t>.1</a:t>
            </a:r>
            <a:r>
              <a:rPr lang="it-IT" sz="1368" b="1" spc="-12" dirty="0">
                <a:solidFill>
                  <a:srgbClr val="FFFFFF"/>
                </a:solidFill>
                <a:latin typeface="Arial"/>
                <a:cs typeface="Arial"/>
              </a:rPr>
              <a:t>46</a:t>
            </a:r>
            <a:endParaRPr sz="1368" dirty="0">
              <a:latin typeface="Arial"/>
              <a:cs typeface="Arial"/>
            </a:endParaRPr>
          </a:p>
        </p:txBody>
      </p:sp>
      <p:pic>
        <p:nvPicPr>
          <p:cNvPr id="9" name="object 9">
            <a:extLst>
              <a:ext uri="{FF2B5EF4-FFF2-40B4-BE49-F238E27FC236}">
                <a16:creationId xmlns:a16="http://schemas.microsoft.com/office/drawing/2014/main" id="{BD2D744C-ADFE-EE69-C5AF-DF08535127FF}"/>
              </a:ext>
            </a:extLst>
          </p:cNvPr>
          <p:cNvPicPr/>
          <p:nvPr/>
        </p:nvPicPr>
        <p:blipFill>
          <a:blip r:embed="rId2" cstate="print"/>
          <a:stretch>
            <a:fillRect/>
          </a:stretch>
        </p:blipFill>
        <p:spPr>
          <a:xfrm>
            <a:off x="2952674" y="4798298"/>
            <a:ext cx="692794" cy="508029"/>
          </a:xfrm>
          <a:prstGeom prst="rect">
            <a:avLst/>
          </a:prstGeom>
        </p:spPr>
      </p:pic>
      <p:sp>
        <p:nvSpPr>
          <p:cNvPr id="10" name="object 10">
            <a:extLst>
              <a:ext uri="{FF2B5EF4-FFF2-40B4-BE49-F238E27FC236}">
                <a16:creationId xmlns:a16="http://schemas.microsoft.com/office/drawing/2014/main" id="{503A1D2A-004E-5A42-3895-844F6417E3B9}"/>
              </a:ext>
            </a:extLst>
          </p:cNvPr>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24</a:t>
            </a:fld>
            <a:endParaRPr spc="-28" dirty="0"/>
          </a:p>
        </p:txBody>
      </p:sp>
      <p:sp>
        <p:nvSpPr>
          <p:cNvPr id="13" name="object 2">
            <a:extLst>
              <a:ext uri="{FF2B5EF4-FFF2-40B4-BE49-F238E27FC236}">
                <a16:creationId xmlns:a16="http://schemas.microsoft.com/office/drawing/2014/main" id="{B4509EF7-B228-ED45-028C-5DB1CA680E16}"/>
              </a:ext>
            </a:extLst>
          </p:cNvPr>
          <p:cNvSpPr txBox="1">
            <a:spLocks noGrp="1"/>
          </p:cNvSpPr>
          <p:nvPr>
            <p:ph type="title"/>
          </p:nvPr>
        </p:nvSpPr>
        <p:spPr>
          <a:xfrm>
            <a:off x="767408" y="620688"/>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extLst>
      <p:ext uri="{BB962C8B-B14F-4D97-AF65-F5344CB8AC3E}">
        <p14:creationId xmlns:p14="http://schemas.microsoft.com/office/powerpoint/2010/main" val="340838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24925" y="2177788"/>
            <a:ext cx="6593209" cy="719089"/>
          </a:xfrm>
          <a:prstGeom prst="rect">
            <a:avLst/>
          </a:prstGeom>
        </p:spPr>
        <p:txBody>
          <a:bodyPr vert="horz" wrap="square" lIns="0" tIns="75293" rIns="0" bIns="0" rtlCol="0">
            <a:spAutoFit/>
          </a:bodyPr>
          <a:lstStyle/>
          <a:p>
            <a:pPr marL="1763617">
              <a:spcBef>
                <a:spcPts val="593"/>
              </a:spcBef>
            </a:pPr>
            <a:r>
              <a:rPr sz="1767" b="1" dirty="0">
                <a:solidFill>
                  <a:srgbClr val="0070C0"/>
                </a:solidFill>
                <a:latin typeface="Arial"/>
                <a:cs typeface="Arial"/>
              </a:rPr>
              <a:t>Cosa</a:t>
            </a:r>
            <a:r>
              <a:rPr sz="1767" b="1" spc="68" dirty="0">
                <a:solidFill>
                  <a:srgbClr val="0070C0"/>
                </a:solidFill>
                <a:latin typeface="Arial"/>
                <a:cs typeface="Arial"/>
              </a:rPr>
              <a:t> </a:t>
            </a:r>
            <a:r>
              <a:rPr sz="1767" b="1" dirty="0">
                <a:solidFill>
                  <a:srgbClr val="0070C0"/>
                </a:solidFill>
                <a:latin typeface="Arial"/>
                <a:cs typeface="Arial"/>
              </a:rPr>
              <a:t>s’intende</a:t>
            </a:r>
            <a:r>
              <a:rPr sz="1767" b="1" spc="68" dirty="0">
                <a:solidFill>
                  <a:srgbClr val="0070C0"/>
                </a:solidFill>
                <a:latin typeface="Arial"/>
                <a:cs typeface="Arial"/>
              </a:rPr>
              <a:t> </a:t>
            </a:r>
            <a:r>
              <a:rPr sz="1767" b="1" dirty="0">
                <a:solidFill>
                  <a:srgbClr val="0070C0"/>
                </a:solidFill>
                <a:latin typeface="Arial"/>
                <a:cs typeface="Arial"/>
              </a:rPr>
              <a:t>per</a:t>
            </a:r>
            <a:r>
              <a:rPr sz="1767" b="1" spc="74" dirty="0">
                <a:solidFill>
                  <a:srgbClr val="0070C0"/>
                </a:solidFill>
                <a:latin typeface="Arial"/>
                <a:cs typeface="Arial"/>
              </a:rPr>
              <a:t> </a:t>
            </a:r>
            <a:r>
              <a:rPr sz="1767" b="1" dirty="0">
                <a:solidFill>
                  <a:srgbClr val="0070C0"/>
                </a:solidFill>
                <a:latin typeface="Arial"/>
                <a:cs typeface="Arial"/>
              </a:rPr>
              <a:t>“</a:t>
            </a:r>
            <a:r>
              <a:rPr lang="it-IT" sz="1767" b="1" dirty="0">
                <a:solidFill>
                  <a:srgbClr val="0070C0"/>
                </a:solidFill>
                <a:latin typeface="Arial"/>
                <a:cs typeface="Arial"/>
              </a:rPr>
              <a:t>Spazio Confinato</a:t>
            </a:r>
            <a:r>
              <a:rPr sz="1767" b="1" spc="-12" dirty="0">
                <a:solidFill>
                  <a:srgbClr val="0070C0"/>
                </a:solidFill>
                <a:latin typeface="Arial"/>
                <a:cs typeface="Arial"/>
              </a:rPr>
              <a:t>”?</a:t>
            </a:r>
            <a:endParaRPr sz="1767" dirty="0">
              <a:latin typeface="Arial"/>
              <a:cs typeface="Arial"/>
            </a:endParaRPr>
          </a:p>
          <a:p>
            <a:pPr marL="14480">
              <a:spcBef>
                <a:spcPts val="513"/>
              </a:spcBef>
            </a:pPr>
            <a:r>
              <a:rPr sz="1995" b="1" dirty="0">
                <a:solidFill>
                  <a:srgbClr val="0070C0"/>
                </a:solidFill>
                <a:latin typeface="Arial"/>
                <a:cs typeface="Arial"/>
              </a:rPr>
              <a:t>Sempre</a:t>
            </a:r>
            <a:r>
              <a:rPr sz="1995" b="1" spc="-12" dirty="0">
                <a:solidFill>
                  <a:srgbClr val="0070C0"/>
                </a:solidFill>
                <a:latin typeface="Arial"/>
                <a:cs typeface="Arial"/>
              </a:rPr>
              <a:t> </a:t>
            </a:r>
            <a:r>
              <a:rPr sz="1995" b="1" dirty="0">
                <a:solidFill>
                  <a:srgbClr val="0070C0"/>
                </a:solidFill>
                <a:latin typeface="Arial"/>
                <a:cs typeface="Arial"/>
              </a:rPr>
              <a:t>le</a:t>
            </a:r>
            <a:r>
              <a:rPr sz="1995" b="1" spc="-12" dirty="0">
                <a:solidFill>
                  <a:srgbClr val="0070C0"/>
                </a:solidFill>
                <a:latin typeface="Arial"/>
                <a:cs typeface="Arial"/>
              </a:rPr>
              <a:t> </a:t>
            </a:r>
            <a:r>
              <a:rPr sz="1995" b="1" dirty="0">
                <a:solidFill>
                  <a:srgbClr val="0070C0"/>
                </a:solidFill>
                <a:latin typeface="Arial"/>
                <a:cs typeface="Arial"/>
              </a:rPr>
              <a:t>OSHA</a:t>
            </a:r>
            <a:r>
              <a:rPr sz="1995" b="1" spc="-85" dirty="0">
                <a:solidFill>
                  <a:srgbClr val="0070C0"/>
                </a:solidFill>
                <a:latin typeface="Arial"/>
                <a:cs typeface="Arial"/>
              </a:rPr>
              <a:t> </a:t>
            </a:r>
            <a:r>
              <a:rPr lang="it-IT" sz="1995" b="1" spc="-85" dirty="0">
                <a:solidFill>
                  <a:srgbClr val="0070C0"/>
                </a:solidFill>
                <a:latin typeface="Arial"/>
                <a:cs typeface="Arial"/>
              </a:rPr>
              <a:t>per il </a:t>
            </a:r>
            <a:r>
              <a:rPr lang="it-IT" sz="1995" b="1" u="sng" spc="-85" dirty="0">
                <a:solidFill>
                  <a:srgbClr val="FF0000"/>
                </a:solidFill>
                <a:latin typeface="Arial"/>
                <a:cs typeface="Arial"/>
              </a:rPr>
              <a:t>settore costruzioni </a:t>
            </a:r>
            <a:r>
              <a:rPr sz="1995" b="1" dirty="0">
                <a:solidFill>
                  <a:srgbClr val="0070C0"/>
                </a:solidFill>
                <a:latin typeface="Arial"/>
                <a:cs typeface="Arial"/>
              </a:rPr>
              <a:t>ci</a:t>
            </a:r>
            <a:r>
              <a:rPr sz="1995" b="1" spc="-12" dirty="0">
                <a:solidFill>
                  <a:srgbClr val="0070C0"/>
                </a:solidFill>
                <a:latin typeface="Arial"/>
                <a:cs typeface="Arial"/>
              </a:rPr>
              <a:t> aiutano…….</a:t>
            </a:r>
            <a:endParaRPr sz="1995" dirty="0">
              <a:latin typeface="Arial"/>
              <a:cs typeface="Arial"/>
            </a:endParaRPr>
          </a:p>
        </p:txBody>
      </p:sp>
      <p:sp>
        <p:nvSpPr>
          <p:cNvPr id="4" name="object 4"/>
          <p:cNvSpPr txBox="1"/>
          <p:nvPr/>
        </p:nvSpPr>
        <p:spPr>
          <a:xfrm>
            <a:off x="3731674" y="3558364"/>
            <a:ext cx="6336198" cy="1640954"/>
          </a:xfrm>
          <a:prstGeom prst="rect">
            <a:avLst/>
          </a:prstGeom>
          <a:ln w="33482">
            <a:solidFill>
              <a:srgbClr val="FF0000"/>
            </a:solidFill>
          </a:ln>
        </p:spPr>
        <p:txBody>
          <a:bodyPr vert="horz" wrap="square" lIns="0" tIns="62984" rIns="0" bIns="0" rtlCol="0">
            <a:spAutoFit/>
          </a:bodyPr>
          <a:lstStyle/>
          <a:p>
            <a:pPr marL="64434" marR="55747" algn="just">
              <a:spcBef>
                <a:spcPts val="495"/>
              </a:spcBef>
            </a:pPr>
            <a:r>
              <a:rPr lang="en-US" b="1" dirty="0">
                <a:solidFill>
                  <a:srgbClr val="0070C0"/>
                </a:solidFill>
                <a:latin typeface="Arial"/>
                <a:cs typeface="Arial"/>
              </a:rPr>
              <a:t>Confined space means a space that:</a:t>
            </a:r>
          </a:p>
          <a:p>
            <a:pPr marL="293034" marR="55747" indent="-228600" algn="just">
              <a:spcBef>
                <a:spcPts val="495"/>
              </a:spcBef>
              <a:buFont typeface="+mj-lt"/>
              <a:buAutoNum type="arabicPeriod"/>
            </a:pPr>
            <a:r>
              <a:rPr lang="en-US" b="1" dirty="0">
                <a:solidFill>
                  <a:srgbClr val="0070C0"/>
                </a:solidFill>
                <a:latin typeface="Arial"/>
                <a:cs typeface="Arial"/>
              </a:rPr>
              <a:t>Is large enough and so configured that an employee can bodily enter it;</a:t>
            </a:r>
          </a:p>
          <a:p>
            <a:pPr marL="293034" marR="55747" indent="-228600" algn="just">
              <a:spcBef>
                <a:spcPts val="495"/>
              </a:spcBef>
              <a:buFont typeface="+mj-lt"/>
              <a:buAutoNum type="arabicPeriod"/>
            </a:pPr>
            <a:r>
              <a:rPr lang="en-US" b="1" dirty="0">
                <a:solidFill>
                  <a:srgbClr val="0070C0"/>
                </a:solidFill>
                <a:latin typeface="Arial"/>
                <a:cs typeface="Arial"/>
              </a:rPr>
              <a:t>Has limited or restricted means for entry and exit; and</a:t>
            </a:r>
          </a:p>
          <a:p>
            <a:pPr marL="293034" marR="55747" indent="-228600" algn="just">
              <a:spcBef>
                <a:spcPts val="495"/>
              </a:spcBef>
              <a:buFont typeface="+mj-lt"/>
              <a:buAutoNum type="arabicPeriod"/>
            </a:pPr>
            <a:r>
              <a:rPr lang="en-US" b="1" dirty="0">
                <a:solidFill>
                  <a:srgbClr val="0070C0"/>
                </a:solidFill>
                <a:latin typeface="Arial"/>
                <a:cs typeface="Arial"/>
              </a:rPr>
              <a:t>Is not designed for continuous employee occupancy.</a:t>
            </a:r>
            <a:endParaRPr sz="1200" dirty="0">
              <a:latin typeface="Arial"/>
              <a:cs typeface="Arial"/>
            </a:endParaRPr>
          </a:p>
        </p:txBody>
      </p:sp>
      <p:grpSp>
        <p:nvGrpSpPr>
          <p:cNvPr id="5" name="object 5"/>
          <p:cNvGrpSpPr/>
          <p:nvPr/>
        </p:nvGrpSpPr>
        <p:grpSpPr>
          <a:xfrm>
            <a:off x="1542847" y="3384466"/>
            <a:ext cx="1930108" cy="1988750"/>
            <a:chOff x="1595323" y="3064164"/>
            <a:chExt cx="1692910" cy="1744345"/>
          </a:xfrm>
        </p:grpSpPr>
        <p:sp>
          <p:nvSpPr>
            <p:cNvPr id="6" name="object 6"/>
            <p:cNvSpPr/>
            <p:nvPr/>
          </p:nvSpPr>
          <p:spPr>
            <a:xfrm>
              <a:off x="1620723" y="3089568"/>
              <a:ext cx="1642110" cy="1693545"/>
            </a:xfrm>
            <a:custGeom>
              <a:avLst/>
              <a:gdLst/>
              <a:ahLst/>
              <a:cxnLst/>
              <a:rect l="l" t="t" r="r" b="b"/>
              <a:pathLst>
                <a:path w="1642110" h="1693545">
                  <a:moveTo>
                    <a:pt x="1628976" y="1281906"/>
                  </a:moveTo>
                  <a:lnTo>
                    <a:pt x="350337" y="1281906"/>
                  </a:lnTo>
                  <a:lnTo>
                    <a:pt x="375361" y="1283212"/>
                  </a:lnTo>
                  <a:lnTo>
                    <a:pt x="400385" y="1286153"/>
                  </a:lnTo>
                  <a:lnTo>
                    <a:pt x="450433" y="1296562"/>
                  </a:lnTo>
                  <a:lnTo>
                    <a:pt x="500481" y="1312386"/>
                  </a:lnTo>
                  <a:lnTo>
                    <a:pt x="550529" y="1332878"/>
                  </a:lnTo>
                  <a:lnTo>
                    <a:pt x="600577" y="1357290"/>
                  </a:lnTo>
                  <a:lnTo>
                    <a:pt x="650626" y="1384877"/>
                  </a:lnTo>
                  <a:lnTo>
                    <a:pt x="700674" y="1414891"/>
                  </a:lnTo>
                  <a:lnTo>
                    <a:pt x="750722" y="1446586"/>
                  </a:lnTo>
                  <a:lnTo>
                    <a:pt x="850818" y="1512029"/>
                  </a:lnTo>
                  <a:lnTo>
                    <a:pt x="900866" y="1544284"/>
                  </a:lnTo>
                  <a:lnTo>
                    <a:pt x="950915" y="1575232"/>
                  </a:lnTo>
                  <a:lnTo>
                    <a:pt x="1000963" y="1604126"/>
                  </a:lnTo>
                  <a:lnTo>
                    <a:pt x="1051011" y="1630220"/>
                  </a:lnTo>
                  <a:lnTo>
                    <a:pt x="1101059" y="1652766"/>
                  </a:lnTo>
                  <a:lnTo>
                    <a:pt x="1151107" y="1671017"/>
                  </a:lnTo>
                  <a:lnTo>
                    <a:pt x="1201155" y="1684227"/>
                  </a:lnTo>
                  <a:lnTo>
                    <a:pt x="1251203" y="1691650"/>
                  </a:lnTo>
                  <a:lnTo>
                    <a:pt x="1276228" y="1692957"/>
                  </a:lnTo>
                  <a:lnTo>
                    <a:pt x="1301252" y="1692537"/>
                  </a:lnTo>
                  <a:lnTo>
                    <a:pt x="1351300" y="1686142"/>
                  </a:lnTo>
                  <a:lnTo>
                    <a:pt x="1401348" y="1671719"/>
                  </a:lnTo>
                  <a:lnTo>
                    <a:pt x="1451396" y="1648520"/>
                  </a:lnTo>
                  <a:lnTo>
                    <a:pt x="1501444" y="1615799"/>
                  </a:lnTo>
                  <a:lnTo>
                    <a:pt x="1551492" y="1572809"/>
                  </a:lnTo>
                  <a:lnTo>
                    <a:pt x="1601541" y="1518802"/>
                  </a:lnTo>
                  <a:lnTo>
                    <a:pt x="1626565" y="1487434"/>
                  </a:lnTo>
                  <a:lnTo>
                    <a:pt x="1628976" y="1281906"/>
                  </a:lnTo>
                  <a:close/>
                </a:path>
                <a:path w="1642110" h="1693545">
                  <a:moveTo>
                    <a:pt x="365373" y="0"/>
                  </a:moveTo>
                  <a:lnTo>
                    <a:pt x="315325" y="2660"/>
                  </a:lnTo>
                  <a:lnTo>
                    <a:pt x="265277" y="12975"/>
                  </a:lnTo>
                  <a:lnTo>
                    <a:pt x="215229" y="31693"/>
                  </a:lnTo>
                  <a:lnTo>
                    <a:pt x="165181" y="59560"/>
                  </a:lnTo>
                  <a:lnTo>
                    <a:pt x="115133" y="97322"/>
                  </a:lnTo>
                  <a:lnTo>
                    <a:pt x="65084" y="145727"/>
                  </a:lnTo>
                  <a:lnTo>
                    <a:pt x="15036" y="205522"/>
                  </a:lnTo>
                  <a:lnTo>
                    <a:pt x="0" y="1487434"/>
                  </a:lnTo>
                  <a:lnTo>
                    <a:pt x="25024" y="1456066"/>
                  </a:lnTo>
                  <a:lnTo>
                    <a:pt x="50048" y="1427639"/>
                  </a:lnTo>
                  <a:lnTo>
                    <a:pt x="100096" y="1379232"/>
                  </a:lnTo>
                  <a:lnTo>
                    <a:pt x="150144" y="1341469"/>
                  </a:lnTo>
                  <a:lnTo>
                    <a:pt x="200192" y="1313602"/>
                  </a:lnTo>
                  <a:lnTo>
                    <a:pt x="250240" y="1294883"/>
                  </a:lnTo>
                  <a:lnTo>
                    <a:pt x="300288" y="1284567"/>
                  </a:lnTo>
                  <a:lnTo>
                    <a:pt x="350337" y="1281906"/>
                  </a:lnTo>
                  <a:lnTo>
                    <a:pt x="1628976" y="1281906"/>
                  </a:lnTo>
                  <a:lnTo>
                    <a:pt x="1639191" y="411051"/>
                  </a:lnTo>
                  <a:lnTo>
                    <a:pt x="1291264" y="411051"/>
                  </a:lnTo>
                  <a:lnTo>
                    <a:pt x="1266240" y="409744"/>
                  </a:lnTo>
                  <a:lnTo>
                    <a:pt x="1216192" y="402322"/>
                  </a:lnTo>
                  <a:lnTo>
                    <a:pt x="1166144" y="389112"/>
                  </a:lnTo>
                  <a:lnTo>
                    <a:pt x="1116096" y="370861"/>
                  </a:lnTo>
                  <a:lnTo>
                    <a:pt x="1066048" y="348316"/>
                  </a:lnTo>
                  <a:lnTo>
                    <a:pt x="1016000" y="322223"/>
                  </a:lnTo>
                  <a:lnTo>
                    <a:pt x="965951" y="293329"/>
                  </a:lnTo>
                  <a:lnTo>
                    <a:pt x="915903" y="262381"/>
                  </a:lnTo>
                  <a:lnTo>
                    <a:pt x="865855" y="230126"/>
                  </a:lnTo>
                  <a:lnTo>
                    <a:pt x="765759" y="164683"/>
                  </a:lnTo>
                  <a:lnTo>
                    <a:pt x="740735" y="148672"/>
                  </a:lnTo>
                  <a:lnTo>
                    <a:pt x="690686" y="117724"/>
                  </a:lnTo>
                  <a:lnTo>
                    <a:pt x="640638" y="88830"/>
                  </a:lnTo>
                  <a:lnTo>
                    <a:pt x="590590" y="62737"/>
                  </a:lnTo>
                  <a:lnTo>
                    <a:pt x="540542" y="40191"/>
                  </a:lnTo>
                  <a:lnTo>
                    <a:pt x="490494" y="21939"/>
                  </a:lnTo>
                  <a:lnTo>
                    <a:pt x="440446" y="8729"/>
                  </a:lnTo>
                  <a:lnTo>
                    <a:pt x="390398" y="1307"/>
                  </a:lnTo>
                  <a:lnTo>
                    <a:pt x="365373" y="0"/>
                  </a:lnTo>
                  <a:close/>
                </a:path>
                <a:path w="1642110" h="1693545">
                  <a:moveTo>
                    <a:pt x="1641602" y="205522"/>
                  </a:moveTo>
                  <a:lnTo>
                    <a:pt x="1616577" y="236890"/>
                  </a:lnTo>
                  <a:lnTo>
                    <a:pt x="1566529" y="290898"/>
                  </a:lnTo>
                  <a:lnTo>
                    <a:pt x="1516481" y="333889"/>
                  </a:lnTo>
                  <a:lnTo>
                    <a:pt x="1466433" y="366611"/>
                  </a:lnTo>
                  <a:lnTo>
                    <a:pt x="1416385" y="389811"/>
                  </a:lnTo>
                  <a:lnTo>
                    <a:pt x="1366337" y="404235"/>
                  </a:lnTo>
                  <a:lnTo>
                    <a:pt x="1316288" y="410630"/>
                  </a:lnTo>
                  <a:lnTo>
                    <a:pt x="1291264" y="411051"/>
                  </a:lnTo>
                  <a:lnTo>
                    <a:pt x="1639191" y="411051"/>
                  </a:lnTo>
                  <a:lnTo>
                    <a:pt x="1641602" y="205522"/>
                  </a:lnTo>
                  <a:close/>
                </a:path>
              </a:pathLst>
            </a:custGeom>
            <a:solidFill>
              <a:srgbClr val="FF0000"/>
            </a:solidFill>
          </p:spPr>
          <p:txBody>
            <a:bodyPr wrap="square" lIns="0" tIns="0" rIns="0" bIns="0" rtlCol="0"/>
            <a:lstStyle/>
            <a:p>
              <a:endParaRPr sz="1634"/>
            </a:p>
          </p:txBody>
        </p:sp>
        <p:sp>
          <p:nvSpPr>
            <p:cNvPr id="7" name="object 7"/>
            <p:cNvSpPr/>
            <p:nvPr/>
          </p:nvSpPr>
          <p:spPr>
            <a:xfrm>
              <a:off x="1620723" y="3089564"/>
              <a:ext cx="1642110" cy="1693545"/>
            </a:xfrm>
            <a:custGeom>
              <a:avLst/>
              <a:gdLst/>
              <a:ahLst/>
              <a:cxnLst/>
              <a:rect l="l" t="t" r="r" b="b"/>
              <a:pathLst>
                <a:path w="1642110" h="1693545">
                  <a:moveTo>
                    <a:pt x="15036" y="205525"/>
                  </a:moveTo>
                  <a:lnTo>
                    <a:pt x="40060" y="174157"/>
                  </a:lnTo>
                  <a:lnTo>
                    <a:pt x="90109" y="120150"/>
                  </a:lnTo>
                  <a:lnTo>
                    <a:pt x="140157" y="77159"/>
                  </a:lnTo>
                  <a:lnTo>
                    <a:pt x="190205" y="44438"/>
                  </a:lnTo>
                  <a:lnTo>
                    <a:pt x="240253" y="21238"/>
                  </a:lnTo>
                  <a:lnTo>
                    <a:pt x="290302" y="6815"/>
                  </a:lnTo>
                  <a:lnTo>
                    <a:pt x="340350" y="420"/>
                  </a:lnTo>
                  <a:lnTo>
                    <a:pt x="365374" y="0"/>
                  </a:lnTo>
                  <a:lnTo>
                    <a:pt x="390398" y="1306"/>
                  </a:lnTo>
                  <a:lnTo>
                    <a:pt x="440446" y="8728"/>
                  </a:lnTo>
                  <a:lnTo>
                    <a:pt x="490494" y="21938"/>
                  </a:lnTo>
                  <a:lnTo>
                    <a:pt x="540543" y="40190"/>
                  </a:lnTo>
                  <a:lnTo>
                    <a:pt x="590591" y="62735"/>
                  </a:lnTo>
                  <a:lnTo>
                    <a:pt x="640639" y="88829"/>
                  </a:lnTo>
                  <a:lnTo>
                    <a:pt x="690687" y="117723"/>
                  </a:lnTo>
                  <a:lnTo>
                    <a:pt x="740736" y="148670"/>
                  </a:lnTo>
                  <a:lnTo>
                    <a:pt x="790784" y="180925"/>
                  </a:lnTo>
                  <a:lnTo>
                    <a:pt x="840832" y="213740"/>
                  </a:lnTo>
                  <a:lnTo>
                    <a:pt x="865856" y="230124"/>
                  </a:lnTo>
                  <a:lnTo>
                    <a:pt x="915904" y="262379"/>
                  </a:lnTo>
                  <a:lnTo>
                    <a:pt x="965952" y="293327"/>
                  </a:lnTo>
                  <a:lnTo>
                    <a:pt x="1016001" y="322221"/>
                  </a:lnTo>
                  <a:lnTo>
                    <a:pt x="1066049" y="348314"/>
                  </a:lnTo>
                  <a:lnTo>
                    <a:pt x="1116097" y="370860"/>
                  </a:lnTo>
                  <a:lnTo>
                    <a:pt x="1166145" y="389111"/>
                  </a:lnTo>
                  <a:lnTo>
                    <a:pt x="1216193" y="402321"/>
                  </a:lnTo>
                  <a:lnTo>
                    <a:pt x="1266242" y="409743"/>
                  </a:lnTo>
                  <a:lnTo>
                    <a:pt x="1291266" y="411050"/>
                  </a:lnTo>
                  <a:lnTo>
                    <a:pt x="1316290" y="410630"/>
                  </a:lnTo>
                  <a:lnTo>
                    <a:pt x="1366338" y="404235"/>
                  </a:lnTo>
                  <a:lnTo>
                    <a:pt x="1416386" y="389812"/>
                  </a:lnTo>
                  <a:lnTo>
                    <a:pt x="1466434" y="366612"/>
                  </a:lnTo>
                  <a:lnTo>
                    <a:pt x="1516482" y="333891"/>
                  </a:lnTo>
                  <a:lnTo>
                    <a:pt x="1566531" y="290900"/>
                  </a:lnTo>
                  <a:lnTo>
                    <a:pt x="1616579" y="236893"/>
                  </a:lnTo>
                  <a:lnTo>
                    <a:pt x="1641603" y="205525"/>
                  </a:lnTo>
                  <a:lnTo>
                    <a:pt x="1626565" y="1487431"/>
                  </a:lnTo>
                  <a:lnTo>
                    <a:pt x="1601541" y="1518799"/>
                  </a:lnTo>
                  <a:lnTo>
                    <a:pt x="1551493" y="1572806"/>
                  </a:lnTo>
                  <a:lnTo>
                    <a:pt x="1501445" y="1615797"/>
                  </a:lnTo>
                  <a:lnTo>
                    <a:pt x="1451397" y="1648518"/>
                  </a:lnTo>
                  <a:lnTo>
                    <a:pt x="1401349" y="1671717"/>
                  </a:lnTo>
                  <a:lnTo>
                    <a:pt x="1351301" y="1686141"/>
                  </a:lnTo>
                  <a:lnTo>
                    <a:pt x="1301253" y="1692536"/>
                  </a:lnTo>
                  <a:lnTo>
                    <a:pt x="1276228" y="1692956"/>
                  </a:lnTo>
                  <a:lnTo>
                    <a:pt x="1251204" y="1691649"/>
                  </a:lnTo>
                  <a:lnTo>
                    <a:pt x="1201156" y="1684227"/>
                  </a:lnTo>
                  <a:lnTo>
                    <a:pt x="1151108" y="1671017"/>
                  </a:lnTo>
                  <a:lnTo>
                    <a:pt x="1101060" y="1652766"/>
                  </a:lnTo>
                  <a:lnTo>
                    <a:pt x="1051012" y="1630220"/>
                  </a:lnTo>
                  <a:lnTo>
                    <a:pt x="1000964" y="1604127"/>
                  </a:lnTo>
                  <a:lnTo>
                    <a:pt x="950915" y="1575233"/>
                  </a:lnTo>
                  <a:lnTo>
                    <a:pt x="900867" y="1544286"/>
                  </a:lnTo>
                  <a:lnTo>
                    <a:pt x="850819" y="1512031"/>
                  </a:lnTo>
                  <a:lnTo>
                    <a:pt x="800771" y="1479216"/>
                  </a:lnTo>
                  <a:lnTo>
                    <a:pt x="775747" y="1462832"/>
                  </a:lnTo>
                  <a:lnTo>
                    <a:pt x="725698" y="1430577"/>
                  </a:lnTo>
                  <a:lnTo>
                    <a:pt x="675650" y="1399629"/>
                  </a:lnTo>
                  <a:lnTo>
                    <a:pt x="625602" y="1370735"/>
                  </a:lnTo>
                  <a:lnTo>
                    <a:pt x="575554" y="1344642"/>
                  </a:lnTo>
                  <a:lnTo>
                    <a:pt x="525506" y="1322096"/>
                  </a:lnTo>
                  <a:lnTo>
                    <a:pt x="475457" y="1303845"/>
                  </a:lnTo>
                  <a:lnTo>
                    <a:pt x="425409" y="1290635"/>
                  </a:lnTo>
                  <a:lnTo>
                    <a:pt x="375361" y="1283213"/>
                  </a:lnTo>
                  <a:lnTo>
                    <a:pt x="350337" y="1281906"/>
                  </a:lnTo>
                  <a:lnTo>
                    <a:pt x="325313" y="1282326"/>
                  </a:lnTo>
                  <a:lnTo>
                    <a:pt x="275265" y="1288721"/>
                  </a:lnTo>
                  <a:lnTo>
                    <a:pt x="225216" y="1303145"/>
                  </a:lnTo>
                  <a:lnTo>
                    <a:pt x="175168" y="1326344"/>
                  </a:lnTo>
                  <a:lnTo>
                    <a:pt x="125120" y="1359065"/>
                  </a:lnTo>
                  <a:lnTo>
                    <a:pt x="75072" y="1402056"/>
                  </a:lnTo>
                  <a:lnTo>
                    <a:pt x="25024" y="1456063"/>
                  </a:lnTo>
                  <a:lnTo>
                    <a:pt x="0" y="1487431"/>
                  </a:lnTo>
                  <a:lnTo>
                    <a:pt x="15036" y="205525"/>
                  </a:lnTo>
                  <a:close/>
                </a:path>
              </a:pathLst>
            </a:custGeom>
            <a:ln w="50195">
              <a:solidFill>
                <a:srgbClr val="FF0000"/>
              </a:solidFill>
            </a:ln>
          </p:spPr>
          <p:txBody>
            <a:bodyPr wrap="square" lIns="0" tIns="0" rIns="0" bIns="0" rtlCol="0"/>
            <a:lstStyle/>
            <a:p>
              <a:endParaRPr sz="1634"/>
            </a:p>
          </p:txBody>
        </p:sp>
      </p:grpSp>
      <p:sp>
        <p:nvSpPr>
          <p:cNvPr id="8" name="object 8"/>
          <p:cNvSpPr txBox="1"/>
          <p:nvPr/>
        </p:nvSpPr>
        <p:spPr>
          <a:xfrm>
            <a:off x="1794673" y="3933495"/>
            <a:ext cx="1426223" cy="773035"/>
          </a:xfrm>
          <a:prstGeom prst="rect">
            <a:avLst/>
          </a:prstGeom>
        </p:spPr>
        <p:txBody>
          <a:bodyPr vert="horz" wrap="square" lIns="0" tIns="28959" rIns="0" bIns="0" rtlCol="0">
            <a:spAutoFit/>
          </a:bodyPr>
          <a:lstStyle/>
          <a:p>
            <a:pPr marL="141176" marR="133211" indent="724" algn="ctr">
              <a:lnSpc>
                <a:spcPts val="2109"/>
              </a:lnSpc>
              <a:spcBef>
                <a:spcPts val="228"/>
              </a:spcBef>
            </a:pPr>
            <a:r>
              <a:rPr lang="it-IT" sz="1767" b="1" spc="-12" dirty="0">
                <a:solidFill>
                  <a:srgbClr val="FFFFFF"/>
                </a:solidFill>
                <a:latin typeface="Arial"/>
                <a:cs typeface="Arial"/>
              </a:rPr>
              <a:t>Spazio Confinato </a:t>
            </a:r>
            <a:endParaRPr sz="1767" dirty="0">
              <a:latin typeface="Arial"/>
              <a:cs typeface="Arial"/>
            </a:endParaRPr>
          </a:p>
          <a:p>
            <a:pPr algn="ctr">
              <a:lnSpc>
                <a:spcPts val="1550"/>
              </a:lnSpc>
            </a:pPr>
            <a:r>
              <a:rPr sz="1368" b="1" dirty="0">
                <a:solidFill>
                  <a:srgbClr val="FFFFFF"/>
                </a:solidFill>
                <a:latin typeface="Arial"/>
                <a:cs typeface="Arial"/>
              </a:rPr>
              <a:t>OSHA</a:t>
            </a:r>
            <a:r>
              <a:rPr sz="1368" b="1" spc="12" dirty="0">
                <a:solidFill>
                  <a:srgbClr val="FFFFFF"/>
                </a:solidFill>
                <a:latin typeface="Arial"/>
                <a:cs typeface="Arial"/>
              </a:rPr>
              <a:t> </a:t>
            </a:r>
            <a:r>
              <a:rPr sz="1368" b="1" spc="-12" dirty="0">
                <a:solidFill>
                  <a:srgbClr val="FFFFFF"/>
                </a:solidFill>
                <a:latin typeface="Arial"/>
                <a:cs typeface="Arial"/>
              </a:rPr>
              <a:t>1926.120</a:t>
            </a:r>
            <a:r>
              <a:rPr lang="it-IT" sz="1368" b="1" spc="-12" dirty="0">
                <a:solidFill>
                  <a:srgbClr val="FFFFFF"/>
                </a:solidFill>
                <a:latin typeface="Arial"/>
                <a:cs typeface="Arial"/>
              </a:rPr>
              <a:t>2</a:t>
            </a:r>
            <a:endParaRPr sz="1368" dirty="0">
              <a:latin typeface="Arial"/>
              <a:cs typeface="Arial"/>
            </a:endParaRPr>
          </a:p>
        </p:txBody>
      </p:sp>
      <p:pic>
        <p:nvPicPr>
          <p:cNvPr id="9" name="object 9"/>
          <p:cNvPicPr/>
          <p:nvPr/>
        </p:nvPicPr>
        <p:blipFill>
          <a:blip r:embed="rId2" cstate="print"/>
          <a:stretch>
            <a:fillRect/>
          </a:stretch>
        </p:blipFill>
        <p:spPr>
          <a:xfrm>
            <a:off x="2676513" y="4756449"/>
            <a:ext cx="692794" cy="508029"/>
          </a:xfrm>
          <a:prstGeom prst="rect">
            <a:avLst/>
          </a:prstGeom>
        </p:spPr>
      </p:pic>
      <p:sp>
        <p:nvSpPr>
          <p:cNvPr id="10" name="object 10"/>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25</a:t>
            </a:fld>
            <a:endParaRPr spc="-28" dirty="0"/>
          </a:p>
        </p:txBody>
      </p:sp>
      <p:sp>
        <p:nvSpPr>
          <p:cNvPr id="13" name="object 2">
            <a:extLst>
              <a:ext uri="{FF2B5EF4-FFF2-40B4-BE49-F238E27FC236}">
                <a16:creationId xmlns:a16="http://schemas.microsoft.com/office/drawing/2014/main" id="{C4525171-CA1B-CC5F-1620-CB7CFA08CA6D}"/>
              </a:ext>
            </a:extLst>
          </p:cNvPr>
          <p:cNvSpPr txBox="1">
            <a:spLocks noGrp="1"/>
          </p:cNvSpPr>
          <p:nvPr>
            <p:ph type="title"/>
          </p:nvPr>
        </p:nvSpPr>
        <p:spPr>
          <a:xfrm>
            <a:off x="695400" y="548680"/>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A990B-6A8B-F37F-C4A6-2C062F52A2C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A905F75-8BA8-2835-BB3E-879B828FAA25}"/>
              </a:ext>
            </a:extLst>
          </p:cNvPr>
          <p:cNvSpPr txBox="1"/>
          <p:nvPr/>
        </p:nvSpPr>
        <p:spPr>
          <a:xfrm>
            <a:off x="2070834" y="1333448"/>
            <a:ext cx="6593209" cy="719089"/>
          </a:xfrm>
          <a:prstGeom prst="rect">
            <a:avLst/>
          </a:prstGeom>
        </p:spPr>
        <p:txBody>
          <a:bodyPr vert="horz" wrap="square" lIns="0" tIns="75293" rIns="0" bIns="0" rtlCol="0">
            <a:spAutoFit/>
          </a:bodyPr>
          <a:lstStyle/>
          <a:p>
            <a:pPr marL="1763617">
              <a:spcBef>
                <a:spcPts val="593"/>
              </a:spcBef>
            </a:pPr>
            <a:r>
              <a:rPr sz="1767" b="1" dirty="0">
                <a:solidFill>
                  <a:srgbClr val="0070C0"/>
                </a:solidFill>
                <a:latin typeface="Arial"/>
                <a:cs typeface="Arial"/>
              </a:rPr>
              <a:t>Cosa</a:t>
            </a:r>
            <a:r>
              <a:rPr sz="1767" b="1" spc="68" dirty="0">
                <a:solidFill>
                  <a:srgbClr val="0070C0"/>
                </a:solidFill>
                <a:latin typeface="Arial"/>
                <a:cs typeface="Arial"/>
              </a:rPr>
              <a:t> </a:t>
            </a:r>
            <a:r>
              <a:rPr sz="1767" b="1" dirty="0">
                <a:solidFill>
                  <a:srgbClr val="0070C0"/>
                </a:solidFill>
                <a:latin typeface="Arial"/>
                <a:cs typeface="Arial"/>
              </a:rPr>
              <a:t>s’intende</a:t>
            </a:r>
            <a:r>
              <a:rPr sz="1767" b="1" spc="68" dirty="0">
                <a:solidFill>
                  <a:srgbClr val="0070C0"/>
                </a:solidFill>
                <a:latin typeface="Arial"/>
                <a:cs typeface="Arial"/>
              </a:rPr>
              <a:t> </a:t>
            </a:r>
            <a:r>
              <a:rPr sz="1767" b="1" dirty="0">
                <a:solidFill>
                  <a:srgbClr val="0070C0"/>
                </a:solidFill>
                <a:latin typeface="Arial"/>
                <a:cs typeface="Arial"/>
              </a:rPr>
              <a:t>per</a:t>
            </a:r>
            <a:r>
              <a:rPr sz="1767" b="1" spc="74" dirty="0">
                <a:solidFill>
                  <a:srgbClr val="0070C0"/>
                </a:solidFill>
                <a:latin typeface="Arial"/>
                <a:cs typeface="Arial"/>
              </a:rPr>
              <a:t> </a:t>
            </a:r>
            <a:r>
              <a:rPr sz="1767" b="1" dirty="0">
                <a:solidFill>
                  <a:srgbClr val="0070C0"/>
                </a:solidFill>
                <a:latin typeface="Arial"/>
                <a:cs typeface="Arial"/>
              </a:rPr>
              <a:t>“Atmosfera</a:t>
            </a:r>
            <a:r>
              <a:rPr sz="1767" b="1" spc="68" dirty="0">
                <a:solidFill>
                  <a:srgbClr val="0070C0"/>
                </a:solidFill>
                <a:latin typeface="Arial"/>
                <a:cs typeface="Arial"/>
              </a:rPr>
              <a:t> </a:t>
            </a:r>
            <a:r>
              <a:rPr sz="1767" b="1" spc="-12" dirty="0">
                <a:solidFill>
                  <a:srgbClr val="0070C0"/>
                </a:solidFill>
                <a:latin typeface="Arial"/>
                <a:cs typeface="Arial"/>
              </a:rPr>
              <a:t>pericolosa”?</a:t>
            </a:r>
            <a:endParaRPr sz="1767" dirty="0">
              <a:latin typeface="Arial"/>
              <a:cs typeface="Arial"/>
            </a:endParaRPr>
          </a:p>
          <a:p>
            <a:pPr marL="14480">
              <a:spcBef>
                <a:spcPts val="513"/>
              </a:spcBef>
            </a:pPr>
            <a:r>
              <a:rPr sz="1995" b="1" dirty="0">
                <a:solidFill>
                  <a:srgbClr val="0070C0"/>
                </a:solidFill>
                <a:latin typeface="Arial"/>
                <a:cs typeface="Arial"/>
              </a:rPr>
              <a:t>Sempre</a:t>
            </a:r>
            <a:r>
              <a:rPr sz="1995" b="1" spc="-12" dirty="0">
                <a:solidFill>
                  <a:srgbClr val="0070C0"/>
                </a:solidFill>
                <a:latin typeface="Arial"/>
                <a:cs typeface="Arial"/>
              </a:rPr>
              <a:t> </a:t>
            </a:r>
            <a:r>
              <a:rPr sz="1995" b="1" dirty="0">
                <a:solidFill>
                  <a:srgbClr val="0070C0"/>
                </a:solidFill>
                <a:latin typeface="Arial"/>
                <a:cs typeface="Arial"/>
              </a:rPr>
              <a:t>le</a:t>
            </a:r>
            <a:r>
              <a:rPr sz="1995" b="1" spc="-12" dirty="0">
                <a:solidFill>
                  <a:srgbClr val="0070C0"/>
                </a:solidFill>
                <a:latin typeface="Arial"/>
                <a:cs typeface="Arial"/>
              </a:rPr>
              <a:t> </a:t>
            </a:r>
            <a:r>
              <a:rPr sz="1995" b="1" dirty="0">
                <a:solidFill>
                  <a:srgbClr val="0070C0"/>
                </a:solidFill>
                <a:latin typeface="Arial"/>
                <a:cs typeface="Arial"/>
              </a:rPr>
              <a:t>OSHA</a:t>
            </a:r>
            <a:r>
              <a:rPr sz="1995" b="1" spc="-85" dirty="0">
                <a:solidFill>
                  <a:srgbClr val="0070C0"/>
                </a:solidFill>
                <a:latin typeface="Arial"/>
                <a:cs typeface="Arial"/>
              </a:rPr>
              <a:t> </a:t>
            </a:r>
            <a:r>
              <a:rPr lang="it-IT" sz="1995" b="1" spc="-85" dirty="0">
                <a:solidFill>
                  <a:srgbClr val="0070C0"/>
                </a:solidFill>
                <a:latin typeface="Arial"/>
                <a:cs typeface="Arial"/>
              </a:rPr>
              <a:t>per il </a:t>
            </a:r>
            <a:r>
              <a:rPr lang="it-IT" sz="1995" b="1" u="sng" spc="-85" dirty="0">
                <a:solidFill>
                  <a:srgbClr val="FF0000"/>
                </a:solidFill>
                <a:latin typeface="Arial"/>
                <a:cs typeface="Arial"/>
              </a:rPr>
              <a:t>settore costruzioni </a:t>
            </a:r>
            <a:r>
              <a:rPr sz="1995" b="1" dirty="0">
                <a:solidFill>
                  <a:srgbClr val="0070C0"/>
                </a:solidFill>
                <a:latin typeface="Arial"/>
                <a:cs typeface="Arial"/>
              </a:rPr>
              <a:t>ci</a:t>
            </a:r>
            <a:r>
              <a:rPr sz="1995" b="1" spc="-12" dirty="0">
                <a:solidFill>
                  <a:srgbClr val="0070C0"/>
                </a:solidFill>
                <a:latin typeface="Arial"/>
                <a:cs typeface="Arial"/>
              </a:rPr>
              <a:t> aiutano…….</a:t>
            </a:r>
            <a:endParaRPr sz="1995" dirty="0">
              <a:latin typeface="Arial"/>
              <a:cs typeface="Arial"/>
            </a:endParaRPr>
          </a:p>
        </p:txBody>
      </p:sp>
      <p:sp>
        <p:nvSpPr>
          <p:cNvPr id="4" name="object 4">
            <a:extLst>
              <a:ext uri="{FF2B5EF4-FFF2-40B4-BE49-F238E27FC236}">
                <a16:creationId xmlns:a16="http://schemas.microsoft.com/office/drawing/2014/main" id="{75C0F542-3574-3A1D-4FA8-9BBD1CEA80A7}"/>
              </a:ext>
            </a:extLst>
          </p:cNvPr>
          <p:cNvSpPr txBox="1"/>
          <p:nvPr/>
        </p:nvSpPr>
        <p:spPr>
          <a:xfrm>
            <a:off x="3864040" y="2293736"/>
            <a:ext cx="7272520" cy="3655544"/>
          </a:xfrm>
          <a:prstGeom prst="rect">
            <a:avLst/>
          </a:prstGeom>
          <a:ln w="33482">
            <a:solidFill>
              <a:srgbClr val="FF0000"/>
            </a:solidFill>
          </a:ln>
        </p:spPr>
        <p:txBody>
          <a:bodyPr vert="horz" wrap="square" lIns="0" tIns="62984" rIns="0" bIns="0" rtlCol="0">
            <a:spAutoFit/>
          </a:bodyPr>
          <a:lstStyle/>
          <a:p>
            <a:pPr marL="64434" marR="55747" algn="just">
              <a:lnSpc>
                <a:spcPts val="1402"/>
              </a:lnSpc>
              <a:spcBef>
                <a:spcPts val="495"/>
              </a:spcBef>
            </a:pPr>
            <a:r>
              <a:rPr sz="1197" b="1" dirty="0">
                <a:solidFill>
                  <a:srgbClr val="0070C0"/>
                </a:solidFill>
                <a:latin typeface="Arial"/>
                <a:cs typeface="Arial"/>
              </a:rPr>
              <a:t>Hazardous</a:t>
            </a:r>
            <a:r>
              <a:rPr sz="1197" b="1" spc="171" dirty="0">
                <a:solidFill>
                  <a:srgbClr val="0070C0"/>
                </a:solidFill>
                <a:latin typeface="Arial"/>
                <a:cs typeface="Arial"/>
              </a:rPr>
              <a:t> </a:t>
            </a:r>
            <a:r>
              <a:rPr sz="1197" b="1" dirty="0">
                <a:solidFill>
                  <a:srgbClr val="0070C0"/>
                </a:solidFill>
                <a:latin typeface="Arial"/>
                <a:cs typeface="Arial"/>
              </a:rPr>
              <a:t>atmosphere"</a:t>
            </a:r>
            <a:r>
              <a:rPr sz="1197" b="1" spc="177" dirty="0">
                <a:solidFill>
                  <a:srgbClr val="0070C0"/>
                </a:solidFill>
                <a:latin typeface="Arial"/>
                <a:cs typeface="Arial"/>
              </a:rPr>
              <a:t> </a:t>
            </a:r>
            <a:r>
              <a:rPr sz="1197" b="1" dirty="0">
                <a:solidFill>
                  <a:srgbClr val="0070C0"/>
                </a:solidFill>
                <a:latin typeface="Arial"/>
                <a:cs typeface="Arial"/>
              </a:rPr>
              <a:t>means</a:t>
            </a:r>
            <a:r>
              <a:rPr sz="1197" b="1" spc="177" dirty="0">
                <a:solidFill>
                  <a:srgbClr val="0070C0"/>
                </a:solidFill>
                <a:latin typeface="Arial"/>
                <a:cs typeface="Arial"/>
              </a:rPr>
              <a:t> </a:t>
            </a:r>
            <a:r>
              <a:rPr sz="1197" b="1" dirty="0">
                <a:solidFill>
                  <a:srgbClr val="0070C0"/>
                </a:solidFill>
                <a:latin typeface="Arial"/>
                <a:cs typeface="Arial"/>
              </a:rPr>
              <a:t>an</a:t>
            </a:r>
            <a:r>
              <a:rPr sz="1197" b="1" spc="177" dirty="0">
                <a:solidFill>
                  <a:srgbClr val="0070C0"/>
                </a:solidFill>
                <a:latin typeface="Arial"/>
                <a:cs typeface="Arial"/>
              </a:rPr>
              <a:t> </a:t>
            </a:r>
            <a:r>
              <a:rPr sz="1197" b="1" dirty="0">
                <a:solidFill>
                  <a:srgbClr val="0070C0"/>
                </a:solidFill>
                <a:latin typeface="Arial"/>
                <a:cs typeface="Arial"/>
              </a:rPr>
              <a:t>atmosphere</a:t>
            </a:r>
            <a:r>
              <a:rPr sz="1197" b="1" spc="177" dirty="0">
                <a:solidFill>
                  <a:srgbClr val="0070C0"/>
                </a:solidFill>
                <a:latin typeface="Arial"/>
                <a:cs typeface="Arial"/>
              </a:rPr>
              <a:t> </a:t>
            </a:r>
            <a:r>
              <a:rPr sz="1197" b="1" dirty="0">
                <a:solidFill>
                  <a:srgbClr val="0070C0"/>
                </a:solidFill>
                <a:latin typeface="Arial"/>
                <a:cs typeface="Arial"/>
              </a:rPr>
              <a:t>that</a:t>
            </a:r>
            <a:r>
              <a:rPr sz="1197" b="1" spc="177" dirty="0">
                <a:solidFill>
                  <a:srgbClr val="0070C0"/>
                </a:solidFill>
                <a:latin typeface="Arial"/>
                <a:cs typeface="Arial"/>
              </a:rPr>
              <a:t> </a:t>
            </a:r>
            <a:r>
              <a:rPr sz="1197" b="1" dirty="0">
                <a:solidFill>
                  <a:srgbClr val="0070C0"/>
                </a:solidFill>
                <a:latin typeface="Arial"/>
                <a:cs typeface="Arial"/>
              </a:rPr>
              <a:t>may</a:t>
            </a:r>
            <a:r>
              <a:rPr sz="1197" b="1" spc="177" dirty="0">
                <a:solidFill>
                  <a:srgbClr val="0070C0"/>
                </a:solidFill>
                <a:latin typeface="Arial"/>
                <a:cs typeface="Arial"/>
              </a:rPr>
              <a:t> </a:t>
            </a:r>
            <a:r>
              <a:rPr sz="1197" b="1" dirty="0">
                <a:solidFill>
                  <a:srgbClr val="0070C0"/>
                </a:solidFill>
                <a:latin typeface="Arial"/>
                <a:cs typeface="Arial"/>
              </a:rPr>
              <a:t>expose</a:t>
            </a:r>
            <a:r>
              <a:rPr sz="1197" b="1" spc="177" dirty="0">
                <a:solidFill>
                  <a:srgbClr val="0070C0"/>
                </a:solidFill>
                <a:latin typeface="Arial"/>
                <a:cs typeface="Arial"/>
              </a:rPr>
              <a:t> </a:t>
            </a:r>
            <a:r>
              <a:rPr sz="1197" b="1" dirty="0">
                <a:solidFill>
                  <a:srgbClr val="0070C0"/>
                </a:solidFill>
                <a:latin typeface="Arial"/>
                <a:cs typeface="Arial"/>
              </a:rPr>
              <a:t>employees</a:t>
            </a:r>
            <a:r>
              <a:rPr sz="1197" b="1" spc="177" dirty="0">
                <a:solidFill>
                  <a:srgbClr val="0070C0"/>
                </a:solidFill>
                <a:latin typeface="Arial"/>
                <a:cs typeface="Arial"/>
              </a:rPr>
              <a:t> </a:t>
            </a:r>
            <a:r>
              <a:rPr sz="1197" b="1" dirty="0">
                <a:solidFill>
                  <a:srgbClr val="0070C0"/>
                </a:solidFill>
                <a:latin typeface="Arial"/>
                <a:cs typeface="Arial"/>
              </a:rPr>
              <a:t>to</a:t>
            </a:r>
            <a:r>
              <a:rPr sz="1197" b="1" spc="177" dirty="0">
                <a:solidFill>
                  <a:srgbClr val="0070C0"/>
                </a:solidFill>
                <a:latin typeface="Arial"/>
                <a:cs typeface="Arial"/>
              </a:rPr>
              <a:t> </a:t>
            </a:r>
            <a:r>
              <a:rPr sz="1197" b="1" spc="-28" dirty="0">
                <a:solidFill>
                  <a:srgbClr val="0070C0"/>
                </a:solidFill>
                <a:latin typeface="Arial"/>
                <a:cs typeface="Arial"/>
              </a:rPr>
              <a:t>the </a:t>
            </a:r>
            <a:r>
              <a:rPr sz="1197" b="1" dirty="0">
                <a:solidFill>
                  <a:srgbClr val="0070C0"/>
                </a:solidFill>
                <a:latin typeface="Arial"/>
                <a:cs typeface="Arial"/>
              </a:rPr>
              <a:t>risk</a:t>
            </a:r>
            <a:r>
              <a:rPr sz="1197" b="1" spc="290" dirty="0">
                <a:solidFill>
                  <a:srgbClr val="0070C0"/>
                </a:solidFill>
                <a:latin typeface="Arial"/>
                <a:cs typeface="Arial"/>
              </a:rPr>
              <a:t> </a:t>
            </a:r>
            <a:r>
              <a:rPr sz="1197" b="1" dirty="0">
                <a:solidFill>
                  <a:srgbClr val="0070C0"/>
                </a:solidFill>
                <a:latin typeface="Arial"/>
                <a:cs typeface="Arial"/>
              </a:rPr>
              <a:t>of</a:t>
            </a:r>
            <a:r>
              <a:rPr sz="1197" b="1" spc="290" dirty="0">
                <a:solidFill>
                  <a:srgbClr val="0070C0"/>
                </a:solidFill>
                <a:latin typeface="Arial"/>
                <a:cs typeface="Arial"/>
              </a:rPr>
              <a:t> </a:t>
            </a:r>
            <a:r>
              <a:rPr sz="1197" b="1" dirty="0">
                <a:solidFill>
                  <a:srgbClr val="0070C0"/>
                </a:solidFill>
                <a:latin typeface="Arial"/>
                <a:cs typeface="Arial"/>
              </a:rPr>
              <a:t>death,</a:t>
            </a:r>
            <a:r>
              <a:rPr sz="1197" b="1" spc="290" dirty="0">
                <a:solidFill>
                  <a:srgbClr val="0070C0"/>
                </a:solidFill>
                <a:latin typeface="Arial"/>
                <a:cs typeface="Arial"/>
              </a:rPr>
              <a:t> </a:t>
            </a:r>
            <a:r>
              <a:rPr sz="1197" b="1" dirty="0">
                <a:solidFill>
                  <a:srgbClr val="0070C0"/>
                </a:solidFill>
                <a:latin typeface="Arial"/>
                <a:cs typeface="Arial"/>
              </a:rPr>
              <a:t>incapacitation,</a:t>
            </a:r>
            <a:r>
              <a:rPr sz="1197" b="1" spc="290" dirty="0">
                <a:solidFill>
                  <a:srgbClr val="0070C0"/>
                </a:solidFill>
                <a:latin typeface="Arial"/>
                <a:cs typeface="Arial"/>
              </a:rPr>
              <a:t> </a:t>
            </a:r>
            <a:r>
              <a:rPr sz="1197" b="1" dirty="0">
                <a:solidFill>
                  <a:srgbClr val="0070C0"/>
                </a:solidFill>
                <a:latin typeface="Arial"/>
                <a:cs typeface="Arial"/>
              </a:rPr>
              <a:t>impairment</a:t>
            </a:r>
            <a:r>
              <a:rPr sz="1197" b="1" spc="290" dirty="0">
                <a:solidFill>
                  <a:srgbClr val="0070C0"/>
                </a:solidFill>
                <a:latin typeface="Arial"/>
                <a:cs typeface="Arial"/>
              </a:rPr>
              <a:t> </a:t>
            </a:r>
            <a:r>
              <a:rPr sz="1197" b="1" dirty="0">
                <a:solidFill>
                  <a:srgbClr val="0070C0"/>
                </a:solidFill>
                <a:latin typeface="Arial"/>
                <a:cs typeface="Arial"/>
              </a:rPr>
              <a:t>of</a:t>
            </a:r>
            <a:r>
              <a:rPr sz="1197" b="1" spc="290" dirty="0">
                <a:solidFill>
                  <a:srgbClr val="0070C0"/>
                </a:solidFill>
                <a:latin typeface="Arial"/>
                <a:cs typeface="Arial"/>
              </a:rPr>
              <a:t> </a:t>
            </a:r>
            <a:r>
              <a:rPr sz="1197" b="1" dirty="0">
                <a:solidFill>
                  <a:srgbClr val="0070C0"/>
                </a:solidFill>
                <a:latin typeface="Arial"/>
                <a:cs typeface="Arial"/>
              </a:rPr>
              <a:t>ability</a:t>
            </a:r>
            <a:r>
              <a:rPr sz="1197" b="1" spc="297" dirty="0">
                <a:solidFill>
                  <a:srgbClr val="0070C0"/>
                </a:solidFill>
                <a:latin typeface="Arial"/>
                <a:cs typeface="Arial"/>
              </a:rPr>
              <a:t> </a:t>
            </a:r>
            <a:r>
              <a:rPr sz="1197" b="1" dirty="0">
                <a:solidFill>
                  <a:srgbClr val="0070C0"/>
                </a:solidFill>
                <a:latin typeface="Arial"/>
                <a:cs typeface="Arial"/>
              </a:rPr>
              <a:t>to</a:t>
            </a:r>
            <a:r>
              <a:rPr sz="1197" b="1" spc="290" dirty="0">
                <a:solidFill>
                  <a:srgbClr val="0070C0"/>
                </a:solidFill>
                <a:latin typeface="Arial"/>
                <a:cs typeface="Arial"/>
              </a:rPr>
              <a:t> </a:t>
            </a:r>
            <a:r>
              <a:rPr sz="1197" b="1" spc="-12" dirty="0">
                <a:solidFill>
                  <a:srgbClr val="0070C0"/>
                </a:solidFill>
                <a:latin typeface="Arial"/>
                <a:cs typeface="Arial"/>
              </a:rPr>
              <a:t>self-</a:t>
            </a:r>
            <a:r>
              <a:rPr sz="1197" b="1" dirty="0">
                <a:solidFill>
                  <a:srgbClr val="0070C0"/>
                </a:solidFill>
                <a:latin typeface="Arial"/>
                <a:cs typeface="Arial"/>
              </a:rPr>
              <a:t>rescue</a:t>
            </a:r>
            <a:r>
              <a:rPr sz="1197" b="1" spc="290" dirty="0">
                <a:solidFill>
                  <a:srgbClr val="0070C0"/>
                </a:solidFill>
                <a:latin typeface="Arial"/>
                <a:cs typeface="Arial"/>
              </a:rPr>
              <a:t> </a:t>
            </a:r>
            <a:r>
              <a:rPr sz="1197" b="1" dirty="0">
                <a:solidFill>
                  <a:srgbClr val="0070C0"/>
                </a:solidFill>
                <a:latin typeface="Arial"/>
                <a:cs typeface="Arial"/>
              </a:rPr>
              <a:t>(that</a:t>
            </a:r>
            <a:r>
              <a:rPr sz="1197" b="1" spc="290" dirty="0">
                <a:solidFill>
                  <a:srgbClr val="0070C0"/>
                </a:solidFill>
                <a:latin typeface="Arial"/>
                <a:cs typeface="Arial"/>
              </a:rPr>
              <a:t> </a:t>
            </a:r>
            <a:r>
              <a:rPr sz="1197" b="1" dirty="0">
                <a:solidFill>
                  <a:srgbClr val="0070C0"/>
                </a:solidFill>
                <a:latin typeface="Arial"/>
                <a:cs typeface="Arial"/>
              </a:rPr>
              <a:t>is,</a:t>
            </a:r>
            <a:r>
              <a:rPr sz="1197" b="1" spc="290" dirty="0">
                <a:solidFill>
                  <a:srgbClr val="0070C0"/>
                </a:solidFill>
                <a:latin typeface="Arial"/>
                <a:cs typeface="Arial"/>
              </a:rPr>
              <a:t> </a:t>
            </a:r>
            <a:r>
              <a:rPr sz="1197" b="1" spc="-12" dirty="0">
                <a:solidFill>
                  <a:srgbClr val="0070C0"/>
                </a:solidFill>
                <a:latin typeface="Arial"/>
                <a:cs typeface="Arial"/>
              </a:rPr>
              <a:t>escape </a:t>
            </a:r>
            <a:r>
              <a:rPr sz="1197" b="1" dirty="0">
                <a:solidFill>
                  <a:srgbClr val="0070C0"/>
                </a:solidFill>
                <a:latin typeface="Arial"/>
                <a:cs typeface="Arial"/>
              </a:rPr>
              <a:t>unaided</a:t>
            </a:r>
            <a:r>
              <a:rPr sz="1197" b="1" spc="325" dirty="0">
                <a:solidFill>
                  <a:srgbClr val="0070C0"/>
                </a:solidFill>
                <a:latin typeface="Arial"/>
                <a:cs typeface="Arial"/>
              </a:rPr>
              <a:t> </a:t>
            </a:r>
            <a:r>
              <a:rPr sz="1197" b="1" dirty="0">
                <a:solidFill>
                  <a:srgbClr val="0070C0"/>
                </a:solidFill>
                <a:latin typeface="Arial"/>
                <a:cs typeface="Arial"/>
              </a:rPr>
              <a:t>from</a:t>
            </a:r>
            <a:r>
              <a:rPr sz="1197" b="1" spc="325" dirty="0">
                <a:solidFill>
                  <a:srgbClr val="0070C0"/>
                </a:solidFill>
                <a:latin typeface="Arial"/>
                <a:cs typeface="Arial"/>
              </a:rPr>
              <a:t> </a:t>
            </a:r>
            <a:r>
              <a:rPr sz="1197" b="1" dirty="0">
                <a:solidFill>
                  <a:srgbClr val="0070C0"/>
                </a:solidFill>
                <a:latin typeface="Arial"/>
                <a:cs typeface="Arial"/>
              </a:rPr>
              <a:t>a</a:t>
            </a:r>
            <a:r>
              <a:rPr sz="1197" b="1" spc="330" dirty="0">
                <a:solidFill>
                  <a:srgbClr val="0070C0"/>
                </a:solidFill>
                <a:latin typeface="Arial"/>
                <a:cs typeface="Arial"/>
              </a:rPr>
              <a:t> </a:t>
            </a:r>
            <a:r>
              <a:rPr sz="1197" b="1" dirty="0">
                <a:solidFill>
                  <a:srgbClr val="0070C0"/>
                </a:solidFill>
                <a:latin typeface="Arial"/>
                <a:cs typeface="Arial"/>
              </a:rPr>
              <a:t>permit</a:t>
            </a:r>
            <a:r>
              <a:rPr sz="1197" b="1" spc="325" dirty="0">
                <a:solidFill>
                  <a:srgbClr val="0070C0"/>
                </a:solidFill>
                <a:latin typeface="Arial"/>
                <a:cs typeface="Arial"/>
              </a:rPr>
              <a:t> </a:t>
            </a:r>
            <a:r>
              <a:rPr sz="1197" b="1" dirty="0">
                <a:solidFill>
                  <a:srgbClr val="0070C0"/>
                </a:solidFill>
                <a:latin typeface="Arial"/>
                <a:cs typeface="Arial"/>
              </a:rPr>
              <a:t>space),</a:t>
            </a:r>
            <a:r>
              <a:rPr sz="1197" b="1" spc="330" dirty="0">
                <a:solidFill>
                  <a:srgbClr val="0070C0"/>
                </a:solidFill>
                <a:latin typeface="Arial"/>
                <a:cs typeface="Arial"/>
              </a:rPr>
              <a:t> </a:t>
            </a:r>
            <a:r>
              <a:rPr sz="1197" b="1" dirty="0">
                <a:solidFill>
                  <a:srgbClr val="0070C0"/>
                </a:solidFill>
                <a:latin typeface="Arial"/>
                <a:cs typeface="Arial"/>
              </a:rPr>
              <a:t>injury,</a:t>
            </a:r>
            <a:r>
              <a:rPr sz="1197" b="1" spc="325" dirty="0">
                <a:solidFill>
                  <a:srgbClr val="0070C0"/>
                </a:solidFill>
                <a:latin typeface="Arial"/>
                <a:cs typeface="Arial"/>
              </a:rPr>
              <a:t> </a:t>
            </a:r>
            <a:r>
              <a:rPr sz="1197" b="1" dirty="0">
                <a:solidFill>
                  <a:srgbClr val="0070C0"/>
                </a:solidFill>
                <a:latin typeface="Arial"/>
                <a:cs typeface="Arial"/>
              </a:rPr>
              <a:t>or</a:t>
            </a:r>
            <a:r>
              <a:rPr sz="1197" b="1" spc="330" dirty="0">
                <a:solidFill>
                  <a:srgbClr val="0070C0"/>
                </a:solidFill>
                <a:latin typeface="Arial"/>
                <a:cs typeface="Arial"/>
              </a:rPr>
              <a:t> </a:t>
            </a:r>
            <a:r>
              <a:rPr sz="1197" b="1" dirty="0">
                <a:solidFill>
                  <a:srgbClr val="0070C0"/>
                </a:solidFill>
                <a:latin typeface="Arial"/>
                <a:cs typeface="Arial"/>
              </a:rPr>
              <a:t>acute</a:t>
            </a:r>
            <a:r>
              <a:rPr sz="1197" b="1" spc="325" dirty="0">
                <a:solidFill>
                  <a:srgbClr val="0070C0"/>
                </a:solidFill>
                <a:latin typeface="Arial"/>
                <a:cs typeface="Arial"/>
              </a:rPr>
              <a:t> </a:t>
            </a:r>
            <a:r>
              <a:rPr sz="1197" b="1" dirty="0">
                <a:solidFill>
                  <a:srgbClr val="0070C0"/>
                </a:solidFill>
                <a:latin typeface="Arial"/>
                <a:cs typeface="Arial"/>
              </a:rPr>
              <a:t>illness</a:t>
            </a:r>
            <a:r>
              <a:rPr sz="1197" b="1" spc="330" dirty="0">
                <a:solidFill>
                  <a:srgbClr val="0070C0"/>
                </a:solidFill>
                <a:latin typeface="Arial"/>
                <a:cs typeface="Arial"/>
              </a:rPr>
              <a:t> </a:t>
            </a:r>
            <a:r>
              <a:rPr sz="1197" b="1" dirty="0">
                <a:solidFill>
                  <a:srgbClr val="0070C0"/>
                </a:solidFill>
                <a:latin typeface="Arial"/>
                <a:cs typeface="Arial"/>
              </a:rPr>
              <a:t>from</a:t>
            </a:r>
            <a:r>
              <a:rPr sz="1197" b="1" spc="325" dirty="0">
                <a:solidFill>
                  <a:srgbClr val="0070C0"/>
                </a:solidFill>
                <a:latin typeface="Arial"/>
                <a:cs typeface="Arial"/>
              </a:rPr>
              <a:t> </a:t>
            </a:r>
            <a:r>
              <a:rPr sz="1197" b="1" dirty="0">
                <a:solidFill>
                  <a:srgbClr val="0070C0"/>
                </a:solidFill>
                <a:latin typeface="Arial"/>
                <a:cs typeface="Arial"/>
              </a:rPr>
              <a:t>one</a:t>
            </a:r>
            <a:r>
              <a:rPr sz="1197" b="1" spc="325" dirty="0">
                <a:solidFill>
                  <a:srgbClr val="0070C0"/>
                </a:solidFill>
                <a:latin typeface="Arial"/>
                <a:cs typeface="Arial"/>
              </a:rPr>
              <a:t> </a:t>
            </a:r>
            <a:r>
              <a:rPr sz="1197" b="1" dirty="0">
                <a:solidFill>
                  <a:srgbClr val="0070C0"/>
                </a:solidFill>
                <a:latin typeface="Arial"/>
                <a:cs typeface="Arial"/>
              </a:rPr>
              <a:t>or</a:t>
            </a:r>
            <a:r>
              <a:rPr sz="1197" b="1" spc="330" dirty="0">
                <a:solidFill>
                  <a:srgbClr val="0070C0"/>
                </a:solidFill>
                <a:latin typeface="Arial"/>
                <a:cs typeface="Arial"/>
              </a:rPr>
              <a:t> </a:t>
            </a:r>
            <a:r>
              <a:rPr sz="1197" b="1" dirty="0">
                <a:solidFill>
                  <a:srgbClr val="0070C0"/>
                </a:solidFill>
                <a:latin typeface="Arial"/>
                <a:cs typeface="Arial"/>
              </a:rPr>
              <a:t>more</a:t>
            </a:r>
            <a:r>
              <a:rPr sz="1197" b="1" spc="325" dirty="0">
                <a:solidFill>
                  <a:srgbClr val="0070C0"/>
                </a:solidFill>
                <a:latin typeface="Arial"/>
                <a:cs typeface="Arial"/>
              </a:rPr>
              <a:t> </a:t>
            </a:r>
            <a:r>
              <a:rPr sz="1197" b="1" dirty="0">
                <a:solidFill>
                  <a:srgbClr val="0070C0"/>
                </a:solidFill>
                <a:latin typeface="Arial"/>
                <a:cs typeface="Arial"/>
              </a:rPr>
              <a:t>of</a:t>
            </a:r>
            <a:r>
              <a:rPr sz="1197" b="1" spc="330" dirty="0">
                <a:solidFill>
                  <a:srgbClr val="0070C0"/>
                </a:solidFill>
                <a:latin typeface="Arial"/>
                <a:cs typeface="Arial"/>
              </a:rPr>
              <a:t> </a:t>
            </a:r>
            <a:r>
              <a:rPr sz="1197" b="1" spc="-28" dirty="0">
                <a:solidFill>
                  <a:srgbClr val="0070C0"/>
                </a:solidFill>
                <a:latin typeface="Arial"/>
                <a:cs typeface="Arial"/>
              </a:rPr>
              <a:t>the </a:t>
            </a:r>
            <a:r>
              <a:rPr sz="1197" b="1" dirty="0">
                <a:solidFill>
                  <a:srgbClr val="0070C0"/>
                </a:solidFill>
                <a:latin typeface="Arial"/>
                <a:cs typeface="Arial"/>
              </a:rPr>
              <a:t>following</a:t>
            </a:r>
            <a:r>
              <a:rPr sz="1197" b="1" spc="5" dirty="0">
                <a:solidFill>
                  <a:srgbClr val="0070C0"/>
                </a:solidFill>
                <a:latin typeface="Arial"/>
                <a:cs typeface="Arial"/>
              </a:rPr>
              <a:t> </a:t>
            </a:r>
            <a:r>
              <a:rPr sz="1197" b="1" spc="-12" dirty="0">
                <a:solidFill>
                  <a:srgbClr val="0070C0"/>
                </a:solidFill>
                <a:latin typeface="Arial"/>
                <a:cs typeface="Arial"/>
              </a:rPr>
              <a:t>causes:</a:t>
            </a:r>
            <a:endParaRPr sz="1197" dirty="0">
              <a:latin typeface="Arial"/>
              <a:cs typeface="Arial"/>
            </a:endParaRPr>
          </a:p>
          <a:p>
            <a:pPr marL="64434" marR="55747" indent="230950" algn="just">
              <a:lnSpc>
                <a:spcPts val="1402"/>
              </a:lnSpc>
              <a:spcBef>
                <a:spcPts val="610"/>
              </a:spcBef>
              <a:buAutoNum type="arabicParenBoth"/>
              <a:tabLst>
                <a:tab pos="295383" algn="l"/>
              </a:tabLst>
            </a:pPr>
            <a:r>
              <a:rPr sz="1197" b="1" dirty="0">
                <a:solidFill>
                  <a:srgbClr val="0070C0"/>
                </a:solidFill>
                <a:latin typeface="Arial"/>
                <a:cs typeface="Arial"/>
              </a:rPr>
              <a:t>Flammable</a:t>
            </a:r>
            <a:r>
              <a:rPr sz="1197" b="1" spc="12" dirty="0">
                <a:solidFill>
                  <a:srgbClr val="0070C0"/>
                </a:solidFill>
                <a:latin typeface="Arial"/>
                <a:cs typeface="Arial"/>
              </a:rPr>
              <a:t> </a:t>
            </a:r>
            <a:r>
              <a:rPr sz="1197" b="1" dirty="0">
                <a:solidFill>
                  <a:srgbClr val="0070C0"/>
                </a:solidFill>
                <a:latin typeface="Arial"/>
                <a:cs typeface="Arial"/>
              </a:rPr>
              <a:t>gas,</a:t>
            </a:r>
            <a:r>
              <a:rPr sz="1197" b="1" spc="12" dirty="0">
                <a:solidFill>
                  <a:srgbClr val="0070C0"/>
                </a:solidFill>
                <a:latin typeface="Arial"/>
                <a:cs typeface="Arial"/>
              </a:rPr>
              <a:t> </a:t>
            </a:r>
            <a:r>
              <a:rPr sz="1197" b="1" dirty="0">
                <a:solidFill>
                  <a:srgbClr val="0070C0"/>
                </a:solidFill>
                <a:latin typeface="Arial"/>
                <a:cs typeface="Arial"/>
              </a:rPr>
              <a:t>vapor,</a:t>
            </a:r>
            <a:r>
              <a:rPr sz="1197" b="1" spc="17" dirty="0">
                <a:solidFill>
                  <a:srgbClr val="0070C0"/>
                </a:solidFill>
                <a:latin typeface="Arial"/>
                <a:cs typeface="Arial"/>
              </a:rPr>
              <a:t> </a:t>
            </a:r>
            <a:r>
              <a:rPr sz="1197" b="1" dirty="0">
                <a:solidFill>
                  <a:srgbClr val="0070C0"/>
                </a:solidFill>
                <a:latin typeface="Arial"/>
                <a:cs typeface="Arial"/>
              </a:rPr>
              <a:t>or</a:t>
            </a:r>
            <a:r>
              <a:rPr sz="1197" b="1" spc="12" dirty="0">
                <a:solidFill>
                  <a:srgbClr val="0070C0"/>
                </a:solidFill>
                <a:latin typeface="Arial"/>
                <a:cs typeface="Arial"/>
              </a:rPr>
              <a:t> </a:t>
            </a:r>
            <a:r>
              <a:rPr sz="1197" b="1" dirty="0">
                <a:solidFill>
                  <a:srgbClr val="0070C0"/>
                </a:solidFill>
                <a:latin typeface="Arial"/>
                <a:cs typeface="Arial"/>
              </a:rPr>
              <a:t>mist</a:t>
            </a:r>
            <a:r>
              <a:rPr sz="1197" b="1" spc="17" dirty="0">
                <a:solidFill>
                  <a:srgbClr val="0070C0"/>
                </a:solidFill>
                <a:latin typeface="Arial"/>
                <a:cs typeface="Arial"/>
              </a:rPr>
              <a:t> </a:t>
            </a:r>
            <a:r>
              <a:rPr sz="1197" b="1" dirty="0">
                <a:solidFill>
                  <a:srgbClr val="0070C0"/>
                </a:solidFill>
                <a:latin typeface="Arial"/>
                <a:cs typeface="Arial"/>
              </a:rPr>
              <a:t>in</a:t>
            </a:r>
            <a:r>
              <a:rPr sz="1197" b="1" spc="12" dirty="0">
                <a:solidFill>
                  <a:srgbClr val="0070C0"/>
                </a:solidFill>
                <a:latin typeface="Arial"/>
                <a:cs typeface="Arial"/>
              </a:rPr>
              <a:t> </a:t>
            </a:r>
            <a:r>
              <a:rPr sz="1197" b="1" dirty="0">
                <a:solidFill>
                  <a:srgbClr val="0070C0"/>
                </a:solidFill>
                <a:latin typeface="Arial"/>
                <a:cs typeface="Arial"/>
              </a:rPr>
              <a:t>excess</a:t>
            </a:r>
            <a:r>
              <a:rPr sz="1197" b="1" spc="17" dirty="0">
                <a:solidFill>
                  <a:srgbClr val="0070C0"/>
                </a:solidFill>
                <a:latin typeface="Arial"/>
                <a:cs typeface="Arial"/>
              </a:rPr>
              <a:t> </a:t>
            </a:r>
            <a:r>
              <a:rPr sz="1197" b="1" dirty="0">
                <a:solidFill>
                  <a:srgbClr val="0070C0"/>
                </a:solidFill>
                <a:latin typeface="Arial"/>
                <a:cs typeface="Arial"/>
              </a:rPr>
              <a:t>of</a:t>
            </a:r>
            <a:r>
              <a:rPr sz="1197" b="1" spc="12" dirty="0">
                <a:solidFill>
                  <a:srgbClr val="0070C0"/>
                </a:solidFill>
                <a:latin typeface="Arial"/>
                <a:cs typeface="Arial"/>
              </a:rPr>
              <a:t> </a:t>
            </a:r>
            <a:r>
              <a:rPr sz="1197" b="1" dirty="0">
                <a:solidFill>
                  <a:srgbClr val="0070C0"/>
                </a:solidFill>
                <a:latin typeface="Arial"/>
                <a:cs typeface="Arial"/>
              </a:rPr>
              <a:t>10</a:t>
            </a:r>
            <a:r>
              <a:rPr sz="1197" b="1" spc="17" dirty="0">
                <a:solidFill>
                  <a:srgbClr val="0070C0"/>
                </a:solidFill>
                <a:latin typeface="Arial"/>
                <a:cs typeface="Arial"/>
              </a:rPr>
              <a:t> </a:t>
            </a:r>
            <a:r>
              <a:rPr sz="1197" b="1" dirty="0">
                <a:solidFill>
                  <a:srgbClr val="0070C0"/>
                </a:solidFill>
                <a:latin typeface="Arial"/>
                <a:cs typeface="Arial"/>
              </a:rPr>
              <a:t>percent</a:t>
            </a:r>
            <a:r>
              <a:rPr sz="1197" b="1" spc="12" dirty="0">
                <a:solidFill>
                  <a:srgbClr val="0070C0"/>
                </a:solidFill>
                <a:latin typeface="Arial"/>
                <a:cs typeface="Arial"/>
              </a:rPr>
              <a:t> </a:t>
            </a:r>
            <a:r>
              <a:rPr sz="1197" b="1" dirty="0">
                <a:solidFill>
                  <a:srgbClr val="0070C0"/>
                </a:solidFill>
                <a:latin typeface="Arial"/>
                <a:cs typeface="Arial"/>
              </a:rPr>
              <a:t>of</a:t>
            </a:r>
            <a:r>
              <a:rPr sz="1197" b="1" spc="17" dirty="0">
                <a:solidFill>
                  <a:srgbClr val="0070C0"/>
                </a:solidFill>
                <a:latin typeface="Arial"/>
                <a:cs typeface="Arial"/>
              </a:rPr>
              <a:t> </a:t>
            </a:r>
            <a:r>
              <a:rPr sz="1197" b="1" dirty="0">
                <a:solidFill>
                  <a:srgbClr val="0070C0"/>
                </a:solidFill>
                <a:latin typeface="Arial"/>
                <a:cs typeface="Arial"/>
              </a:rPr>
              <a:t>its</a:t>
            </a:r>
            <a:r>
              <a:rPr sz="1197" b="1" spc="12" dirty="0">
                <a:solidFill>
                  <a:srgbClr val="0070C0"/>
                </a:solidFill>
                <a:latin typeface="Arial"/>
                <a:cs typeface="Arial"/>
              </a:rPr>
              <a:t> </a:t>
            </a:r>
            <a:r>
              <a:rPr sz="1197" b="1" dirty="0">
                <a:solidFill>
                  <a:srgbClr val="0070C0"/>
                </a:solidFill>
                <a:latin typeface="Arial"/>
                <a:cs typeface="Arial"/>
              </a:rPr>
              <a:t>lower</a:t>
            </a:r>
            <a:r>
              <a:rPr sz="1197" b="1" spc="17" dirty="0">
                <a:solidFill>
                  <a:srgbClr val="0070C0"/>
                </a:solidFill>
                <a:latin typeface="Arial"/>
                <a:cs typeface="Arial"/>
              </a:rPr>
              <a:t> </a:t>
            </a:r>
            <a:r>
              <a:rPr sz="1197" b="1" dirty="0">
                <a:solidFill>
                  <a:srgbClr val="0070C0"/>
                </a:solidFill>
                <a:latin typeface="Arial"/>
                <a:cs typeface="Arial"/>
              </a:rPr>
              <a:t>flammable</a:t>
            </a:r>
            <a:r>
              <a:rPr sz="1197" b="1" spc="12" dirty="0">
                <a:solidFill>
                  <a:srgbClr val="0070C0"/>
                </a:solidFill>
                <a:latin typeface="Arial"/>
                <a:cs typeface="Arial"/>
              </a:rPr>
              <a:t> </a:t>
            </a:r>
            <a:r>
              <a:rPr sz="1197" b="1" spc="-12" dirty="0">
                <a:solidFill>
                  <a:srgbClr val="0070C0"/>
                </a:solidFill>
                <a:latin typeface="Arial"/>
                <a:cs typeface="Arial"/>
              </a:rPr>
              <a:t>limit (LFL);</a:t>
            </a:r>
            <a:endParaRPr sz="1197" dirty="0">
              <a:latin typeface="Arial"/>
              <a:cs typeface="Arial"/>
            </a:endParaRPr>
          </a:p>
          <a:p>
            <a:pPr marL="285249" indent="-220815" algn="just">
              <a:spcBef>
                <a:spcPts val="530"/>
              </a:spcBef>
              <a:buAutoNum type="arabicParenBoth"/>
              <a:tabLst>
                <a:tab pos="285249" algn="l"/>
              </a:tabLst>
            </a:pPr>
            <a:r>
              <a:rPr sz="1197" b="1" dirty="0">
                <a:solidFill>
                  <a:srgbClr val="0070C0"/>
                </a:solidFill>
                <a:latin typeface="Arial"/>
                <a:cs typeface="Arial"/>
              </a:rPr>
              <a:t>Airborne</a:t>
            </a:r>
            <a:r>
              <a:rPr sz="1197" b="1" spc="-23" dirty="0">
                <a:solidFill>
                  <a:srgbClr val="0070C0"/>
                </a:solidFill>
                <a:latin typeface="Arial"/>
                <a:cs typeface="Arial"/>
              </a:rPr>
              <a:t> </a:t>
            </a:r>
            <a:r>
              <a:rPr sz="1197" b="1" dirty="0">
                <a:solidFill>
                  <a:srgbClr val="0070C0"/>
                </a:solidFill>
                <a:latin typeface="Arial"/>
                <a:cs typeface="Arial"/>
              </a:rPr>
              <a:t>combustible</a:t>
            </a:r>
            <a:r>
              <a:rPr sz="1197" b="1" spc="-17" dirty="0">
                <a:solidFill>
                  <a:srgbClr val="0070C0"/>
                </a:solidFill>
                <a:latin typeface="Arial"/>
                <a:cs typeface="Arial"/>
              </a:rPr>
              <a:t> </a:t>
            </a:r>
            <a:r>
              <a:rPr sz="1197" b="1" dirty="0">
                <a:solidFill>
                  <a:srgbClr val="0070C0"/>
                </a:solidFill>
                <a:latin typeface="Arial"/>
                <a:cs typeface="Arial"/>
              </a:rPr>
              <a:t>dust</a:t>
            </a:r>
            <a:r>
              <a:rPr sz="1197" b="1" spc="-23" dirty="0">
                <a:solidFill>
                  <a:srgbClr val="0070C0"/>
                </a:solidFill>
                <a:latin typeface="Arial"/>
                <a:cs typeface="Arial"/>
              </a:rPr>
              <a:t> </a:t>
            </a:r>
            <a:r>
              <a:rPr sz="1197" b="1" dirty="0">
                <a:solidFill>
                  <a:srgbClr val="0070C0"/>
                </a:solidFill>
                <a:latin typeface="Arial"/>
                <a:cs typeface="Arial"/>
              </a:rPr>
              <a:t>at</a:t>
            </a:r>
            <a:r>
              <a:rPr sz="1197" b="1" spc="-17" dirty="0">
                <a:solidFill>
                  <a:srgbClr val="0070C0"/>
                </a:solidFill>
                <a:latin typeface="Arial"/>
                <a:cs typeface="Arial"/>
              </a:rPr>
              <a:t> </a:t>
            </a:r>
            <a:r>
              <a:rPr sz="1197" b="1" dirty="0">
                <a:solidFill>
                  <a:srgbClr val="0070C0"/>
                </a:solidFill>
                <a:latin typeface="Arial"/>
                <a:cs typeface="Arial"/>
              </a:rPr>
              <a:t>a</a:t>
            </a:r>
            <a:r>
              <a:rPr sz="1197" b="1" spc="-23" dirty="0">
                <a:solidFill>
                  <a:srgbClr val="0070C0"/>
                </a:solidFill>
                <a:latin typeface="Arial"/>
                <a:cs typeface="Arial"/>
              </a:rPr>
              <a:t> </a:t>
            </a:r>
            <a:r>
              <a:rPr sz="1197" b="1" dirty="0">
                <a:solidFill>
                  <a:srgbClr val="0070C0"/>
                </a:solidFill>
                <a:latin typeface="Arial"/>
                <a:cs typeface="Arial"/>
              </a:rPr>
              <a:t>concentration</a:t>
            </a:r>
            <a:r>
              <a:rPr sz="1197" b="1" spc="-17" dirty="0">
                <a:solidFill>
                  <a:srgbClr val="0070C0"/>
                </a:solidFill>
                <a:latin typeface="Arial"/>
                <a:cs typeface="Arial"/>
              </a:rPr>
              <a:t> </a:t>
            </a:r>
            <a:r>
              <a:rPr sz="1197" b="1" dirty="0">
                <a:solidFill>
                  <a:srgbClr val="0070C0"/>
                </a:solidFill>
                <a:latin typeface="Arial"/>
                <a:cs typeface="Arial"/>
              </a:rPr>
              <a:t>that</a:t>
            </a:r>
            <a:r>
              <a:rPr sz="1197" b="1" spc="-23" dirty="0">
                <a:solidFill>
                  <a:srgbClr val="0070C0"/>
                </a:solidFill>
                <a:latin typeface="Arial"/>
                <a:cs typeface="Arial"/>
              </a:rPr>
              <a:t> </a:t>
            </a:r>
            <a:r>
              <a:rPr sz="1197" b="1" dirty="0">
                <a:solidFill>
                  <a:srgbClr val="0070C0"/>
                </a:solidFill>
                <a:latin typeface="Arial"/>
                <a:cs typeface="Arial"/>
              </a:rPr>
              <a:t>meets</a:t>
            </a:r>
            <a:r>
              <a:rPr sz="1197" b="1" spc="-17" dirty="0">
                <a:solidFill>
                  <a:srgbClr val="0070C0"/>
                </a:solidFill>
                <a:latin typeface="Arial"/>
                <a:cs typeface="Arial"/>
              </a:rPr>
              <a:t> </a:t>
            </a:r>
            <a:r>
              <a:rPr sz="1197" b="1" dirty="0">
                <a:solidFill>
                  <a:srgbClr val="0070C0"/>
                </a:solidFill>
                <a:latin typeface="Arial"/>
                <a:cs typeface="Arial"/>
              </a:rPr>
              <a:t>or</a:t>
            </a:r>
            <a:r>
              <a:rPr sz="1197" b="1" spc="-17" dirty="0">
                <a:solidFill>
                  <a:srgbClr val="0070C0"/>
                </a:solidFill>
                <a:latin typeface="Arial"/>
                <a:cs typeface="Arial"/>
              </a:rPr>
              <a:t> </a:t>
            </a:r>
            <a:r>
              <a:rPr sz="1197" b="1" dirty="0">
                <a:solidFill>
                  <a:srgbClr val="0070C0"/>
                </a:solidFill>
                <a:latin typeface="Arial"/>
                <a:cs typeface="Arial"/>
              </a:rPr>
              <a:t>exceeds</a:t>
            </a:r>
            <a:r>
              <a:rPr sz="1197" b="1" spc="-23" dirty="0">
                <a:solidFill>
                  <a:srgbClr val="0070C0"/>
                </a:solidFill>
                <a:latin typeface="Arial"/>
                <a:cs typeface="Arial"/>
              </a:rPr>
              <a:t> </a:t>
            </a:r>
            <a:r>
              <a:rPr sz="1197" b="1" dirty="0">
                <a:solidFill>
                  <a:srgbClr val="0070C0"/>
                </a:solidFill>
                <a:latin typeface="Arial"/>
                <a:cs typeface="Arial"/>
              </a:rPr>
              <a:t>its</a:t>
            </a:r>
            <a:r>
              <a:rPr sz="1197" b="1" spc="-17" dirty="0">
                <a:solidFill>
                  <a:srgbClr val="0070C0"/>
                </a:solidFill>
                <a:latin typeface="Arial"/>
                <a:cs typeface="Arial"/>
              </a:rPr>
              <a:t> </a:t>
            </a:r>
            <a:r>
              <a:rPr sz="1197" b="1" spc="-23" dirty="0">
                <a:solidFill>
                  <a:srgbClr val="0070C0"/>
                </a:solidFill>
                <a:latin typeface="Arial"/>
                <a:cs typeface="Arial"/>
              </a:rPr>
              <a:t>LFL;</a:t>
            </a:r>
            <a:endParaRPr sz="1197" dirty="0">
              <a:latin typeface="Arial"/>
              <a:cs typeface="Arial"/>
            </a:endParaRPr>
          </a:p>
          <a:p>
            <a:pPr marL="64434" marR="55747" algn="just">
              <a:lnSpc>
                <a:spcPts val="1003"/>
              </a:lnSpc>
              <a:spcBef>
                <a:spcPts val="638"/>
              </a:spcBef>
            </a:pPr>
            <a:r>
              <a:rPr sz="912" b="1" dirty="0">
                <a:solidFill>
                  <a:srgbClr val="0070C0"/>
                </a:solidFill>
                <a:latin typeface="Arial"/>
                <a:cs typeface="Arial"/>
              </a:rPr>
              <a:t>NOTE:</a:t>
            </a:r>
            <a:r>
              <a:rPr sz="912" b="1" spc="-12" dirty="0">
                <a:solidFill>
                  <a:srgbClr val="0070C0"/>
                </a:solidFill>
                <a:latin typeface="Arial"/>
                <a:cs typeface="Arial"/>
              </a:rPr>
              <a:t> </a:t>
            </a:r>
            <a:r>
              <a:rPr sz="912" b="1" dirty="0">
                <a:solidFill>
                  <a:srgbClr val="0070C0"/>
                </a:solidFill>
                <a:latin typeface="Arial"/>
                <a:cs typeface="Arial"/>
              </a:rPr>
              <a:t>This</a:t>
            </a:r>
            <a:r>
              <a:rPr sz="912" b="1" spc="-5" dirty="0">
                <a:solidFill>
                  <a:srgbClr val="0070C0"/>
                </a:solidFill>
                <a:latin typeface="Arial"/>
                <a:cs typeface="Arial"/>
              </a:rPr>
              <a:t> </a:t>
            </a:r>
            <a:r>
              <a:rPr sz="912" b="1" spc="-12" dirty="0">
                <a:solidFill>
                  <a:srgbClr val="0070C0"/>
                </a:solidFill>
                <a:latin typeface="Arial"/>
                <a:cs typeface="Arial"/>
              </a:rPr>
              <a:t>concentration </a:t>
            </a:r>
            <a:r>
              <a:rPr sz="912" b="1" dirty="0">
                <a:solidFill>
                  <a:srgbClr val="0070C0"/>
                </a:solidFill>
                <a:latin typeface="Arial"/>
                <a:cs typeface="Arial"/>
              </a:rPr>
              <a:t>may</a:t>
            </a:r>
            <a:r>
              <a:rPr sz="912" b="1" spc="-5" dirty="0">
                <a:solidFill>
                  <a:srgbClr val="0070C0"/>
                </a:solidFill>
                <a:latin typeface="Arial"/>
                <a:cs typeface="Arial"/>
              </a:rPr>
              <a:t> </a:t>
            </a:r>
            <a:r>
              <a:rPr sz="912" b="1" dirty="0">
                <a:solidFill>
                  <a:srgbClr val="0070C0"/>
                </a:solidFill>
                <a:latin typeface="Arial"/>
                <a:cs typeface="Arial"/>
              </a:rPr>
              <a:t>be</a:t>
            </a:r>
            <a:r>
              <a:rPr sz="912" b="1" spc="-12" dirty="0">
                <a:solidFill>
                  <a:srgbClr val="0070C0"/>
                </a:solidFill>
                <a:latin typeface="Arial"/>
                <a:cs typeface="Arial"/>
              </a:rPr>
              <a:t> approximated</a:t>
            </a:r>
            <a:r>
              <a:rPr sz="912" b="1" spc="-5" dirty="0">
                <a:solidFill>
                  <a:srgbClr val="0070C0"/>
                </a:solidFill>
                <a:latin typeface="Arial"/>
                <a:cs typeface="Arial"/>
              </a:rPr>
              <a:t> </a:t>
            </a:r>
            <a:r>
              <a:rPr sz="912" b="1" dirty="0">
                <a:solidFill>
                  <a:srgbClr val="0070C0"/>
                </a:solidFill>
                <a:latin typeface="Arial"/>
                <a:cs typeface="Arial"/>
              </a:rPr>
              <a:t>as</a:t>
            </a:r>
            <a:r>
              <a:rPr sz="912" b="1" spc="-12" dirty="0">
                <a:solidFill>
                  <a:srgbClr val="0070C0"/>
                </a:solidFill>
                <a:latin typeface="Arial"/>
                <a:cs typeface="Arial"/>
              </a:rPr>
              <a:t> </a:t>
            </a:r>
            <a:r>
              <a:rPr sz="912" b="1" dirty="0">
                <a:solidFill>
                  <a:srgbClr val="0070C0"/>
                </a:solidFill>
                <a:latin typeface="Arial"/>
                <a:cs typeface="Arial"/>
              </a:rPr>
              <a:t>a</a:t>
            </a:r>
            <a:r>
              <a:rPr sz="912" b="1" spc="-5" dirty="0">
                <a:solidFill>
                  <a:srgbClr val="0070C0"/>
                </a:solidFill>
                <a:latin typeface="Arial"/>
                <a:cs typeface="Arial"/>
              </a:rPr>
              <a:t> </a:t>
            </a:r>
            <a:r>
              <a:rPr sz="912" b="1" spc="-12" dirty="0">
                <a:solidFill>
                  <a:srgbClr val="0070C0"/>
                </a:solidFill>
                <a:latin typeface="Arial"/>
                <a:cs typeface="Arial"/>
              </a:rPr>
              <a:t>condition </a:t>
            </a:r>
            <a:r>
              <a:rPr sz="912" b="1" dirty="0">
                <a:solidFill>
                  <a:srgbClr val="0070C0"/>
                </a:solidFill>
                <a:latin typeface="Arial"/>
                <a:cs typeface="Arial"/>
              </a:rPr>
              <a:t>in</a:t>
            </a:r>
            <a:r>
              <a:rPr sz="912" b="1" spc="-5" dirty="0">
                <a:solidFill>
                  <a:srgbClr val="0070C0"/>
                </a:solidFill>
                <a:latin typeface="Arial"/>
                <a:cs typeface="Arial"/>
              </a:rPr>
              <a:t> </a:t>
            </a:r>
            <a:r>
              <a:rPr sz="912" b="1" dirty="0">
                <a:solidFill>
                  <a:srgbClr val="0070C0"/>
                </a:solidFill>
                <a:latin typeface="Arial"/>
                <a:cs typeface="Arial"/>
              </a:rPr>
              <a:t>which</a:t>
            </a:r>
            <a:r>
              <a:rPr sz="912" b="1" spc="-12" dirty="0">
                <a:solidFill>
                  <a:srgbClr val="0070C0"/>
                </a:solidFill>
                <a:latin typeface="Arial"/>
                <a:cs typeface="Arial"/>
              </a:rPr>
              <a:t> </a:t>
            </a:r>
            <a:r>
              <a:rPr sz="912" b="1" dirty="0">
                <a:solidFill>
                  <a:srgbClr val="0070C0"/>
                </a:solidFill>
                <a:latin typeface="Arial"/>
                <a:cs typeface="Arial"/>
              </a:rPr>
              <a:t>the</a:t>
            </a:r>
            <a:r>
              <a:rPr sz="912" b="1" spc="-5" dirty="0">
                <a:solidFill>
                  <a:srgbClr val="0070C0"/>
                </a:solidFill>
                <a:latin typeface="Arial"/>
                <a:cs typeface="Arial"/>
              </a:rPr>
              <a:t> </a:t>
            </a:r>
            <a:r>
              <a:rPr sz="912" b="1" dirty="0">
                <a:solidFill>
                  <a:srgbClr val="0070C0"/>
                </a:solidFill>
                <a:latin typeface="Arial"/>
                <a:cs typeface="Arial"/>
              </a:rPr>
              <a:t>dust</a:t>
            </a:r>
            <a:r>
              <a:rPr sz="912" b="1" spc="-12" dirty="0">
                <a:solidFill>
                  <a:srgbClr val="0070C0"/>
                </a:solidFill>
                <a:latin typeface="Arial"/>
                <a:cs typeface="Arial"/>
              </a:rPr>
              <a:t> obscures</a:t>
            </a:r>
            <a:r>
              <a:rPr sz="912" b="1" spc="-5" dirty="0">
                <a:solidFill>
                  <a:srgbClr val="0070C0"/>
                </a:solidFill>
                <a:latin typeface="Arial"/>
                <a:cs typeface="Arial"/>
              </a:rPr>
              <a:t> </a:t>
            </a:r>
            <a:r>
              <a:rPr sz="912" b="1" dirty="0">
                <a:solidFill>
                  <a:srgbClr val="0070C0"/>
                </a:solidFill>
                <a:latin typeface="Arial"/>
                <a:cs typeface="Arial"/>
              </a:rPr>
              <a:t>vision</a:t>
            </a:r>
            <a:r>
              <a:rPr sz="912" b="1" spc="-5" dirty="0">
                <a:solidFill>
                  <a:srgbClr val="0070C0"/>
                </a:solidFill>
                <a:latin typeface="Arial"/>
                <a:cs typeface="Arial"/>
              </a:rPr>
              <a:t> </a:t>
            </a:r>
            <a:r>
              <a:rPr sz="912" b="1" dirty="0">
                <a:solidFill>
                  <a:srgbClr val="0070C0"/>
                </a:solidFill>
                <a:latin typeface="Arial"/>
                <a:cs typeface="Arial"/>
              </a:rPr>
              <a:t>at</a:t>
            </a:r>
            <a:r>
              <a:rPr sz="912" b="1" spc="-12" dirty="0">
                <a:solidFill>
                  <a:srgbClr val="0070C0"/>
                </a:solidFill>
                <a:latin typeface="Arial"/>
                <a:cs typeface="Arial"/>
              </a:rPr>
              <a:t> </a:t>
            </a:r>
            <a:r>
              <a:rPr sz="912" b="1" dirty="0">
                <a:solidFill>
                  <a:srgbClr val="0070C0"/>
                </a:solidFill>
                <a:latin typeface="Arial"/>
                <a:cs typeface="Arial"/>
              </a:rPr>
              <a:t>a</a:t>
            </a:r>
            <a:r>
              <a:rPr sz="912" b="1" spc="-5" dirty="0">
                <a:solidFill>
                  <a:srgbClr val="0070C0"/>
                </a:solidFill>
                <a:latin typeface="Arial"/>
                <a:cs typeface="Arial"/>
              </a:rPr>
              <a:t> </a:t>
            </a:r>
            <a:r>
              <a:rPr sz="912" b="1" spc="-12" dirty="0">
                <a:solidFill>
                  <a:srgbClr val="0070C0"/>
                </a:solidFill>
                <a:latin typeface="Arial"/>
                <a:cs typeface="Arial"/>
              </a:rPr>
              <a:t>distance </a:t>
            </a:r>
            <a:r>
              <a:rPr sz="912" b="1" spc="-28" dirty="0">
                <a:solidFill>
                  <a:srgbClr val="0070C0"/>
                </a:solidFill>
                <a:latin typeface="Arial"/>
                <a:cs typeface="Arial"/>
              </a:rPr>
              <a:t>of</a:t>
            </a:r>
            <a:r>
              <a:rPr sz="912" b="1" dirty="0">
                <a:solidFill>
                  <a:srgbClr val="0070C0"/>
                </a:solidFill>
                <a:latin typeface="Arial"/>
                <a:cs typeface="Arial"/>
              </a:rPr>
              <a:t> 5</a:t>
            </a:r>
            <a:r>
              <a:rPr sz="912" b="1" spc="-28" dirty="0">
                <a:solidFill>
                  <a:srgbClr val="0070C0"/>
                </a:solidFill>
                <a:latin typeface="Arial"/>
                <a:cs typeface="Arial"/>
              </a:rPr>
              <a:t> </a:t>
            </a:r>
            <a:r>
              <a:rPr sz="912" b="1" dirty="0">
                <a:solidFill>
                  <a:srgbClr val="0070C0"/>
                </a:solidFill>
                <a:latin typeface="Arial"/>
                <a:cs typeface="Arial"/>
              </a:rPr>
              <a:t>feet</a:t>
            </a:r>
            <a:r>
              <a:rPr sz="912" b="1" spc="-23" dirty="0">
                <a:solidFill>
                  <a:srgbClr val="0070C0"/>
                </a:solidFill>
                <a:latin typeface="Arial"/>
                <a:cs typeface="Arial"/>
              </a:rPr>
              <a:t> </a:t>
            </a:r>
            <a:r>
              <a:rPr sz="912" b="1" spc="-12" dirty="0">
                <a:solidFill>
                  <a:srgbClr val="0070C0"/>
                </a:solidFill>
                <a:latin typeface="Arial"/>
                <a:cs typeface="Arial"/>
              </a:rPr>
              <a:t>(1.52</a:t>
            </a:r>
            <a:r>
              <a:rPr sz="912" b="1" spc="-23" dirty="0">
                <a:solidFill>
                  <a:srgbClr val="0070C0"/>
                </a:solidFill>
                <a:latin typeface="Arial"/>
                <a:cs typeface="Arial"/>
              </a:rPr>
              <a:t> </a:t>
            </a:r>
            <a:r>
              <a:rPr sz="912" b="1" dirty="0">
                <a:solidFill>
                  <a:srgbClr val="0070C0"/>
                </a:solidFill>
                <a:latin typeface="Arial"/>
                <a:cs typeface="Arial"/>
              </a:rPr>
              <a:t>m)</a:t>
            </a:r>
            <a:r>
              <a:rPr sz="912" b="1" spc="-23" dirty="0">
                <a:solidFill>
                  <a:srgbClr val="0070C0"/>
                </a:solidFill>
                <a:latin typeface="Arial"/>
                <a:cs typeface="Arial"/>
              </a:rPr>
              <a:t> </a:t>
            </a:r>
            <a:r>
              <a:rPr sz="912" b="1" dirty="0">
                <a:solidFill>
                  <a:srgbClr val="0070C0"/>
                </a:solidFill>
                <a:latin typeface="Arial"/>
                <a:cs typeface="Arial"/>
              </a:rPr>
              <a:t>or</a:t>
            </a:r>
            <a:r>
              <a:rPr sz="912" b="1" spc="-23" dirty="0">
                <a:solidFill>
                  <a:srgbClr val="0070C0"/>
                </a:solidFill>
                <a:latin typeface="Arial"/>
                <a:cs typeface="Arial"/>
              </a:rPr>
              <a:t> less.</a:t>
            </a:r>
            <a:endParaRPr sz="912" dirty="0">
              <a:latin typeface="Arial"/>
              <a:cs typeface="Arial"/>
            </a:endParaRPr>
          </a:p>
          <a:p>
            <a:pPr marL="285249" indent="-220815" algn="just">
              <a:spcBef>
                <a:spcPts val="530"/>
              </a:spcBef>
              <a:buAutoNum type="arabicParenBoth" startAt="3"/>
              <a:tabLst>
                <a:tab pos="285249" algn="l"/>
              </a:tabLst>
            </a:pPr>
            <a:r>
              <a:rPr sz="1197" b="1" dirty="0">
                <a:solidFill>
                  <a:srgbClr val="0070C0"/>
                </a:solidFill>
                <a:latin typeface="Arial"/>
                <a:cs typeface="Arial"/>
              </a:rPr>
              <a:t>Atmospheric</a:t>
            </a:r>
            <a:r>
              <a:rPr sz="1197" b="1" spc="-23" dirty="0">
                <a:solidFill>
                  <a:srgbClr val="0070C0"/>
                </a:solidFill>
                <a:latin typeface="Arial"/>
                <a:cs typeface="Arial"/>
              </a:rPr>
              <a:t> </a:t>
            </a:r>
            <a:r>
              <a:rPr sz="1197" b="1" dirty="0">
                <a:solidFill>
                  <a:srgbClr val="0070C0"/>
                </a:solidFill>
                <a:latin typeface="Arial"/>
                <a:cs typeface="Arial"/>
              </a:rPr>
              <a:t>oxygen</a:t>
            </a:r>
            <a:r>
              <a:rPr sz="1197" b="1" spc="-23" dirty="0">
                <a:solidFill>
                  <a:srgbClr val="0070C0"/>
                </a:solidFill>
                <a:latin typeface="Arial"/>
                <a:cs typeface="Arial"/>
              </a:rPr>
              <a:t> </a:t>
            </a:r>
            <a:r>
              <a:rPr sz="1197" b="1" dirty="0">
                <a:solidFill>
                  <a:srgbClr val="0070C0"/>
                </a:solidFill>
                <a:latin typeface="Arial"/>
                <a:cs typeface="Arial"/>
              </a:rPr>
              <a:t>concentration</a:t>
            </a:r>
            <a:r>
              <a:rPr sz="1197" b="1" spc="-23" dirty="0">
                <a:solidFill>
                  <a:srgbClr val="0070C0"/>
                </a:solidFill>
                <a:latin typeface="Arial"/>
                <a:cs typeface="Arial"/>
              </a:rPr>
              <a:t> </a:t>
            </a:r>
            <a:r>
              <a:rPr sz="1197" b="1" dirty="0">
                <a:solidFill>
                  <a:srgbClr val="0070C0"/>
                </a:solidFill>
                <a:latin typeface="Arial"/>
                <a:cs typeface="Arial"/>
              </a:rPr>
              <a:t>below</a:t>
            </a:r>
            <a:r>
              <a:rPr sz="1197" b="1" spc="-23" dirty="0">
                <a:solidFill>
                  <a:srgbClr val="0070C0"/>
                </a:solidFill>
                <a:latin typeface="Arial"/>
                <a:cs typeface="Arial"/>
              </a:rPr>
              <a:t> </a:t>
            </a:r>
            <a:r>
              <a:rPr sz="1197" b="1" dirty="0">
                <a:solidFill>
                  <a:srgbClr val="0070C0"/>
                </a:solidFill>
                <a:latin typeface="Arial"/>
                <a:cs typeface="Arial"/>
              </a:rPr>
              <a:t>19.5</a:t>
            </a:r>
            <a:r>
              <a:rPr sz="1197" b="1" spc="-23" dirty="0">
                <a:solidFill>
                  <a:srgbClr val="0070C0"/>
                </a:solidFill>
                <a:latin typeface="Arial"/>
                <a:cs typeface="Arial"/>
              </a:rPr>
              <a:t> </a:t>
            </a:r>
            <a:r>
              <a:rPr sz="1197" b="1" dirty="0">
                <a:solidFill>
                  <a:srgbClr val="0070C0"/>
                </a:solidFill>
                <a:latin typeface="Arial"/>
                <a:cs typeface="Arial"/>
              </a:rPr>
              <a:t>percent</a:t>
            </a:r>
            <a:r>
              <a:rPr sz="1197" b="1" spc="-23" dirty="0">
                <a:solidFill>
                  <a:srgbClr val="0070C0"/>
                </a:solidFill>
                <a:latin typeface="Arial"/>
                <a:cs typeface="Arial"/>
              </a:rPr>
              <a:t> </a:t>
            </a:r>
            <a:r>
              <a:rPr sz="1197" b="1" dirty="0">
                <a:solidFill>
                  <a:srgbClr val="0070C0"/>
                </a:solidFill>
                <a:latin typeface="Arial"/>
                <a:cs typeface="Arial"/>
              </a:rPr>
              <a:t>or</a:t>
            </a:r>
            <a:r>
              <a:rPr sz="1197" b="1" spc="-23" dirty="0">
                <a:solidFill>
                  <a:srgbClr val="0070C0"/>
                </a:solidFill>
                <a:latin typeface="Arial"/>
                <a:cs typeface="Arial"/>
              </a:rPr>
              <a:t> </a:t>
            </a:r>
            <a:r>
              <a:rPr sz="1197" b="1" dirty="0">
                <a:solidFill>
                  <a:srgbClr val="0070C0"/>
                </a:solidFill>
                <a:latin typeface="Arial"/>
                <a:cs typeface="Arial"/>
              </a:rPr>
              <a:t>above</a:t>
            </a:r>
            <a:r>
              <a:rPr sz="1197" b="1" spc="-17" dirty="0">
                <a:solidFill>
                  <a:srgbClr val="0070C0"/>
                </a:solidFill>
                <a:latin typeface="Arial"/>
                <a:cs typeface="Arial"/>
              </a:rPr>
              <a:t> </a:t>
            </a:r>
            <a:r>
              <a:rPr sz="1197" b="1" dirty="0">
                <a:solidFill>
                  <a:srgbClr val="0070C0"/>
                </a:solidFill>
                <a:latin typeface="Arial"/>
                <a:cs typeface="Arial"/>
              </a:rPr>
              <a:t>23.5</a:t>
            </a:r>
            <a:r>
              <a:rPr sz="1197" b="1" spc="-23" dirty="0">
                <a:solidFill>
                  <a:srgbClr val="0070C0"/>
                </a:solidFill>
                <a:latin typeface="Arial"/>
                <a:cs typeface="Arial"/>
              </a:rPr>
              <a:t> </a:t>
            </a:r>
            <a:r>
              <a:rPr sz="1197" b="1" spc="-12" dirty="0">
                <a:solidFill>
                  <a:srgbClr val="0070C0"/>
                </a:solidFill>
                <a:latin typeface="Arial"/>
                <a:cs typeface="Arial"/>
              </a:rPr>
              <a:t>percent;</a:t>
            </a:r>
            <a:endParaRPr sz="1197" dirty="0">
              <a:latin typeface="Arial"/>
              <a:cs typeface="Arial"/>
            </a:endParaRPr>
          </a:p>
          <a:p>
            <a:pPr marL="64434" marR="55747" indent="242533" algn="just">
              <a:lnSpc>
                <a:spcPts val="1402"/>
              </a:lnSpc>
              <a:spcBef>
                <a:spcPts val="644"/>
              </a:spcBef>
              <a:buAutoNum type="arabicParenBoth" startAt="3"/>
              <a:tabLst>
                <a:tab pos="306968" algn="l"/>
              </a:tabLst>
            </a:pPr>
            <a:r>
              <a:rPr sz="1197" b="1" dirty="0">
                <a:solidFill>
                  <a:srgbClr val="0070C0"/>
                </a:solidFill>
                <a:latin typeface="Arial"/>
                <a:cs typeface="Arial"/>
              </a:rPr>
              <a:t>Atmospheric</a:t>
            </a:r>
            <a:r>
              <a:rPr sz="1197" b="1" spc="142" dirty="0">
                <a:solidFill>
                  <a:srgbClr val="0070C0"/>
                </a:solidFill>
                <a:latin typeface="Arial"/>
                <a:cs typeface="Arial"/>
              </a:rPr>
              <a:t> </a:t>
            </a:r>
            <a:r>
              <a:rPr sz="1197" b="1" dirty="0">
                <a:solidFill>
                  <a:srgbClr val="0070C0"/>
                </a:solidFill>
                <a:latin typeface="Arial"/>
                <a:cs typeface="Arial"/>
              </a:rPr>
              <a:t>concentration</a:t>
            </a:r>
            <a:r>
              <a:rPr sz="1197" b="1" spc="142" dirty="0">
                <a:solidFill>
                  <a:srgbClr val="0070C0"/>
                </a:solidFill>
                <a:latin typeface="Arial"/>
                <a:cs typeface="Arial"/>
              </a:rPr>
              <a:t> </a:t>
            </a:r>
            <a:r>
              <a:rPr sz="1197" b="1" dirty="0">
                <a:solidFill>
                  <a:srgbClr val="0070C0"/>
                </a:solidFill>
                <a:latin typeface="Arial"/>
                <a:cs typeface="Arial"/>
              </a:rPr>
              <a:t>of</a:t>
            </a:r>
            <a:r>
              <a:rPr sz="1197" b="1" spc="142" dirty="0">
                <a:solidFill>
                  <a:srgbClr val="0070C0"/>
                </a:solidFill>
                <a:latin typeface="Arial"/>
                <a:cs typeface="Arial"/>
              </a:rPr>
              <a:t> </a:t>
            </a:r>
            <a:r>
              <a:rPr sz="1197" b="1" dirty="0">
                <a:solidFill>
                  <a:srgbClr val="0070C0"/>
                </a:solidFill>
                <a:latin typeface="Arial"/>
                <a:cs typeface="Arial"/>
              </a:rPr>
              <a:t>any</a:t>
            </a:r>
            <a:r>
              <a:rPr sz="1197" b="1" spc="142" dirty="0">
                <a:solidFill>
                  <a:srgbClr val="0070C0"/>
                </a:solidFill>
                <a:latin typeface="Arial"/>
                <a:cs typeface="Arial"/>
              </a:rPr>
              <a:t> </a:t>
            </a:r>
            <a:r>
              <a:rPr sz="1197" b="1" dirty="0">
                <a:solidFill>
                  <a:srgbClr val="0070C0"/>
                </a:solidFill>
                <a:latin typeface="Arial"/>
                <a:cs typeface="Arial"/>
              </a:rPr>
              <a:t>substance</a:t>
            </a:r>
            <a:r>
              <a:rPr sz="1197" b="1" spc="142" dirty="0">
                <a:solidFill>
                  <a:srgbClr val="0070C0"/>
                </a:solidFill>
                <a:latin typeface="Arial"/>
                <a:cs typeface="Arial"/>
              </a:rPr>
              <a:t> </a:t>
            </a:r>
            <a:r>
              <a:rPr sz="1197" b="1" dirty="0">
                <a:solidFill>
                  <a:srgbClr val="0070C0"/>
                </a:solidFill>
                <a:latin typeface="Arial"/>
                <a:cs typeface="Arial"/>
              </a:rPr>
              <a:t>for</a:t>
            </a:r>
            <a:r>
              <a:rPr sz="1197" b="1" spc="142" dirty="0">
                <a:solidFill>
                  <a:srgbClr val="0070C0"/>
                </a:solidFill>
                <a:latin typeface="Arial"/>
                <a:cs typeface="Arial"/>
              </a:rPr>
              <a:t> </a:t>
            </a:r>
            <a:r>
              <a:rPr sz="1197" b="1" dirty="0">
                <a:solidFill>
                  <a:srgbClr val="0070C0"/>
                </a:solidFill>
                <a:latin typeface="Arial"/>
                <a:cs typeface="Arial"/>
              </a:rPr>
              <a:t>which</a:t>
            </a:r>
            <a:r>
              <a:rPr sz="1197" b="1" spc="142" dirty="0">
                <a:solidFill>
                  <a:srgbClr val="0070C0"/>
                </a:solidFill>
                <a:latin typeface="Arial"/>
                <a:cs typeface="Arial"/>
              </a:rPr>
              <a:t> </a:t>
            </a:r>
            <a:r>
              <a:rPr sz="1197" b="1" dirty="0">
                <a:solidFill>
                  <a:srgbClr val="0070C0"/>
                </a:solidFill>
                <a:latin typeface="Arial"/>
                <a:cs typeface="Arial"/>
              </a:rPr>
              <a:t>a</a:t>
            </a:r>
            <a:r>
              <a:rPr sz="1197" b="1" spc="142" dirty="0">
                <a:solidFill>
                  <a:srgbClr val="0070C0"/>
                </a:solidFill>
                <a:latin typeface="Arial"/>
                <a:cs typeface="Arial"/>
              </a:rPr>
              <a:t> </a:t>
            </a:r>
            <a:r>
              <a:rPr sz="1197" b="1" dirty="0">
                <a:solidFill>
                  <a:srgbClr val="0070C0"/>
                </a:solidFill>
                <a:latin typeface="Arial"/>
                <a:cs typeface="Arial"/>
              </a:rPr>
              <a:t>dose</a:t>
            </a:r>
            <a:r>
              <a:rPr sz="1197" b="1" spc="142" dirty="0">
                <a:solidFill>
                  <a:srgbClr val="0070C0"/>
                </a:solidFill>
                <a:latin typeface="Arial"/>
                <a:cs typeface="Arial"/>
              </a:rPr>
              <a:t> </a:t>
            </a:r>
            <a:r>
              <a:rPr sz="1197" b="1" dirty="0">
                <a:solidFill>
                  <a:srgbClr val="0070C0"/>
                </a:solidFill>
                <a:latin typeface="Arial"/>
                <a:cs typeface="Arial"/>
              </a:rPr>
              <a:t>or</a:t>
            </a:r>
            <a:r>
              <a:rPr sz="1197" b="1" spc="142" dirty="0">
                <a:solidFill>
                  <a:srgbClr val="0070C0"/>
                </a:solidFill>
                <a:latin typeface="Arial"/>
                <a:cs typeface="Arial"/>
              </a:rPr>
              <a:t> </a:t>
            </a:r>
            <a:r>
              <a:rPr sz="1197" b="1" dirty="0">
                <a:solidFill>
                  <a:srgbClr val="0070C0"/>
                </a:solidFill>
                <a:latin typeface="Arial"/>
                <a:cs typeface="Arial"/>
              </a:rPr>
              <a:t>a</a:t>
            </a:r>
            <a:r>
              <a:rPr sz="1197" b="1" spc="142" dirty="0">
                <a:solidFill>
                  <a:srgbClr val="0070C0"/>
                </a:solidFill>
                <a:latin typeface="Arial"/>
                <a:cs typeface="Arial"/>
              </a:rPr>
              <a:t> </a:t>
            </a:r>
            <a:r>
              <a:rPr sz="1197" b="1" spc="-12" dirty="0">
                <a:solidFill>
                  <a:srgbClr val="0070C0"/>
                </a:solidFill>
                <a:latin typeface="Arial"/>
                <a:cs typeface="Arial"/>
              </a:rPr>
              <a:t>permissible </a:t>
            </a:r>
            <a:r>
              <a:rPr sz="1197" b="1" dirty="0">
                <a:solidFill>
                  <a:srgbClr val="0070C0"/>
                </a:solidFill>
                <a:latin typeface="Arial"/>
                <a:cs typeface="Arial"/>
              </a:rPr>
              <a:t>exposure</a:t>
            </a:r>
            <a:r>
              <a:rPr sz="1197" b="1" spc="200" dirty="0">
                <a:solidFill>
                  <a:srgbClr val="0070C0"/>
                </a:solidFill>
                <a:latin typeface="Arial"/>
                <a:cs typeface="Arial"/>
              </a:rPr>
              <a:t> </a:t>
            </a:r>
            <a:r>
              <a:rPr sz="1197" b="1" dirty="0">
                <a:solidFill>
                  <a:srgbClr val="0070C0"/>
                </a:solidFill>
                <a:latin typeface="Arial"/>
                <a:cs typeface="Arial"/>
              </a:rPr>
              <a:t>limit</a:t>
            </a:r>
            <a:r>
              <a:rPr sz="1197" b="1" spc="200" dirty="0">
                <a:solidFill>
                  <a:srgbClr val="0070C0"/>
                </a:solidFill>
                <a:latin typeface="Arial"/>
                <a:cs typeface="Arial"/>
              </a:rPr>
              <a:t> </a:t>
            </a:r>
            <a:r>
              <a:rPr sz="1197" b="1" dirty="0">
                <a:solidFill>
                  <a:srgbClr val="0070C0"/>
                </a:solidFill>
                <a:latin typeface="Arial"/>
                <a:cs typeface="Arial"/>
              </a:rPr>
              <a:t>is</a:t>
            </a:r>
            <a:r>
              <a:rPr sz="1197" b="1" spc="205" dirty="0">
                <a:solidFill>
                  <a:srgbClr val="0070C0"/>
                </a:solidFill>
                <a:latin typeface="Arial"/>
                <a:cs typeface="Arial"/>
              </a:rPr>
              <a:t> </a:t>
            </a:r>
            <a:r>
              <a:rPr sz="1197" b="1" dirty="0">
                <a:solidFill>
                  <a:srgbClr val="0070C0"/>
                </a:solidFill>
                <a:latin typeface="Arial"/>
                <a:cs typeface="Arial"/>
              </a:rPr>
              <a:t>published</a:t>
            </a:r>
            <a:r>
              <a:rPr sz="1197" b="1" spc="200" dirty="0">
                <a:solidFill>
                  <a:srgbClr val="0070C0"/>
                </a:solidFill>
                <a:latin typeface="Arial"/>
                <a:cs typeface="Arial"/>
              </a:rPr>
              <a:t> </a:t>
            </a:r>
            <a:r>
              <a:rPr sz="1197" b="1" dirty="0">
                <a:solidFill>
                  <a:srgbClr val="0070C0"/>
                </a:solidFill>
                <a:latin typeface="Arial"/>
                <a:cs typeface="Arial"/>
              </a:rPr>
              <a:t>in</a:t>
            </a:r>
            <a:r>
              <a:rPr sz="1197" b="1" spc="200" dirty="0">
                <a:solidFill>
                  <a:srgbClr val="0070C0"/>
                </a:solidFill>
                <a:latin typeface="Arial"/>
                <a:cs typeface="Arial"/>
              </a:rPr>
              <a:t> </a:t>
            </a:r>
            <a:r>
              <a:rPr sz="1197" b="1" dirty="0">
                <a:solidFill>
                  <a:srgbClr val="0070C0"/>
                </a:solidFill>
                <a:latin typeface="Arial"/>
                <a:cs typeface="Arial"/>
              </a:rPr>
              <a:t>Subpart</a:t>
            </a:r>
            <a:r>
              <a:rPr sz="1197" b="1" spc="200" dirty="0">
                <a:solidFill>
                  <a:srgbClr val="0070C0"/>
                </a:solidFill>
                <a:latin typeface="Arial"/>
                <a:cs typeface="Arial"/>
              </a:rPr>
              <a:t> </a:t>
            </a:r>
            <a:r>
              <a:rPr sz="1197" b="1" spc="-12" dirty="0">
                <a:solidFill>
                  <a:srgbClr val="0070C0"/>
                </a:solidFill>
                <a:latin typeface="Arial"/>
                <a:cs typeface="Arial"/>
              </a:rPr>
              <a:t>D—</a:t>
            </a:r>
            <a:r>
              <a:rPr sz="1197" b="1" dirty="0">
                <a:solidFill>
                  <a:srgbClr val="0070C0"/>
                </a:solidFill>
                <a:latin typeface="Arial"/>
                <a:cs typeface="Arial"/>
              </a:rPr>
              <a:t>Occupational</a:t>
            </a:r>
            <a:r>
              <a:rPr sz="1197" b="1" spc="205" dirty="0">
                <a:solidFill>
                  <a:srgbClr val="0070C0"/>
                </a:solidFill>
                <a:latin typeface="Arial"/>
                <a:cs typeface="Arial"/>
              </a:rPr>
              <a:t> </a:t>
            </a:r>
            <a:r>
              <a:rPr sz="1197" b="1" dirty="0">
                <a:solidFill>
                  <a:srgbClr val="0070C0"/>
                </a:solidFill>
                <a:latin typeface="Arial"/>
                <a:cs typeface="Arial"/>
              </a:rPr>
              <a:t>Health</a:t>
            </a:r>
            <a:r>
              <a:rPr sz="1197" b="1" spc="200" dirty="0">
                <a:solidFill>
                  <a:srgbClr val="0070C0"/>
                </a:solidFill>
                <a:latin typeface="Arial"/>
                <a:cs typeface="Arial"/>
              </a:rPr>
              <a:t> </a:t>
            </a:r>
            <a:r>
              <a:rPr sz="1197" b="1" dirty="0">
                <a:solidFill>
                  <a:srgbClr val="0070C0"/>
                </a:solidFill>
                <a:latin typeface="Arial"/>
                <a:cs typeface="Arial"/>
              </a:rPr>
              <a:t>and</a:t>
            </a:r>
            <a:r>
              <a:rPr sz="1197" b="1" spc="200" dirty="0">
                <a:solidFill>
                  <a:srgbClr val="0070C0"/>
                </a:solidFill>
                <a:latin typeface="Arial"/>
                <a:cs typeface="Arial"/>
              </a:rPr>
              <a:t> </a:t>
            </a:r>
            <a:r>
              <a:rPr sz="1197" b="1" spc="-12" dirty="0">
                <a:solidFill>
                  <a:srgbClr val="0070C0"/>
                </a:solidFill>
                <a:latin typeface="Arial"/>
                <a:cs typeface="Arial"/>
              </a:rPr>
              <a:t>Environmental </a:t>
            </a:r>
            <a:r>
              <a:rPr sz="1197" b="1" dirty="0">
                <a:solidFill>
                  <a:srgbClr val="0070C0"/>
                </a:solidFill>
                <a:latin typeface="Arial"/>
                <a:cs typeface="Arial"/>
              </a:rPr>
              <a:t>Control,</a:t>
            </a:r>
            <a:r>
              <a:rPr sz="1197" b="1" spc="142" dirty="0">
                <a:solidFill>
                  <a:srgbClr val="0070C0"/>
                </a:solidFill>
                <a:latin typeface="Arial"/>
                <a:cs typeface="Arial"/>
              </a:rPr>
              <a:t> </a:t>
            </a:r>
            <a:r>
              <a:rPr sz="1197" b="1" dirty="0">
                <a:solidFill>
                  <a:srgbClr val="0070C0"/>
                </a:solidFill>
                <a:latin typeface="Arial"/>
                <a:cs typeface="Arial"/>
              </a:rPr>
              <a:t>or</a:t>
            </a:r>
            <a:r>
              <a:rPr sz="1197" b="1" spc="142" dirty="0">
                <a:solidFill>
                  <a:srgbClr val="0070C0"/>
                </a:solidFill>
                <a:latin typeface="Arial"/>
                <a:cs typeface="Arial"/>
              </a:rPr>
              <a:t> </a:t>
            </a:r>
            <a:r>
              <a:rPr sz="1197" b="1" dirty="0">
                <a:solidFill>
                  <a:srgbClr val="0070C0"/>
                </a:solidFill>
                <a:latin typeface="Arial"/>
                <a:cs typeface="Arial"/>
              </a:rPr>
              <a:t>in</a:t>
            </a:r>
            <a:r>
              <a:rPr sz="1197" b="1" spc="148" dirty="0">
                <a:solidFill>
                  <a:srgbClr val="0070C0"/>
                </a:solidFill>
                <a:latin typeface="Arial"/>
                <a:cs typeface="Arial"/>
              </a:rPr>
              <a:t> </a:t>
            </a:r>
            <a:r>
              <a:rPr sz="1197" b="1" dirty="0">
                <a:solidFill>
                  <a:srgbClr val="0070C0"/>
                </a:solidFill>
                <a:latin typeface="Arial"/>
                <a:cs typeface="Arial"/>
              </a:rPr>
              <a:t>Subpart</a:t>
            </a:r>
            <a:r>
              <a:rPr sz="1197" b="1" spc="142" dirty="0">
                <a:solidFill>
                  <a:srgbClr val="0070C0"/>
                </a:solidFill>
                <a:latin typeface="Arial"/>
                <a:cs typeface="Arial"/>
              </a:rPr>
              <a:t> </a:t>
            </a:r>
            <a:r>
              <a:rPr sz="1197" b="1" dirty="0">
                <a:solidFill>
                  <a:srgbClr val="0070C0"/>
                </a:solidFill>
                <a:latin typeface="Arial"/>
                <a:cs typeface="Arial"/>
              </a:rPr>
              <a:t>Z—Toxic</a:t>
            </a:r>
            <a:r>
              <a:rPr sz="1197" b="1" spc="148" dirty="0">
                <a:solidFill>
                  <a:srgbClr val="0070C0"/>
                </a:solidFill>
                <a:latin typeface="Arial"/>
                <a:cs typeface="Arial"/>
              </a:rPr>
              <a:t> </a:t>
            </a:r>
            <a:r>
              <a:rPr sz="1197" b="1" dirty="0">
                <a:solidFill>
                  <a:srgbClr val="0070C0"/>
                </a:solidFill>
                <a:latin typeface="Arial"/>
                <a:cs typeface="Arial"/>
              </a:rPr>
              <a:t>and</a:t>
            </a:r>
            <a:r>
              <a:rPr sz="1197" b="1" spc="142" dirty="0">
                <a:solidFill>
                  <a:srgbClr val="0070C0"/>
                </a:solidFill>
                <a:latin typeface="Arial"/>
                <a:cs typeface="Arial"/>
              </a:rPr>
              <a:t> </a:t>
            </a:r>
            <a:r>
              <a:rPr sz="1197" b="1" dirty="0">
                <a:solidFill>
                  <a:srgbClr val="0070C0"/>
                </a:solidFill>
                <a:latin typeface="Arial"/>
                <a:cs typeface="Arial"/>
              </a:rPr>
              <a:t>Hazardous</a:t>
            </a:r>
            <a:r>
              <a:rPr sz="1197" b="1" spc="148" dirty="0">
                <a:solidFill>
                  <a:srgbClr val="0070C0"/>
                </a:solidFill>
                <a:latin typeface="Arial"/>
                <a:cs typeface="Arial"/>
              </a:rPr>
              <a:t> </a:t>
            </a:r>
            <a:r>
              <a:rPr sz="1197" b="1" dirty="0">
                <a:solidFill>
                  <a:srgbClr val="0070C0"/>
                </a:solidFill>
                <a:latin typeface="Arial"/>
                <a:cs typeface="Arial"/>
              </a:rPr>
              <a:t>Substances,</a:t>
            </a:r>
            <a:r>
              <a:rPr sz="1197" b="1" spc="142" dirty="0">
                <a:solidFill>
                  <a:srgbClr val="0070C0"/>
                </a:solidFill>
                <a:latin typeface="Arial"/>
                <a:cs typeface="Arial"/>
              </a:rPr>
              <a:t> </a:t>
            </a:r>
            <a:r>
              <a:rPr sz="1197" b="1" dirty="0">
                <a:solidFill>
                  <a:srgbClr val="0070C0"/>
                </a:solidFill>
                <a:latin typeface="Arial"/>
                <a:cs typeface="Arial"/>
              </a:rPr>
              <a:t>of</a:t>
            </a:r>
            <a:r>
              <a:rPr sz="1197" b="1" spc="142" dirty="0">
                <a:solidFill>
                  <a:srgbClr val="0070C0"/>
                </a:solidFill>
                <a:latin typeface="Arial"/>
                <a:cs typeface="Arial"/>
              </a:rPr>
              <a:t> </a:t>
            </a:r>
            <a:r>
              <a:rPr sz="1197" b="1" dirty="0">
                <a:solidFill>
                  <a:srgbClr val="0070C0"/>
                </a:solidFill>
                <a:latin typeface="Arial"/>
                <a:cs typeface="Arial"/>
              </a:rPr>
              <a:t>this</a:t>
            </a:r>
            <a:r>
              <a:rPr sz="1197" b="1" spc="148" dirty="0">
                <a:solidFill>
                  <a:srgbClr val="0070C0"/>
                </a:solidFill>
                <a:latin typeface="Arial"/>
                <a:cs typeface="Arial"/>
              </a:rPr>
              <a:t> </a:t>
            </a:r>
            <a:r>
              <a:rPr sz="1197" b="1" dirty="0">
                <a:solidFill>
                  <a:srgbClr val="0070C0"/>
                </a:solidFill>
                <a:latin typeface="Arial"/>
                <a:cs typeface="Arial"/>
              </a:rPr>
              <a:t>part</a:t>
            </a:r>
            <a:r>
              <a:rPr sz="1197" b="1" spc="142" dirty="0">
                <a:solidFill>
                  <a:srgbClr val="0070C0"/>
                </a:solidFill>
                <a:latin typeface="Arial"/>
                <a:cs typeface="Arial"/>
              </a:rPr>
              <a:t> </a:t>
            </a:r>
            <a:r>
              <a:rPr sz="1197" b="1" dirty="0">
                <a:solidFill>
                  <a:srgbClr val="0070C0"/>
                </a:solidFill>
                <a:latin typeface="Arial"/>
                <a:cs typeface="Arial"/>
              </a:rPr>
              <a:t>and</a:t>
            </a:r>
            <a:r>
              <a:rPr sz="1197" b="1" spc="148" dirty="0">
                <a:solidFill>
                  <a:srgbClr val="0070C0"/>
                </a:solidFill>
                <a:latin typeface="Arial"/>
                <a:cs typeface="Arial"/>
              </a:rPr>
              <a:t> </a:t>
            </a:r>
            <a:r>
              <a:rPr sz="1197" b="1" spc="-12" dirty="0">
                <a:solidFill>
                  <a:srgbClr val="0070C0"/>
                </a:solidFill>
                <a:latin typeface="Arial"/>
                <a:cs typeface="Arial"/>
              </a:rPr>
              <a:t>which </a:t>
            </a:r>
            <a:r>
              <a:rPr sz="1197" b="1" dirty="0">
                <a:solidFill>
                  <a:srgbClr val="0070C0"/>
                </a:solidFill>
                <a:latin typeface="Arial"/>
                <a:cs typeface="Arial"/>
              </a:rPr>
              <a:t>could</a:t>
            </a:r>
            <a:r>
              <a:rPr sz="1197" b="1" spc="211" dirty="0">
                <a:solidFill>
                  <a:srgbClr val="0070C0"/>
                </a:solidFill>
                <a:latin typeface="Arial"/>
                <a:cs typeface="Arial"/>
              </a:rPr>
              <a:t> </a:t>
            </a:r>
            <a:r>
              <a:rPr sz="1197" b="1" dirty="0">
                <a:solidFill>
                  <a:srgbClr val="0070C0"/>
                </a:solidFill>
                <a:latin typeface="Arial"/>
                <a:cs typeface="Arial"/>
              </a:rPr>
              <a:t>result</a:t>
            </a:r>
            <a:r>
              <a:rPr sz="1197" b="1" spc="211" dirty="0">
                <a:solidFill>
                  <a:srgbClr val="0070C0"/>
                </a:solidFill>
                <a:latin typeface="Arial"/>
                <a:cs typeface="Arial"/>
              </a:rPr>
              <a:t> </a:t>
            </a:r>
            <a:r>
              <a:rPr sz="1197" b="1" dirty="0">
                <a:solidFill>
                  <a:srgbClr val="0070C0"/>
                </a:solidFill>
                <a:latin typeface="Arial"/>
                <a:cs typeface="Arial"/>
              </a:rPr>
              <a:t>in</a:t>
            </a:r>
            <a:r>
              <a:rPr sz="1197" b="1" spc="217" dirty="0">
                <a:solidFill>
                  <a:srgbClr val="0070C0"/>
                </a:solidFill>
                <a:latin typeface="Arial"/>
                <a:cs typeface="Arial"/>
              </a:rPr>
              <a:t> </a:t>
            </a:r>
            <a:r>
              <a:rPr sz="1197" b="1" dirty="0">
                <a:solidFill>
                  <a:srgbClr val="0070C0"/>
                </a:solidFill>
                <a:latin typeface="Arial"/>
                <a:cs typeface="Arial"/>
              </a:rPr>
              <a:t>employee</a:t>
            </a:r>
            <a:r>
              <a:rPr sz="1197" b="1" spc="211" dirty="0">
                <a:solidFill>
                  <a:srgbClr val="0070C0"/>
                </a:solidFill>
                <a:latin typeface="Arial"/>
                <a:cs typeface="Arial"/>
              </a:rPr>
              <a:t> </a:t>
            </a:r>
            <a:r>
              <a:rPr sz="1197" b="1" dirty="0">
                <a:solidFill>
                  <a:srgbClr val="0070C0"/>
                </a:solidFill>
                <a:latin typeface="Arial"/>
                <a:cs typeface="Arial"/>
              </a:rPr>
              <a:t>exposure</a:t>
            </a:r>
            <a:r>
              <a:rPr sz="1197" b="1" spc="211" dirty="0">
                <a:solidFill>
                  <a:srgbClr val="0070C0"/>
                </a:solidFill>
                <a:latin typeface="Arial"/>
                <a:cs typeface="Arial"/>
              </a:rPr>
              <a:t> </a:t>
            </a:r>
            <a:r>
              <a:rPr sz="1197" b="1" dirty="0">
                <a:solidFill>
                  <a:srgbClr val="0070C0"/>
                </a:solidFill>
                <a:latin typeface="Arial"/>
                <a:cs typeface="Arial"/>
              </a:rPr>
              <a:t>in</a:t>
            </a:r>
            <a:r>
              <a:rPr sz="1197" b="1" spc="217" dirty="0">
                <a:solidFill>
                  <a:srgbClr val="0070C0"/>
                </a:solidFill>
                <a:latin typeface="Arial"/>
                <a:cs typeface="Arial"/>
              </a:rPr>
              <a:t> </a:t>
            </a:r>
            <a:r>
              <a:rPr sz="1197" b="1" dirty="0">
                <a:solidFill>
                  <a:srgbClr val="0070C0"/>
                </a:solidFill>
                <a:latin typeface="Arial"/>
                <a:cs typeface="Arial"/>
              </a:rPr>
              <a:t>excess</a:t>
            </a:r>
            <a:r>
              <a:rPr sz="1197" b="1" spc="211" dirty="0">
                <a:solidFill>
                  <a:srgbClr val="0070C0"/>
                </a:solidFill>
                <a:latin typeface="Arial"/>
                <a:cs typeface="Arial"/>
              </a:rPr>
              <a:t> </a:t>
            </a:r>
            <a:r>
              <a:rPr sz="1197" b="1" dirty="0">
                <a:solidFill>
                  <a:srgbClr val="0070C0"/>
                </a:solidFill>
                <a:latin typeface="Arial"/>
                <a:cs typeface="Arial"/>
              </a:rPr>
              <a:t>of</a:t>
            </a:r>
            <a:r>
              <a:rPr sz="1197" b="1" spc="211" dirty="0">
                <a:solidFill>
                  <a:srgbClr val="0070C0"/>
                </a:solidFill>
                <a:latin typeface="Arial"/>
                <a:cs typeface="Arial"/>
              </a:rPr>
              <a:t> </a:t>
            </a:r>
            <a:r>
              <a:rPr sz="1197" b="1" dirty="0">
                <a:solidFill>
                  <a:srgbClr val="0070C0"/>
                </a:solidFill>
                <a:latin typeface="Arial"/>
                <a:cs typeface="Arial"/>
              </a:rPr>
              <a:t>its</a:t>
            </a:r>
            <a:r>
              <a:rPr sz="1197" b="1" spc="217" dirty="0">
                <a:solidFill>
                  <a:srgbClr val="0070C0"/>
                </a:solidFill>
                <a:latin typeface="Arial"/>
                <a:cs typeface="Arial"/>
              </a:rPr>
              <a:t> </a:t>
            </a:r>
            <a:r>
              <a:rPr sz="1197" b="1" dirty="0">
                <a:solidFill>
                  <a:srgbClr val="0070C0"/>
                </a:solidFill>
                <a:latin typeface="Arial"/>
                <a:cs typeface="Arial"/>
              </a:rPr>
              <a:t>dose</a:t>
            </a:r>
            <a:r>
              <a:rPr sz="1197" b="1" spc="211" dirty="0">
                <a:solidFill>
                  <a:srgbClr val="0070C0"/>
                </a:solidFill>
                <a:latin typeface="Arial"/>
                <a:cs typeface="Arial"/>
              </a:rPr>
              <a:t> </a:t>
            </a:r>
            <a:r>
              <a:rPr sz="1197" b="1" dirty="0">
                <a:solidFill>
                  <a:srgbClr val="0070C0"/>
                </a:solidFill>
                <a:latin typeface="Arial"/>
                <a:cs typeface="Arial"/>
              </a:rPr>
              <a:t>or</a:t>
            </a:r>
            <a:r>
              <a:rPr sz="1197" b="1" spc="211" dirty="0">
                <a:solidFill>
                  <a:srgbClr val="0070C0"/>
                </a:solidFill>
                <a:latin typeface="Arial"/>
                <a:cs typeface="Arial"/>
              </a:rPr>
              <a:t> </a:t>
            </a:r>
            <a:r>
              <a:rPr sz="1197" b="1" dirty="0">
                <a:solidFill>
                  <a:srgbClr val="0070C0"/>
                </a:solidFill>
                <a:latin typeface="Arial"/>
                <a:cs typeface="Arial"/>
              </a:rPr>
              <a:t>permissible</a:t>
            </a:r>
            <a:r>
              <a:rPr sz="1197" b="1" spc="217" dirty="0">
                <a:solidFill>
                  <a:srgbClr val="0070C0"/>
                </a:solidFill>
                <a:latin typeface="Arial"/>
                <a:cs typeface="Arial"/>
              </a:rPr>
              <a:t> </a:t>
            </a:r>
            <a:r>
              <a:rPr sz="1197" b="1" spc="-12" dirty="0">
                <a:solidFill>
                  <a:srgbClr val="0070C0"/>
                </a:solidFill>
                <a:latin typeface="Arial"/>
                <a:cs typeface="Arial"/>
              </a:rPr>
              <a:t>exposure limit;</a:t>
            </a:r>
            <a:endParaRPr sz="1197" dirty="0">
              <a:latin typeface="Arial"/>
              <a:cs typeface="Arial"/>
            </a:endParaRPr>
          </a:p>
          <a:p>
            <a:pPr marL="64434" marR="55747" algn="just">
              <a:lnSpc>
                <a:spcPts val="1003"/>
              </a:lnSpc>
              <a:spcBef>
                <a:spcPts val="604"/>
              </a:spcBef>
            </a:pPr>
            <a:r>
              <a:rPr sz="912" b="1" dirty="0">
                <a:solidFill>
                  <a:srgbClr val="0070C0"/>
                </a:solidFill>
                <a:latin typeface="Arial"/>
                <a:cs typeface="Arial"/>
              </a:rPr>
              <a:t>NOTE:</a:t>
            </a:r>
            <a:r>
              <a:rPr sz="912" b="1" spc="114" dirty="0">
                <a:solidFill>
                  <a:srgbClr val="0070C0"/>
                </a:solidFill>
                <a:latin typeface="Arial"/>
                <a:cs typeface="Arial"/>
              </a:rPr>
              <a:t> </a:t>
            </a:r>
            <a:r>
              <a:rPr sz="912" b="1" dirty="0">
                <a:solidFill>
                  <a:srgbClr val="0070C0"/>
                </a:solidFill>
                <a:latin typeface="Arial"/>
                <a:cs typeface="Arial"/>
              </a:rPr>
              <a:t>An</a:t>
            </a:r>
            <a:r>
              <a:rPr sz="912" b="1" spc="142" dirty="0">
                <a:solidFill>
                  <a:srgbClr val="0070C0"/>
                </a:solidFill>
                <a:latin typeface="Arial"/>
                <a:cs typeface="Arial"/>
              </a:rPr>
              <a:t> </a:t>
            </a:r>
            <a:r>
              <a:rPr sz="912" b="1" dirty="0">
                <a:solidFill>
                  <a:srgbClr val="0070C0"/>
                </a:solidFill>
                <a:latin typeface="Arial"/>
                <a:cs typeface="Arial"/>
              </a:rPr>
              <a:t>atmospheric</a:t>
            </a:r>
            <a:r>
              <a:rPr sz="912" b="1" spc="148" dirty="0">
                <a:solidFill>
                  <a:srgbClr val="0070C0"/>
                </a:solidFill>
                <a:latin typeface="Arial"/>
                <a:cs typeface="Arial"/>
              </a:rPr>
              <a:t> </a:t>
            </a:r>
            <a:r>
              <a:rPr sz="912" b="1" dirty="0">
                <a:solidFill>
                  <a:srgbClr val="0070C0"/>
                </a:solidFill>
                <a:latin typeface="Arial"/>
                <a:cs typeface="Arial"/>
              </a:rPr>
              <a:t>concentration</a:t>
            </a:r>
            <a:r>
              <a:rPr sz="912" b="1" spc="142" dirty="0">
                <a:solidFill>
                  <a:srgbClr val="0070C0"/>
                </a:solidFill>
                <a:latin typeface="Arial"/>
                <a:cs typeface="Arial"/>
              </a:rPr>
              <a:t> </a:t>
            </a:r>
            <a:r>
              <a:rPr sz="912" b="1" dirty="0">
                <a:solidFill>
                  <a:srgbClr val="0070C0"/>
                </a:solidFill>
                <a:latin typeface="Arial"/>
                <a:cs typeface="Arial"/>
              </a:rPr>
              <a:t>of</a:t>
            </a:r>
            <a:r>
              <a:rPr sz="912" b="1" spc="148" dirty="0">
                <a:solidFill>
                  <a:srgbClr val="0070C0"/>
                </a:solidFill>
                <a:latin typeface="Arial"/>
                <a:cs typeface="Arial"/>
              </a:rPr>
              <a:t> </a:t>
            </a:r>
            <a:r>
              <a:rPr sz="912" b="1" dirty="0">
                <a:solidFill>
                  <a:srgbClr val="0070C0"/>
                </a:solidFill>
                <a:latin typeface="Arial"/>
                <a:cs typeface="Arial"/>
              </a:rPr>
              <a:t>any</a:t>
            </a:r>
            <a:r>
              <a:rPr sz="912" b="1" spc="142" dirty="0">
                <a:solidFill>
                  <a:srgbClr val="0070C0"/>
                </a:solidFill>
                <a:latin typeface="Arial"/>
                <a:cs typeface="Arial"/>
              </a:rPr>
              <a:t> </a:t>
            </a:r>
            <a:r>
              <a:rPr sz="912" b="1" dirty="0">
                <a:solidFill>
                  <a:srgbClr val="0070C0"/>
                </a:solidFill>
                <a:latin typeface="Arial"/>
                <a:cs typeface="Arial"/>
              </a:rPr>
              <a:t>substance</a:t>
            </a:r>
            <a:r>
              <a:rPr sz="912" b="1" spc="148" dirty="0">
                <a:solidFill>
                  <a:srgbClr val="0070C0"/>
                </a:solidFill>
                <a:latin typeface="Arial"/>
                <a:cs typeface="Arial"/>
              </a:rPr>
              <a:t> </a:t>
            </a:r>
            <a:r>
              <a:rPr sz="912" b="1" dirty="0">
                <a:solidFill>
                  <a:srgbClr val="0070C0"/>
                </a:solidFill>
                <a:latin typeface="Arial"/>
                <a:cs typeface="Arial"/>
              </a:rPr>
              <a:t>that</a:t>
            </a:r>
            <a:r>
              <a:rPr sz="912" b="1" spc="142" dirty="0">
                <a:solidFill>
                  <a:srgbClr val="0070C0"/>
                </a:solidFill>
                <a:latin typeface="Arial"/>
                <a:cs typeface="Arial"/>
              </a:rPr>
              <a:t> </a:t>
            </a:r>
            <a:r>
              <a:rPr sz="912" b="1" dirty="0">
                <a:solidFill>
                  <a:srgbClr val="0070C0"/>
                </a:solidFill>
                <a:latin typeface="Arial"/>
                <a:cs typeface="Arial"/>
              </a:rPr>
              <a:t>is</a:t>
            </a:r>
            <a:r>
              <a:rPr sz="912" b="1" spc="148" dirty="0">
                <a:solidFill>
                  <a:srgbClr val="0070C0"/>
                </a:solidFill>
                <a:latin typeface="Arial"/>
                <a:cs typeface="Arial"/>
              </a:rPr>
              <a:t> </a:t>
            </a:r>
            <a:r>
              <a:rPr sz="912" b="1" dirty="0">
                <a:solidFill>
                  <a:srgbClr val="0070C0"/>
                </a:solidFill>
                <a:latin typeface="Arial"/>
                <a:cs typeface="Arial"/>
              </a:rPr>
              <a:t>not</a:t>
            </a:r>
            <a:r>
              <a:rPr sz="912" b="1" spc="142" dirty="0">
                <a:solidFill>
                  <a:srgbClr val="0070C0"/>
                </a:solidFill>
                <a:latin typeface="Arial"/>
                <a:cs typeface="Arial"/>
              </a:rPr>
              <a:t> </a:t>
            </a:r>
            <a:r>
              <a:rPr sz="912" b="1" dirty="0">
                <a:solidFill>
                  <a:srgbClr val="0070C0"/>
                </a:solidFill>
                <a:latin typeface="Arial"/>
                <a:cs typeface="Arial"/>
              </a:rPr>
              <a:t>capable</a:t>
            </a:r>
            <a:r>
              <a:rPr sz="912" b="1" spc="148" dirty="0">
                <a:solidFill>
                  <a:srgbClr val="0070C0"/>
                </a:solidFill>
                <a:latin typeface="Arial"/>
                <a:cs typeface="Arial"/>
              </a:rPr>
              <a:t> </a:t>
            </a:r>
            <a:r>
              <a:rPr sz="912" b="1" dirty="0">
                <a:solidFill>
                  <a:srgbClr val="0070C0"/>
                </a:solidFill>
                <a:latin typeface="Arial"/>
                <a:cs typeface="Arial"/>
              </a:rPr>
              <a:t>of</a:t>
            </a:r>
            <a:r>
              <a:rPr sz="912" b="1" spc="142" dirty="0">
                <a:solidFill>
                  <a:srgbClr val="0070C0"/>
                </a:solidFill>
                <a:latin typeface="Arial"/>
                <a:cs typeface="Arial"/>
              </a:rPr>
              <a:t> </a:t>
            </a:r>
            <a:r>
              <a:rPr sz="912" b="1" dirty="0">
                <a:solidFill>
                  <a:srgbClr val="0070C0"/>
                </a:solidFill>
                <a:latin typeface="Arial"/>
                <a:cs typeface="Arial"/>
              </a:rPr>
              <a:t>causing</a:t>
            </a:r>
            <a:r>
              <a:rPr sz="912" b="1" spc="148" dirty="0">
                <a:solidFill>
                  <a:srgbClr val="0070C0"/>
                </a:solidFill>
                <a:latin typeface="Arial"/>
                <a:cs typeface="Arial"/>
              </a:rPr>
              <a:t> </a:t>
            </a:r>
            <a:r>
              <a:rPr sz="912" b="1" dirty="0">
                <a:solidFill>
                  <a:srgbClr val="0070C0"/>
                </a:solidFill>
                <a:latin typeface="Arial"/>
                <a:cs typeface="Arial"/>
              </a:rPr>
              <a:t>death,</a:t>
            </a:r>
            <a:r>
              <a:rPr sz="912" b="1" spc="142" dirty="0">
                <a:solidFill>
                  <a:srgbClr val="0070C0"/>
                </a:solidFill>
                <a:latin typeface="Arial"/>
                <a:cs typeface="Arial"/>
              </a:rPr>
              <a:t> </a:t>
            </a:r>
            <a:r>
              <a:rPr sz="912" b="1" spc="-12" dirty="0">
                <a:solidFill>
                  <a:srgbClr val="0070C0"/>
                </a:solidFill>
                <a:latin typeface="Arial"/>
                <a:cs typeface="Arial"/>
              </a:rPr>
              <a:t>incapacitation, </a:t>
            </a:r>
            <a:r>
              <a:rPr sz="912" b="1" dirty="0">
                <a:solidFill>
                  <a:srgbClr val="0070C0"/>
                </a:solidFill>
                <a:latin typeface="Arial"/>
                <a:cs typeface="Arial"/>
              </a:rPr>
              <a:t>impairment</a:t>
            </a:r>
            <a:r>
              <a:rPr sz="912" b="1" spc="177" dirty="0">
                <a:solidFill>
                  <a:srgbClr val="0070C0"/>
                </a:solidFill>
                <a:latin typeface="Arial"/>
                <a:cs typeface="Arial"/>
              </a:rPr>
              <a:t> </a:t>
            </a:r>
            <a:r>
              <a:rPr sz="912" b="1" dirty="0">
                <a:solidFill>
                  <a:srgbClr val="0070C0"/>
                </a:solidFill>
                <a:latin typeface="Arial"/>
                <a:cs typeface="Arial"/>
              </a:rPr>
              <a:t>of</a:t>
            </a:r>
            <a:r>
              <a:rPr sz="912" b="1" spc="182" dirty="0">
                <a:solidFill>
                  <a:srgbClr val="0070C0"/>
                </a:solidFill>
                <a:latin typeface="Arial"/>
                <a:cs typeface="Arial"/>
              </a:rPr>
              <a:t> </a:t>
            </a:r>
            <a:r>
              <a:rPr sz="912" b="1" dirty="0">
                <a:solidFill>
                  <a:srgbClr val="0070C0"/>
                </a:solidFill>
                <a:latin typeface="Arial"/>
                <a:cs typeface="Arial"/>
              </a:rPr>
              <a:t>ability</a:t>
            </a:r>
            <a:r>
              <a:rPr sz="912" b="1" spc="177" dirty="0">
                <a:solidFill>
                  <a:srgbClr val="0070C0"/>
                </a:solidFill>
                <a:latin typeface="Arial"/>
                <a:cs typeface="Arial"/>
              </a:rPr>
              <a:t> </a:t>
            </a:r>
            <a:r>
              <a:rPr sz="912" b="1" dirty="0">
                <a:solidFill>
                  <a:srgbClr val="0070C0"/>
                </a:solidFill>
                <a:latin typeface="Arial"/>
                <a:cs typeface="Arial"/>
              </a:rPr>
              <a:t>to</a:t>
            </a:r>
            <a:r>
              <a:rPr sz="912" b="1" spc="182" dirty="0">
                <a:solidFill>
                  <a:srgbClr val="0070C0"/>
                </a:solidFill>
                <a:latin typeface="Arial"/>
                <a:cs typeface="Arial"/>
              </a:rPr>
              <a:t> </a:t>
            </a:r>
            <a:r>
              <a:rPr sz="912" b="1" spc="-12" dirty="0">
                <a:solidFill>
                  <a:srgbClr val="0070C0"/>
                </a:solidFill>
                <a:latin typeface="Arial"/>
                <a:cs typeface="Arial"/>
              </a:rPr>
              <a:t>self-</a:t>
            </a:r>
            <a:r>
              <a:rPr sz="912" b="1" dirty="0">
                <a:solidFill>
                  <a:srgbClr val="0070C0"/>
                </a:solidFill>
                <a:latin typeface="Arial"/>
                <a:cs typeface="Arial"/>
              </a:rPr>
              <a:t>rescue,</a:t>
            </a:r>
            <a:r>
              <a:rPr sz="912" b="1" spc="182" dirty="0">
                <a:solidFill>
                  <a:srgbClr val="0070C0"/>
                </a:solidFill>
                <a:latin typeface="Arial"/>
                <a:cs typeface="Arial"/>
              </a:rPr>
              <a:t> </a:t>
            </a:r>
            <a:r>
              <a:rPr sz="912" b="1" dirty="0">
                <a:solidFill>
                  <a:srgbClr val="0070C0"/>
                </a:solidFill>
                <a:latin typeface="Arial"/>
                <a:cs typeface="Arial"/>
              </a:rPr>
              <a:t>injury,</a:t>
            </a:r>
            <a:r>
              <a:rPr sz="912" b="1" spc="177" dirty="0">
                <a:solidFill>
                  <a:srgbClr val="0070C0"/>
                </a:solidFill>
                <a:latin typeface="Arial"/>
                <a:cs typeface="Arial"/>
              </a:rPr>
              <a:t> </a:t>
            </a:r>
            <a:r>
              <a:rPr sz="912" b="1" dirty="0">
                <a:solidFill>
                  <a:srgbClr val="0070C0"/>
                </a:solidFill>
                <a:latin typeface="Arial"/>
                <a:cs typeface="Arial"/>
              </a:rPr>
              <a:t>or</a:t>
            </a:r>
            <a:r>
              <a:rPr sz="912" b="1" spc="182" dirty="0">
                <a:solidFill>
                  <a:srgbClr val="0070C0"/>
                </a:solidFill>
                <a:latin typeface="Arial"/>
                <a:cs typeface="Arial"/>
              </a:rPr>
              <a:t> </a:t>
            </a:r>
            <a:r>
              <a:rPr sz="912" b="1" dirty="0">
                <a:solidFill>
                  <a:srgbClr val="0070C0"/>
                </a:solidFill>
                <a:latin typeface="Arial"/>
                <a:cs typeface="Arial"/>
              </a:rPr>
              <a:t>acute</a:t>
            </a:r>
            <a:r>
              <a:rPr sz="912" b="1" spc="177" dirty="0">
                <a:solidFill>
                  <a:srgbClr val="0070C0"/>
                </a:solidFill>
                <a:latin typeface="Arial"/>
                <a:cs typeface="Arial"/>
              </a:rPr>
              <a:t> </a:t>
            </a:r>
            <a:r>
              <a:rPr sz="912" b="1" dirty="0">
                <a:solidFill>
                  <a:srgbClr val="0070C0"/>
                </a:solidFill>
                <a:latin typeface="Arial"/>
                <a:cs typeface="Arial"/>
              </a:rPr>
              <a:t>illness</a:t>
            </a:r>
            <a:r>
              <a:rPr sz="912" b="1" spc="182" dirty="0">
                <a:solidFill>
                  <a:srgbClr val="0070C0"/>
                </a:solidFill>
                <a:latin typeface="Arial"/>
                <a:cs typeface="Arial"/>
              </a:rPr>
              <a:t> </a:t>
            </a:r>
            <a:r>
              <a:rPr sz="912" b="1" dirty="0">
                <a:solidFill>
                  <a:srgbClr val="0070C0"/>
                </a:solidFill>
                <a:latin typeface="Arial"/>
                <a:cs typeface="Arial"/>
              </a:rPr>
              <a:t>due</a:t>
            </a:r>
            <a:r>
              <a:rPr sz="912" b="1" spc="182" dirty="0">
                <a:solidFill>
                  <a:srgbClr val="0070C0"/>
                </a:solidFill>
                <a:latin typeface="Arial"/>
                <a:cs typeface="Arial"/>
              </a:rPr>
              <a:t> </a:t>
            </a:r>
            <a:r>
              <a:rPr sz="912" b="1" dirty="0">
                <a:solidFill>
                  <a:srgbClr val="0070C0"/>
                </a:solidFill>
                <a:latin typeface="Arial"/>
                <a:cs typeface="Arial"/>
              </a:rPr>
              <a:t>to</a:t>
            </a:r>
            <a:r>
              <a:rPr sz="912" b="1" spc="177" dirty="0">
                <a:solidFill>
                  <a:srgbClr val="0070C0"/>
                </a:solidFill>
                <a:latin typeface="Arial"/>
                <a:cs typeface="Arial"/>
              </a:rPr>
              <a:t> </a:t>
            </a:r>
            <a:r>
              <a:rPr sz="912" b="1" dirty="0">
                <a:solidFill>
                  <a:srgbClr val="0070C0"/>
                </a:solidFill>
                <a:latin typeface="Arial"/>
                <a:cs typeface="Arial"/>
              </a:rPr>
              <a:t>its</a:t>
            </a:r>
            <a:r>
              <a:rPr sz="912" b="1" spc="182" dirty="0">
                <a:solidFill>
                  <a:srgbClr val="0070C0"/>
                </a:solidFill>
                <a:latin typeface="Arial"/>
                <a:cs typeface="Arial"/>
              </a:rPr>
              <a:t> </a:t>
            </a:r>
            <a:r>
              <a:rPr sz="912" b="1" dirty="0">
                <a:solidFill>
                  <a:srgbClr val="0070C0"/>
                </a:solidFill>
                <a:latin typeface="Arial"/>
                <a:cs typeface="Arial"/>
              </a:rPr>
              <a:t>health</a:t>
            </a:r>
            <a:r>
              <a:rPr sz="912" b="1" spc="177" dirty="0">
                <a:solidFill>
                  <a:srgbClr val="0070C0"/>
                </a:solidFill>
                <a:latin typeface="Arial"/>
                <a:cs typeface="Arial"/>
              </a:rPr>
              <a:t> </a:t>
            </a:r>
            <a:r>
              <a:rPr sz="912" b="1" dirty="0">
                <a:solidFill>
                  <a:srgbClr val="0070C0"/>
                </a:solidFill>
                <a:latin typeface="Arial"/>
                <a:cs typeface="Arial"/>
              </a:rPr>
              <a:t>effects</a:t>
            </a:r>
            <a:r>
              <a:rPr sz="912" b="1" spc="182" dirty="0">
                <a:solidFill>
                  <a:srgbClr val="0070C0"/>
                </a:solidFill>
                <a:latin typeface="Arial"/>
                <a:cs typeface="Arial"/>
              </a:rPr>
              <a:t> </a:t>
            </a:r>
            <a:r>
              <a:rPr sz="912" b="1" dirty="0">
                <a:solidFill>
                  <a:srgbClr val="0070C0"/>
                </a:solidFill>
                <a:latin typeface="Arial"/>
                <a:cs typeface="Arial"/>
              </a:rPr>
              <a:t>is</a:t>
            </a:r>
            <a:r>
              <a:rPr sz="912" b="1" spc="182" dirty="0">
                <a:solidFill>
                  <a:srgbClr val="0070C0"/>
                </a:solidFill>
                <a:latin typeface="Arial"/>
                <a:cs typeface="Arial"/>
              </a:rPr>
              <a:t> </a:t>
            </a:r>
            <a:r>
              <a:rPr sz="912" b="1" dirty="0">
                <a:solidFill>
                  <a:srgbClr val="0070C0"/>
                </a:solidFill>
                <a:latin typeface="Arial"/>
                <a:cs typeface="Arial"/>
              </a:rPr>
              <a:t>not</a:t>
            </a:r>
            <a:r>
              <a:rPr sz="912" b="1" spc="177" dirty="0">
                <a:solidFill>
                  <a:srgbClr val="0070C0"/>
                </a:solidFill>
                <a:latin typeface="Arial"/>
                <a:cs typeface="Arial"/>
              </a:rPr>
              <a:t> </a:t>
            </a:r>
            <a:r>
              <a:rPr sz="912" b="1" dirty="0">
                <a:solidFill>
                  <a:srgbClr val="0070C0"/>
                </a:solidFill>
                <a:latin typeface="Arial"/>
                <a:cs typeface="Arial"/>
              </a:rPr>
              <a:t>covered</a:t>
            </a:r>
            <a:r>
              <a:rPr sz="912" b="1" spc="182" dirty="0">
                <a:solidFill>
                  <a:srgbClr val="0070C0"/>
                </a:solidFill>
                <a:latin typeface="Arial"/>
                <a:cs typeface="Arial"/>
              </a:rPr>
              <a:t> </a:t>
            </a:r>
            <a:r>
              <a:rPr sz="912" b="1" dirty="0">
                <a:solidFill>
                  <a:srgbClr val="0070C0"/>
                </a:solidFill>
                <a:latin typeface="Arial"/>
                <a:cs typeface="Arial"/>
              </a:rPr>
              <a:t>by</a:t>
            </a:r>
            <a:r>
              <a:rPr sz="912" b="1" spc="177" dirty="0">
                <a:solidFill>
                  <a:srgbClr val="0070C0"/>
                </a:solidFill>
                <a:latin typeface="Arial"/>
                <a:cs typeface="Arial"/>
              </a:rPr>
              <a:t> </a:t>
            </a:r>
            <a:r>
              <a:rPr sz="912" b="1" spc="-23" dirty="0">
                <a:solidFill>
                  <a:srgbClr val="0070C0"/>
                </a:solidFill>
                <a:latin typeface="Arial"/>
                <a:cs typeface="Arial"/>
              </a:rPr>
              <a:t>this </a:t>
            </a:r>
            <a:r>
              <a:rPr sz="912" b="1" spc="-12" dirty="0">
                <a:solidFill>
                  <a:srgbClr val="0070C0"/>
                </a:solidFill>
                <a:latin typeface="Arial"/>
                <a:cs typeface="Arial"/>
              </a:rPr>
              <a:t>definition.</a:t>
            </a:r>
            <a:endParaRPr sz="912" dirty="0">
              <a:latin typeface="Arial"/>
              <a:cs typeface="Arial"/>
            </a:endParaRPr>
          </a:p>
          <a:p>
            <a:pPr marL="285249" indent="-220815" algn="just">
              <a:spcBef>
                <a:spcPts val="530"/>
              </a:spcBef>
              <a:buAutoNum type="arabicParenBoth" startAt="5"/>
              <a:tabLst>
                <a:tab pos="285249" algn="l"/>
              </a:tabLst>
            </a:pPr>
            <a:r>
              <a:rPr sz="1197" b="1" dirty="0">
                <a:solidFill>
                  <a:srgbClr val="0070C0"/>
                </a:solidFill>
                <a:latin typeface="Arial"/>
                <a:cs typeface="Arial"/>
              </a:rPr>
              <a:t>Any</a:t>
            </a:r>
            <a:r>
              <a:rPr sz="1197" b="1" spc="-17" dirty="0">
                <a:solidFill>
                  <a:srgbClr val="0070C0"/>
                </a:solidFill>
                <a:latin typeface="Arial"/>
                <a:cs typeface="Arial"/>
              </a:rPr>
              <a:t> </a:t>
            </a:r>
            <a:r>
              <a:rPr sz="1197" b="1" dirty="0">
                <a:solidFill>
                  <a:srgbClr val="0070C0"/>
                </a:solidFill>
                <a:latin typeface="Arial"/>
                <a:cs typeface="Arial"/>
              </a:rPr>
              <a:t>other</a:t>
            </a:r>
            <a:r>
              <a:rPr sz="1197" b="1" spc="-17" dirty="0">
                <a:solidFill>
                  <a:srgbClr val="0070C0"/>
                </a:solidFill>
                <a:latin typeface="Arial"/>
                <a:cs typeface="Arial"/>
              </a:rPr>
              <a:t> </a:t>
            </a:r>
            <a:r>
              <a:rPr sz="1197" b="1" dirty="0">
                <a:solidFill>
                  <a:srgbClr val="0070C0"/>
                </a:solidFill>
                <a:latin typeface="Arial"/>
                <a:cs typeface="Arial"/>
              </a:rPr>
              <a:t>atmospheric</a:t>
            </a:r>
            <a:r>
              <a:rPr sz="1197" b="1" spc="-17" dirty="0">
                <a:solidFill>
                  <a:srgbClr val="0070C0"/>
                </a:solidFill>
                <a:latin typeface="Arial"/>
                <a:cs typeface="Arial"/>
              </a:rPr>
              <a:t> </a:t>
            </a:r>
            <a:r>
              <a:rPr sz="1197" b="1" dirty="0">
                <a:solidFill>
                  <a:srgbClr val="0070C0"/>
                </a:solidFill>
                <a:latin typeface="Arial"/>
                <a:cs typeface="Arial"/>
              </a:rPr>
              <a:t>condition</a:t>
            </a:r>
            <a:r>
              <a:rPr sz="1197" b="1" spc="-17" dirty="0">
                <a:solidFill>
                  <a:srgbClr val="0070C0"/>
                </a:solidFill>
                <a:latin typeface="Arial"/>
                <a:cs typeface="Arial"/>
              </a:rPr>
              <a:t> </a:t>
            </a:r>
            <a:r>
              <a:rPr sz="1197" b="1" dirty="0">
                <a:solidFill>
                  <a:srgbClr val="0070C0"/>
                </a:solidFill>
                <a:latin typeface="Arial"/>
                <a:cs typeface="Arial"/>
              </a:rPr>
              <a:t>that</a:t>
            </a:r>
            <a:r>
              <a:rPr sz="1197" b="1" spc="-17" dirty="0">
                <a:solidFill>
                  <a:srgbClr val="0070C0"/>
                </a:solidFill>
                <a:latin typeface="Arial"/>
                <a:cs typeface="Arial"/>
              </a:rPr>
              <a:t> </a:t>
            </a:r>
            <a:r>
              <a:rPr sz="1197" b="1" dirty="0">
                <a:solidFill>
                  <a:srgbClr val="0070C0"/>
                </a:solidFill>
                <a:latin typeface="Arial"/>
                <a:cs typeface="Arial"/>
              </a:rPr>
              <a:t>is</a:t>
            </a:r>
            <a:r>
              <a:rPr sz="1197" b="1" spc="-12" dirty="0">
                <a:solidFill>
                  <a:srgbClr val="0070C0"/>
                </a:solidFill>
                <a:latin typeface="Arial"/>
                <a:cs typeface="Arial"/>
              </a:rPr>
              <a:t> </a:t>
            </a:r>
            <a:r>
              <a:rPr sz="1197" b="1" dirty="0">
                <a:solidFill>
                  <a:srgbClr val="0070C0"/>
                </a:solidFill>
                <a:latin typeface="Arial"/>
                <a:cs typeface="Arial"/>
              </a:rPr>
              <a:t>immediately</a:t>
            </a:r>
            <a:r>
              <a:rPr sz="1197" b="1" spc="-17" dirty="0">
                <a:solidFill>
                  <a:srgbClr val="0070C0"/>
                </a:solidFill>
                <a:latin typeface="Arial"/>
                <a:cs typeface="Arial"/>
              </a:rPr>
              <a:t> </a:t>
            </a:r>
            <a:r>
              <a:rPr sz="1197" b="1" dirty="0">
                <a:solidFill>
                  <a:srgbClr val="0070C0"/>
                </a:solidFill>
                <a:latin typeface="Arial"/>
                <a:cs typeface="Arial"/>
              </a:rPr>
              <a:t>dangerous</a:t>
            </a:r>
            <a:r>
              <a:rPr sz="1197" b="1" spc="-17" dirty="0">
                <a:solidFill>
                  <a:srgbClr val="0070C0"/>
                </a:solidFill>
                <a:latin typeface="Arial"/>
                <a:cs typeface="Arial"/>
              </a:rPr>
              <a:t> </a:t>
            </a:r>
            <a:r>
              <a:rPr sz="1197" b="1" dirty="0">
                <a:solidFill>
                  <a:srgbClr val="0070C0"/>
                </a:solidFill>
                <a:latin typeface="Arial"/>
                <a:cs typeface="Arial"/>
              </a:rPr>
              <a:t>to</a:t>
            </a:r>
            <a:r>
              <a:rPr sz="1197" b="1" spc="-17" dirty="0">
                <a:solidFill>
                  <a:srgbClr val="0070C0"/>
                </a:solidFill>
                <a:latin typeface="Arial"/>
                <a:cs typeface="Arial"/>
              </a:rPr>
              <a:t> </a:t>
            </a:r>
            <a:r>
              <a:rPr sz="1197" b="1" dirty="0">
                <a:solidFill>
                  <a:srgbClr val="0070C0"/>
                </a:solidFill>
                <a:latin typeface="Arial"/>
                <a:cs typeface="Arial"/>
              </a:rPr>
              <a:t>life</a:t>
            </a:r>
            <a:r>
              <a:rPr sz="1197" b="1" spc="-17" dirty="0">
                <a:solidFill>
                  <a:srgbClr val="0070C0"/>
                </a:solidFill>
                <a:latin typeface="Arial"/>
                <a:cs typeface="Arial"/>
              </a:rPr>
              <a:t> </a:t>
            </a:r>
            <a:r>
              <a:rPr sz="1197" b="1" dirty="0">
                <a:solidFill>
                  <a:srgbClr val="0070C0"/>
                </a:solidFill>
                <a:latin typeface="Arial"/>
                <a:cs typeface="Arial"/>
              </a:rPr>
              <a:t>or</a:t>
            </a:r>
            <a:r>
              <a:rPr sz="1197" b="1" spc="-12" dirty="0">
                <a:solidFill>
                  <a:srgbClr val="0070C0"/>
                </a:solidFill>
                <a:latin typeface="Arial"/>
                <a:cs typeface="Arial"/>
              </a:rPr>
              <a:t> health.</a:t>
            </a:r>
            <a:endParaRPr sz="1197" dirty="0">
              <a:latin typeface="Arial"/>
              <a:cs typeface="Arial"/>
            </a:endParaRPr>
          </a:p>
          <a:p>
            <a:pPr marL="64434" marR="55747" algn="just">
              <a:lnSpc>
                <a:spcPts val="1003"/>
              </a:lnSpc>
              <a:spcBef>
                <a:spcPts val="638"/>
              </a:spcBef>
            </a:pPr>
            <a:r>
              <a:rPr sz="912" b="1" dirty="0">
                <a:solidFill>
                  <a:srgbClr val="0070C0"/>
                </a:solidFill>
                <a:latin typeface="Arial"/>
                <a:cs typeface="Arial"/>
              </a:rPr>
              <a:t>NOTE:</a:t>
            </a:r>
            <a:r>
              <a:rPr sz="912" b="1" spc="103" dirty="0">
                <a:solidFill>
                  <a:srgbClr val="0070C0"/>
                </a:solidFill>
                <a:latin typeface="Arial"/>
                <a:cs typeface="Arial"/>
              </a:rPr>
              <a:t> </a:t>
            </a:r>
            <a:r>
              <a:rPr sz="912" b="1" dirty="0">
                <a:solidFill>
                  <a:srgbClr val="0070C0"/>
                </a:solidFill>
                <a:latin typeface="Arial"/>
                <a:cs typeface="Arial"/>
              </a:rPr>
              <a:t>For</a:t>
            </a:r>
            <a:r>
              <a:rPr sz="912" b="1" spc="108" dirty="0">
                <a:solidFill>
                  <a:srgbClr val="0070C0"/>
                </a:solidFill>
                <a:latin typeface="Arial"/>
                <a:cs typeface="Arial"/>
              </a:rPr>
              <a:t> </a:t>
            </a:r>
            <a:r>
              <a:rPr sz="912" b="1" dirty="0">
                <a:solidFill>
                  <a:srgbClr val="0070C0"/>
                </a:solidFill>
                <a:latin typeface="Arial"/>
                <a:cs typeface="Arial"/>
              </a:rPr>
              <a:t>air</a:t>
            </a:r>
            <a:r>
              <a:rPr sz="912" b="1" spc="108" dirty="0">
                <a:solidFill>
                  <a:srgbClr val="0070C0"/>
                </a:solidFill>
                <a:latin typeface="Arial"/>
                <a:cs typeface="Arial"/>
              </a:rPr>
              <a:t> </a:t>
            </a:r>
            <a:r>
              <a:rPr sz="912" b="1" dirty="0">
                <a:solidFill>
                  <a:srgbClr val="0070C0"/>
                </a:solidFill>
                <a:latin typeface="Arial"/>
                <a:cs typeface="Arial"/>
              </a:rPr>
              <a:t>contaminants</a:t>
            </a:r>
            <a:r>
              <a:rPr sz="912" b="1" spc="103" dirty="0">
                <a:solidFill>
                  <a:srgbClr val="0070C0"/>
                </a:solidFill>
                <a:latin typeface="Arial"/>
                <a:cs typeface="Arial"/>
              </a:rPr>
              <a:t> </a:t>
            </a:r>
            <a:r>
              <a:rPr sz="912" b="1" dirty="0">
                <a:solidFill>
                  <a:srgbClr val="0070C0"/>
                </a:solidFill>
                <a:latin typeface="Arial"/>
                <a:cs typeface="Arial"/>
              </a:rPr>
              <a:t>for</a:t>
            </a:r>
            <a:r>
              <a:rPr sz="912" b="1" spc="108" dirty="0">
                <a:solidFill>
                  <a:srgbClr val="0070C0"/>
                </a:solidFill>
                <a:latin typeface="Arial"/>
                <a:cs typeface="Arial"/>
              </a:rPr>
              <a:t> </a:t>
            </a:r>
            <a:r>
              <a:rPr sz="912" b="1" dirty="0">
                <a:solidFill>
                  <a:srgbClr val="0070C0"/>
                </a:solidFill>
                <a:latin typeface="Arial"/>
                <a:cs typeface="Arial"/>
              </a:rPr>
              <a:t>which</a:t>
            </a:r>
            <a:r>
              <a:rPr sz="912" b="1" spc="108" dirty="0">
                <a:solidFill>
                  <a:srgbClr val="0070C0"/>
                </a:solidFill>
                <a:latin typeface="Arial"/>
                <a:cs typeface="Arial"/>
              </a:rPr>
              <a:t> </a:t>
            </a:r>
            <a:r>
              <a:rPr sz="912" b="1" dirty="0">
                <a:solidFill>
                  <a:srgbClr val="0070C0"/>
                </a:solidFill>
                <a:latin typeface="Arial"/>
                <a:cs typeface="Arial"/>
              </a:rPr>
              <a:t>OSHA</a:t>
            </a:r>
            <a:r>
              <a:rPr sz="912" b="1" spc="80" dirty="0">
                <a:solidFill>
                  <a:srgbClr val="0070C0"/>
                </a:solidFill>
                <a:latin typeface="Arial"/>
                <a:cs typeface="Arial"/>
              </a:rPr>
              <a:t> </a:t>
            </a:r>
            <a:r>
              <a:rPr sz="912" b="1" dirty="0">
                <a:solidFill>
                  <a:srgbClr val="0070C0"/>
                </a:solidFill>
                <a:latin typeface="Arial"/>
                <a:cs typeface="Arial"/>
              </a:rPr>
              <a:t>has</a:t>
            </a:r>
            <a:r>
              <a:rPr sz="912" b="1" spc="103" dirty="0">
                <a:solidFill>
                  <a:srgbClr val="0070C0"/>
                </a:solidFill>
                <a:latin typeface="Arial"/>
                <a:cs typeface="Arial"/>
              </a:rPr>
              <a:t> </a:t>
            </a:r>
            <a:r>
              <a:rPr sz="912" b="1" dirty="0">
                <a:solidFill>
                  <a:srgbClr val="0070C0"/>
                </a:solidFill>
                <a:latin typeface="Arial"/>
                <a:cs typeface="Arial"/>
              </a:rPr>
              <a:t>not</a:t>
            </a:r>
            <a:r>
              <a:rPr sz="912" b="1" spc="108" dirty="0">
                <a:solidFill>
                  <a:srgbClr val="0070C0"/>
                </a:solidFill>
                <a:latin typeface="Arial"/>
                <a:cs typeface="Arial"/>
              </a:rPr>
              <a:t> </a:t>
            </a:r>
            <a:r>
              <a:rPr sz="912" b="1" dirty="0">
                <a:solidFill>
                  <a:srgbClr val="0070C0"/>
                </a:solidFill>
                <a:latin typeface="Arial"/>
                <a:cs typeface="Arial"/>
              </a:rPr>
              <a:t>determined</a:t>
            </a:r>
            <a:r>
              <a:rPr sz="912" b="1" spc="108" dirty="0">
                <a:solidFill>
                  <a:srgbClr val="0070C0"/>
                </a:solidFill>
                <a:latin typeface="Arial"/>
                <a:cs typeface="Arial"/>
              </a:rPr>
              <a:t> </a:t>
            </a:r>
            <a:r>
              <a:rPr sz="912" b="1" dirty="0">
                <a:solidFill>
                  <a:srgbClr val="0070C0"/>
                </a:solidFill>
                <a:latin typeface="Arial"/>
                <a:cs typeface="Arial"/>
              </a:rPr>
              <a:t>a</a:t>
            </a:r>
            <a:r>
              <a:rPr sz="912" b="1" spc="108" dirty="0">
                <a:solidFill>
                  <a:srgbClr val="0070C0"/>
                </a:solidFill>
                <a:latin typeface="Arial"/>
                <a:cs typeface="Arial"/>
              </a:rPr>
              <a:t> </a:t>
            </a:r>
            <a:r>
              <a:rPr sz="912" b="1" dirty="0">
                <a:solidFill>
                  <a:srgbClr val="0070C0"/>
                </a:solidFill>
                <a:latin typeface="Arial"/>
                <a:cs typeface="Arial"/>
              </a:rPr>
              <a:t>dose</a:t>
            </a:r>
            <a:r>
              <a:rPr sz="912" b="1" spc="103" dirty="0">
                <a:solidFill>
                  <a:srgbClr val="0070C0"/>
                </a:solidFill>
                <a:latin typeface="Arial"/>
                <a:cs typeface="Arial"/>
              </a:rPr>
              <a:t> </a:t>
            </a:r>
            <a:r>
              <a:rPr sz="912" b="1" dirty="0">
                <a:solidFill>
                  <a:srgbClr val="0070C0"/>
                </a:solidFill>
                <a:latin typeface="Arial"/>
                <a:cs typeface="Arial"/>
              </a:rPr>
              <a:t>or</a:t>
            </a:r>
            <a:r>
              <a:rPr sz="912" b="1" spc="108" dirty="0">
                <a:solidFill>
                  <a:srgbClr val="0070C0"/>
                </a:solidFill>
                <a:latin typeface="Arial"/>
                <a:cs typeface="Arial"/>
              </a:rPr>
              <a:t> </a:t>
            </a:r>
            <a:r>
              <a:rPr sz="912" b="1" dirty="0">
                <a:solidFill>
                  <a:srgbClr val="0070C0"/>
                </a:solidFill>
                <a:latin typeface="Arial"/>
                <a:cs typeface="Arial"/>
              </a:rPr>
              <a:t>permissible</a:t>
            </a:r>
            <a:r>
              <a:rPr sz="912" b="1" spc="108" dirty="0">
                <a:solidFill>
                  <a:srgbClr val="0070C0"/>
                </a:solidFill>
                <a:latin typeface="Arial"/>
                <a:cs typeface="Arial"/>
              </a:rPr>
              <a:t> </a:t>
            </a:r>
            <a:r>
              <a:rPr sz="912" b="1" dirty="0">
                <a:solidFill>
                  <a:srgbClr val="0070C0"/>
                </a:solidFill>
                <a:latin typeface="Arial"/>
                <a:cs typeface="Arial"/>
              </a:rPr>
              <a:t>exposure</a:t>
            </a:r>
            <a:r>
              <a:rPr sz="912" b="1" spc="108" dirty="0">
                <a:solidFill>
                  <a:srgbClr val="0070C0"/>
                </a:solidFill>
                <a:latin typeface="Arial"/>
                <a:cs typeface="Arial"/>
              </a:rPr>
              <a:t> </a:t>
            </a:r>
            <a:r>
              <a:rPr sz="912" b="1" dirty="0">
                <a:solidFill>
                  <a:srgbClr val="0070C0"/>
                </a:solidFill>
                <a:latin typeface="Arial"/>
                <a:cs typeface="Arial"/>
              </a:rPr>
              <a:t>limit,</a:t>
            </a:r>
            <a:r>
              <a:rPr sz="912" b="1" spc="103" dirty="0">
                <a:solidFill>
                  <a:srgbClr val="0070C0"/>
                </a:solidFill>
                <a:latin typeface="Arial"/>
                <a:cs typeface="Arial"/>
              </a:rPr>
              <a:t> </a:t>
            </a:r>
            <a:r>
              <a:rPr sz="912" b="1" spc="-12" dirty="0">
                <a:solidFill>
                  <a:srgbClr val="0070C0"/>
                </a:solidFill>
                <a:latin typeface="Arial"/>
                <a:cs typeface="Arial"/>
              </a:rPr>
              <a:t>other </a:t>
            </a:r>
            <a:r>
              <a:rPr sz="912" b="1" dirty="0">
                <a:solidFill>
                  <a:srgbClr val="0070C0"/>
                </a:solidFill>
                <a:latin typeface="Arial"/>
                <a:cs typeface="Arial"/>
              </a:rPr>
              <a:t>sources</a:t>
            </a:r>
            <a:r>
              <a:rPr sz="912" b="1" spc="165" dirty="0">
                <a:solidFill>
                  <a:srgbClr val="0070C0"/>
                </a:solidFill>
                <a:latin typeface="Arial"/>
                <a:cs typeface="Arial"/>
              </a:rPr>
              <a:t> </a:t>
            </a:r>
            <a:r>
              <a:rPr sz="912" b="1" dirty="0">
                <a:solidFill>
                  <a:srgbClr val="0070C0"/>
                </a:solidFill>
                <a:latin typeface="Arial"/>
                <a:cs typeface="Arial"/>
              </a:rPr>
              <a:t>of</a:t>
            </a:r>
            <a:r>
              <a:rPr sz="912" b="1" spc="165" dirty="0">
                <a:solidFill>
                  <a:srgbClr val="0070C0"/>
                </a:solidFill>
                <a:latin typeface="Arial"/>
                <a:cs typeface="Arial"/>
              </a:rPr>
              <a:t> </a:t>
            </a:r>
            <a:r>
              <a:rPr sz="912" b="1" dirty="0">
                <a:solidFill>
                  <a:srgbClr val="0070C0"/>
                </a:solidFill>
                <a:latin typeface="Arial"/>
                <a:cs typeface="Arial"/>
              </a:rPr>
              <a:t>information,</a:t>
            </a:r>
            <a:r>
              <a:rPr sz="912" b="1" spc="165" dirty="0">
                <a:solidFill>
                  <a:srgbClr val="0070C0"/>
                </a:solidFill>
                <a:latin typeface="Arial"/>
                <a:cs typeface="Arial"/>
              </a:rPr>
              <a:t> </a:t>
            </a:r>
            <a:r>
              <a:rPr sz="912" b="1" dirty="0">
                <a:solidFill>
                  <a:srgbClr val="0070C0"/>
                </a:solidFill>
                <a:latin typeface="Arial"/>
                <a:cs typeface="Arial"/>
              </a:rPr>
              <a:t>such</a:t>
            </a:r>
            <a:r>
              <a:rPr sz="912" b="1" spc="165" dirty="0">
                <a:solidFill>
                  <a:srgbClr val="0070C0"/>
                </a:solidFill>
                <a:latin typeface="Arial"/>
                <a:cs typeface="Arial"/>
              </a:rPr>
              <a:t> </a:t>
            </a:r>
            <a:r>
              <a:rPr sz="912" b="1" dirty="0">
                <a:solidFill>
                  <a:srgbClr val="0070C0"/>
                </a:solidFill>
                <a:latin typeface="Arial"/>
                <a:cs typeface="Arial"/>
              </a:rPr>
              <a:t>as</a:t>
            </a:r>
            <a:r>
              <a:rPr sz="912" b="1" spc="171" dirty="0">
                <a:solidFill>
                  <a:srgbClr val="0070C0"/>
                </a:solidFill>
                <a:latin typeface="Arial"/>
                <a:cs typeface="Arial"/>
              </a:rPr>
              <a:t> </a:t>
            </a:r>
            <a:r>
              <a:rPr sz="912" b="1" dirty="0">
                <a:solidFill>
                  <a:srgbClr val="0070C0"/>
                </a:solidFill>
                <a:latin typeface="Arial"/>
                <a:cs typeface="Arial"/>
              </a:rPr>
              <a:t>Safety</a:t>
            </a:r>
            <a:r>
              <a:rPr sz="912" b="1" spc="165" dirty="0">
                <a:solidFill>
                  <a:srgbClr val="0070C0"/>
                </a:solidFill>
                <a:latin typeface="Arial"/>
                <a:cs typeface="Arial"/>
              </a:rPr>
              <a:t> </a:t>
            </a:r>
            <a:r>
              <a:rPr sz="912" b="1" dirty="0">
                <a:solidFill>
                  <a:srgbClr val="0070C0"/>
                </a:solidFill>
                <a:latin typeface="Arial"/>
                <a:cs typeface="Arial"/>
              </a:rPr>
              <a:t>Data</a:t>
            </a:r>
            <a:r>
              <a:rPr sz="912" b="1" spc="165" dirty="0">
                <a:solidFill>
                  <a:srgbClr val="0070C0"/>
                </a:solidFill>
                <a:latin typeface="Arial"/>
                <a:cs typeface="Arial"/>
              </a:rPr>
              <a:t> </a:t>
            </a:r>
            <a:r>
              <a:rPr sz="912" b="1" dirty="0">
                <a:solidFill>
                  <a:srgbClr val="0070C0"/>
                </a:solidFill>
                <a:latin typeface="Arial"/>
                <a:cs typeface="Arial"/>
              </a:rPr>
              <a:t>Sheets</a:t>
            </a:r>
            <a:r>
              <a:rPr sz="912" b="1" spc="165" dirty="0">
                <a:solidFill>
                  <a:srgbClr val="0070C0"/>
                </a:solidFill>
                <a:latin typeface="Arial"/>
                <a:cs typeface="Arial"/>
              </a:rPr>
              <a:t> </a:t>
            </a:r>
            <a:r>
              <a:rPr sz="912" b="1" dirty="0">
                <a:solidFill>
                  <a:srgbClr val="0070C0"/>
                </a:solidFill>
                <a:latin typeface="Arial"/>
                <a:cs typeface="Arial"/>
              </a:rPr>
              <a:t>that</a:t>
            </a:r>
            <a:r>
              <a:rPr sz="912" b="1" spc="165" dirty="0">
                <a:solidFill>
                  <a:srgbClr val="0070C0"/>
                </a:solidFill>
                <a:latin typeface="Arial"/>
                <a:cs typeface="Arial"/>
              </a:rPr>
              <a:t> </a:t>
            </a:r>
            <a:r>
              <a:rPr sz="912" b="1" dirty="0">
                <a:solidFill>
                  <a:srgbClr val="0070C0"/>
                </a:solidFill>
                <a:latin typeface="Arial"/>
                <a:cs typeface="Arial"/>
              </a:rPr>
              <a:t>comply</a:t>
            </a:r>
            <a:r>
              <a:rPr sz="912" b="1" spc="171" dirty="0">
                <a:solidFill>
                  <a:srgbClr val="0070C0"/>
                </a:solidFill>
                <a:latin typeface="Arial"/>
                <a:cs typeface="Arial"/>
              </a:rPr>
              <a:t> </a:t>
            </a:r>
            <a:r>
              <a:rPr sz="912" b="1" dirty="0">
                <a:solidFill>
                  <a:srgbClr val="0070C0"/>
                </a:solidFill>
                <a:latin typeface="Arial"/>
                <a:cs typeface="Arial"/>
              </a:rPr>
              <a:t>with</a:t>
            </a:r>
            <a:r>
              <a:rPr sz="912" b="1" spc="165" dirty="0">
                <a:solidFill>
                  <a:srgbClr val="0070C0"/>
                </a:solidFill>
                <a:latin typeface="Arial"/>
                <a:cs typeface="Arial"/>
              </a:rPr>
              <a:t> </a:t>
            </a:r>
            <a:r>
              <a:rPr sz="912" b="1" dirty="0">
                <a:solidFill>
                  <a:srgbClr val="0070C0"/>
                </a:solidFill>
                <a:latin typeface="Arial"/>
                <a:cs typeface="Arial"/>
              </a:rPr>
              <a:t>the</a:t>
            </a:r>
            <a:r>
              <a:rPr sz="912" b="1" spc="165" dirty="0">
                <a:solidFill>
                  <a:srgbClr val="0070C0"/>
                </a:solidFill>
                <a:latin typeface="Arial"/>
                <a:cs typeface="Arial"/>
              </a:rPr>
              <a:t> </a:t>
            </a:r>
            <a:r>
              <a:rPr sz="912" b="1" dirty="0">
                <a:solidFill>
                  <a:srgbClr val="0070C0"/>
                </a:solidFill>
                <a:latin typeface="Arial"/>
                <a:cs typeface="Arial"/>
              </a:rPr>
              <a:t>Hazard</a:t>
            </a:r>
            <a:r>
              <a:rPr sz="912" b="1" spc="165" dirty="0">
                <a:solidFill>
                  <a:srgbClr val="0070C0"/>
                </a:solidFill>
                <a:latin typeface="Arial"/>
                <a:cs typeface="Arial"/>
              </a:rPr>
              <a:t> </a:t>
            </a:r>
            <a:r>
              <a:rPr sz="912" b="1" dirty="0">
                <a:solidFill>
                  <a:srgbClr val="0070C0"/>
                </a:solidFill>
                <a:latin typeface="Arial"/>
                <a:cs typeface="Arial"/>
              </a:rPr>
              <a:t>Communication</a:t>
            </a:r>
            <a:r>
              <a:rPr sz="912" b="1" spc="165" dirty="0">
                <a:solidFill>
                  <a:srgbClr val="0070C0"/>
                </a:solidFill>
                <a:latin typeface="Arial"/>
                <a:cs typeface="Arial"/>
              </a:rPr>
              <a:t> </a:t>
            </a:r>
            <a:r>
              <a:rPr sz="912" b="1" spc="-12" dirty="0">
                <a:solidFill>
                  <a:srgbClr val="0070C0"/>
                </a:solidFill>
                <a:latin typeface="Arial"/>
                <a:cs typeface="Arial"/>
              </a:rPr>
              <a:t>Standard,</a:t>
            </a:r>
            <a:endParaRPr sz="912" dirty="0">
              <a:latin typeface="Arial"/>
              <a:cs typeface="Arial"/>
            </a:endParaRPr>
          </a:p>
          <a:p>
            <a:pPr marL="64434" marR="55747" algn="just">
              <a:lnSpc>
                <a:spcPts val="1003"/>
              </a:lnSpc>
            </a:pPr>
            <a:r>
              <a:rPr sz="912" b="1" dirty="0">
                <a:solidFill>
                  <a:srgbClr val="0070C0"/>
                </a:solidFill>
                <a:latin typeface="Arial"/>
                <a:cs typeface="Arial"/>
              </a:rPr>
              <a:t>§1926.59</a:t>
            </a:r>
            <a:r>
              <a:rPr sz="912" b="1" spc="205" dirty="0">
                <a:solidFill>
                  <a:srgbClr val="0070C0"/>
                </a:solidFill>
                <a:latin typeface="Arial"/>
                <a:cs typeface="Arial"/>
              </a:rPr>
              <a:t> </a:t>
            </a:r>
            <a:r>
              <a:rPr sz="912" b="1" dirty="0">
                <a:solidFill>
                  <a:srgbClr val="0070C0"/>
                </a:solidFill>
                <a:latin typeface="Arial"/>
                <a:cs typeface="Arial"/>
              </a:rPr>
              <a:t>of</a:t>
            </a:r>
            <a:r>
              <a:rPr sz="912" b="1" spc="205" dirty="0">
                <a:solidFill>
                  <a:srgbClr val="0070C0"/>
                </a:solidFill>
                <a:latin typeface="Arial"/>
                <a:cs typeface="Arial"/>
              </a:rPr>
              <a:t> </a:t>
            </a:r>
            <a:r>
              <a:rPr sz="912" b="1" dirty="0">
                <a:solidFill>
                  <a:srgbClr val="0070C0"/>
                </a:solidFill>
                <a:latin typeface="Arial"/>
                <a:cs typeface="Arial"/>
              </a:rPr>
              <a:t>this</a:t>
            </a:r>
            <a:r>
              <a:rPr sz="912" b="1" spc="205" dirty="0">
                <a:solidFill>
                  <a:srgbClr val="0070C0"/>
                </a:solidFill>
                <a:latin typeface="Arial"/>
                <a:cs typeface="Arial"/>
              </a:rPr>
              <a:t> </a:t>
            </a:r>
            <a:r>
              <a:rPr sz="912" b="1" dirty="0">
                <a:solidFill>
                  <a:srgbClr val="0070C0"/>
                </a:solidFill>
                <a:latin typeface="Arial"/>
                <a:cs typeface="Arial"/>
              </a:rPr>
              <a:t>part,</a:t>
            </a:r>
            <a:r>
              <a:rPr sz="912" b="1" spc="200" dirty="0">
                <a:solidFill>
                  <a:srgbClr val="0070C0"/>
                </a:solidFill>
                <a:latin typeface="Arial"/>
                <a:cs typeface="Arial"/>
              </a:rPr>
              <a:t> </a:t>
            </a:r>
            <a:r>
              <a:rPr sz="912" b="1" dirty="0">
                <a:solidFill>
                  <a:srgbClr val="0070C0"/>
                </a:solidFill>
                <a:latin typeface="Arial"/>
                <a:cs typeface="Arial"/>
              </a:rPr>
              <a:t>published</a:t>
            </a:r>
            <a:r>
              <a:rPr sz="912" b="1" spc="200" dirty="0">
                <a:solidFill>
                  <a:srgbClr val="0070C0"/>
                </a:solidFill>
                <a:latin typeface="Arial"/>
                <a:cs typeface="Arial"/>
              </a:rPr>
              <a:t> </a:t>
            </a:r>
            <a:r>
              <a:rPr sz="912" b="1" dirty="0">
                <a:solidFill>
                  <a:srgbClr val="0070C0"/>
                </a:solidFill>
                <a:latin typeface="Arial"/>
                <a:cs typeface="Arial"/>
              </a:rPr>
              <a:t>information,</a:t>
            </a:r>
            <a:r>
              <a:rPr sz="912" b="1" spc="200" dirty="0">
                <a:solidFill>
                  <a:srgbClr val="0070C0"/>
                </a:solidFill>
                <a:latin typeface="Arial"/>
                <a:cs typeface="Arial"/>
              </a:rPr>
              <a:t> </a:t>
            </a:r>
            <a:r>
              <a:rPr sz="912" b="1" dirty="0">
                <a:solidFill>
                  <a:srgbClr val="0070C0"/>
                </a:solidFill>
                <a:latin typeface="Arial"/>
                <a:cs typeface="Arial"/>
              </a:rPr>
              <a:t>and</a:t>
            </a:r>
            <a:r>
              <a:rPr sz="912" b="1" spc="200" dirty="0">
                <a:solidFill>
                  <a:srgbClr val="0070C0"/>
                </a:solidFill>
                <a:latin typeface="Arial"/>
                <a:cs typeface="Arial"/>
              </a:rPr>
              <a:t> </a:t>
            </a:r>
            <a:r>
              <a:rPr sz="912" b="1" dirty="0">
                <a:solidFill>
                  <a:srgbClr val="0070C0"/>
                </a:solidFill>
                <a:latin typeface="Arial"/>
                <a:cs typeface="Arial"/>
              </a:rPr>
              <a:t>internal</a:t>
            </a:r>
            <a:r>
              <a:rPr sz="912" b="1" spc="200" dirty="0">
                <a:solidFill>
                  <a:srgbClr val="0070C0"/>
                </a:solidFill>
                <a:latin typeface="Arial"/>
                <a:cs typeface="Arial"/>
              </a:rPr>
              <a:t> </a:t>
            </a:r>
            <a:r>
              <a:rPr sz="912" b="1" dirty="0">
                <a:solidFill>
                  <a:srgbClr val="0070C0"/>
                </a:solidFill>
                <a:latin typeface="Arial"/>
                <a:cs typeface="Arial"/>
              </a:rPr>
              <a:t>documents</a:t>
            </a:r>
            <a:r>
              <a:rPr sz="912" b="1" spc="205" dirty="0">
                <a:solidFill>
                  <a:srgbClr val="0070C0"/>
                </a:solidFill>
                <a:latin typeface="Arial"/>
                <a:cs typeface="Arial"/>
              </a:rPr>
              <a:t> </a:t>
            </a:r>
            <a:r>
              <a:rPr sz="912" b="1" dirty="0">
                <a:solidFill>
                  <a:srgbClr val="0070C0"/>
                </a:solidFill>
                <a:latin typeface="Arial"/>
                <a:cs typeface="Arial"/>
              </a:rPr>
              <a:t>can</a:t>
            </a:r>
            <a:r>
              <a:rPr sz="912" b="1" spc="200" dirty="0">
                <a:solidFill>
                  <a:srgbClr val="0070C0"/>
                </a:solidFill>
                <a:latin typeface="Arial"/>
                <a:cs typeface="Arial"/>
              </a:rPr>
              <a:t> </a:t>
            </a:r>
            <a:r>
              <a:rPr sz="912" b="1" dirty="0">
                <a:solidFill>
                  <a:srgbClr val="0070C0"/>
                </a:solidFill>
                <a:latin typeface="Arial"/>
                <a:cs typeface="Arial"/>
              </a:rPr>
              <a:t>provide</a:t>
            </a:r>
            <a:r>
              <a:rPr sz="912" b="1" spc="205" dirty="0">
                <a:solidFill>
                  <a:srgbClr val="0070C0"/>
                </a:solidFill>
                <a:latin typeface="Arial"/>
                <a:cs typeface="Arial"/>
              </a:rPr>
              <a:t> </a:t>
            </a:r>
            <a:r>
              <a:rPr sz="912" b="1" dirty="0">
                <a:solidFill>
                  <a:srgbClr val="0070C0"/>
                </a:solidFill>
                <a:latin typeface="Arial"/>
                <a:cs typeface="Arial"/>
              </a:rPr>
              <a:t>guidance</a:t>
            </a:r>
            <a:r>
              <a:rPr sz="912" b="1" spc="205" dirty="0">
                <a:solidFill>
                  <a:srgbClr val="0070C0"/>
                </a:solidFill>
                <a:latin typeface="Arial"/>
                <a:cs typeface="Arial"/>
              </a:rPr>
              <a:t> </a:t>
            </a:r>
            <a:r>
              <a:rPr sz="912" b="1" dirty="0">
                <a:solidFill>
                  <a:srgbClr val="0070C0"/>
                </a:solidFill>
                <a:latin typeface="Arial"/>
                <a:cs typeface="Arial"/>
              </a:rPr>
              <a:t>in</a:t>
            </a:r>
            <a:r>
              <a:rPr sz="912" b="1" spc="205" dirty="0">
                <a:solidFill>
                  <a:srgbClr val="0070C0"/>
                </a:solidFill>
                <a:latin typeface="Arial"/>
                <a:cs typeface="Arial"/>
              </a:rPr>
              <a:t> </a:t>
            </a:r>
            <a:r>
              <a:rPr sz="912" b="1" spc="-12" dirty="0">
                <a:solidFill>
                  <a:srgbClr val="0070C0"/>
                </a:solidFill>
                <a:latin typeface="Arial"/>
                <a:cs typeface="Arial"/>
              </a:rPr>
              <a:t>establishing acceptable</a:t>
            </a:r>
            <a:r>
              <a:rPr sz="912" b="1" spc="-23" dirty="0">
                <a:solidFill>
                  <a:srgbClr val="0070C0"/>
                </a:solidFill>
                <a:latin typeface="Arial"/>
                <a:cs typeface="Arial"/>
              </a:rPr>
              <a:t> </a:t>
            </a:r>
            <a:r>
              <a:rPr sz="912" b="1" spc="-12" dirty="0">
                <a:solidFill>
                  <a:srgbClr val="0070C0"/>
                </a:solidFill>
                <a:latin typeface="Arial"/>
                <a:cs typeface="Arial"/>
              </a:rPr>
              <a:t>atmospheric</a:t>
            </a:r>
            <a:r>
              <a:rPr sz="912" b="1" spc="-17" dirty="0">
                <a:solidFill>
                  <a:srgbClr val="0070C0"/>
                </a:solidFill>
                <a:latin typeface="Arial"/>
                <a:cs typeface="Arial"/>
              </a:rPr>
              <a:t> </a:t>
            </a:r>
            <a:r>
              <a:rPr sz="912" b="1" spc="-12" dirty="0">
                <a:solidFill>
                  <a:srgbClr val="0070C0"/>
                </a:solidFill>
                <a:latin typeface="Arial"/>
                <a:cs typeface="Arial"/>
              </a:rPr>
              <a:t>conditions.</a:t>
            </a:r>
            <a:endParaRPr sz="912" dirty="0">
              <a:latin typeface="Arial"/>
              <a:cs typeface="Arial"/>
            </a:endParaRPr>
          </a:p>
        </p:txBody>
      </p:sp>
      <p:grpSp>
        <p:nvGrpSpPr>
          <p:cNvPr id="5" name="object 5">
            <a:extLst>
              <a:ext uri="{FF2B5EF4-FFF2-40B4-BE49-F238E27FC236}">
                <a16:creationId xmlns:a16="http://schemas.microsoft.com/office/drawing/2014/main" id="{B8571428-0EB1-02E9-31E0-BC2E40B4AA91}"/>
              </a:ext>
            </a:extLst>
          </p:cNvPr>
          <p:cNvGrpSpPr/>
          <p:nvPr/>
        </p:nvGrpSpPr>
        <p:grpSpPr>
          <a:xfrm>
            <a:off x="1819008" y="3284995"/>
            <a:ext cx="1930108" cy="1988750"/>
            <a:chOff x="1595323" y="3064164"/>
            <a:chExt cx="1692910" cy="1744345"/>
          </a:xfrm>
        </p:grpSpPr>
        <p:sp>
          <p:nvSpPr>
            <p:cNvPr id="6" name="object 6">
              <a:extLst>
                <a:ext uri="{FF2B5EF4-FFF2-40B4-BE49-F238E27FC236}">
                  <a16:creationId xmlns:a16="http://schemas.microsoft.com/office/drawing/2014/main" id="{7603BCE2-9BB7-C469-A789-1A9AE0DDAB36}"/>
                </a:ext>
              </a:extLst>
            </p:cNvPr>
            <p:cNvSpPr/>
            <p:nvPr/>
          </p:nvSpPr>
          <p:spPr>
            <a:xfrm>
              <a:off x="1620723" y="3089568"/>
              <a:ext cx="1642110" cy="1693545"/>
            </a:xfrm>
            <a:custGeom>
              <a:avLst/>
              <a:gdLst/>
              <a:ahLst/>
              <a:cxnLst/>
              <a:rect l="l" t="t" r="r" b="b"/>
              <a:pathLst>
                <a:path w="1642110" h="1693545">
                  <a:moveTo>
                    <a:pt x="1628976" y="1281906"/>
                  </a:moveTo>
                  <a:lnTo>
                    <a:pt x="350337" y="1281906"/>
                  </a:lnTo>
                  <a:lnTo>
                    <a:pt x="375361" y="1283212"/>
                  </a:lnTo>
                  <a:lnTo>
                    <a:pt x="400385" y="1286153"/>
                  </a:lnTo>
                  <a:lnTo>
                    <a:pt x="450433" y="1296562"/>
                  </a:lnTo>
                  <a:lnTo>
                    <a:pt x="500481" y="1312386"/>
                  </a:lnTo>
                  <a:lnTo>
                    <a:pt x="550529" y="1332878"/>
                  </a:lnTo>
                  <a:lnTo>
                    <a:pt x="600577" y="1357290"/>
                  </a:lnTo>
                  <a:lnTo>
                    <a:pt x="650626" y="1384877"/>
                  </a:lnTo>
                  <a:lnTo>
                    <a:pt x="700674" y="1414891"/>
                  </a:lnTo>
                  <a:lnTo>
                    <a:pt x="750722" y="1446586"/>
                  </a:lnTo>
                  <a:lnTo>
                    <a:pt x="850818" y="1512029"/>
                  </a:lnTo>
                  <a:lnTo>
                    <a:pt x="900866" y="1544284"/>
                  </a:lnTo>
                  <a:lnTo>
                    <a:pt x="950915" y="1575232"/>
                  </a:lnTo>
                  <a:lnTo>
                    <a:pt x="1000963" y="1604126"/>
                  </a:lnTo>
                  <a:lnTo>
                    <a:pt x="1051011" y="1630220"/>
                  </a:lnTo>
                  <a:lnTo>
                    <a:pt x="1101059" y="1652766"/>
                  </a:lnTo>
                  <a:lnTo>
                    <a:pt x="1151107" y="1671017"/>
                  </a:lnTo>
                  <a:lnTo>
                    <a:pt x="1201155" y="1684227"/>
                  </a:lnTo>
                  <a:lnTo>
                    <a:pt x="1251203" y="1691650"/>
                  </a:lnTo>
                  <a:lnTo>
                    <a:pt x="1276228" y="1692957"/>
                  </a:lnTo>
                  <a:lnTo>
                    <a:pt x="1301252" y="1692537"/>
                  </a:lnTo>
                  <a:lnTo>
                    <a:pt x="1351300" y="1686142"/>
                  </a:lnTo>
                  <a:lnTo>
                    <a:pt x="1401348" y="1671719"/>
                  </a:lnTo>
                  <a:lnTo>
                    <a:pt x="1451396" y="1648520"/>
                  </a:lnTo>
                  <a:lnTo>
                    <a:pt x="1501444" y="1615799"/>
                  </a:lnTo>
                  <a:lnTo>
                    <a:pt x="1551492" y="1572809"/>
                  </a:lnTo>
                  <a:lnTo>
                    <a:pt x="1601541" y="1518802"/>
                  </a:lnTo>
                  <a:lnTo>
                    <a:pt x="1626565" y="1487434"/>
                  </a:lnTo>
                  <a:lnTo>
                    <a:pt x="1628976" y="1281906"/>
                  </a:lnTo>
                  <a:close/>
                </a:path>
                <a:path w="1642110" h="1693545">
                  <a:moveTo>
                    <a:pt x="365373" y="0"/>
                  </a:moveTo>
                  <a:lnTo>
                    <a:pt x="315325" y="2660"/>
                  </a:lnTo>
                  <a:lnTo>
                    <a:pt x="265277" y="12975"/>
                  </a:lnTo>
                  <a:lnTo>
                    <a:pt x="215229" y="31693"/>
                  </a:lnTo>
                  <a:lnTo>
                    <a:pt x="165181" y="59560"/>
                  </a:lnTo>
                  <a:lnTo>
                    <a:pt x="115133" y="97322"/>
                  </a:lnTo>
                  <a:lnTo>
                    <a:pt x="65084" y="145727"/>
                  </a:lnTo>
                  <a:lnTo>
                    <a:pt x="15036" y="205522"/>
                  </a:lnTo>
                  <a:lnTo>
                    <a:pt x="0" y="1487434"/>
                  </a:lnTo>
                  <a:lnTo>
                    <a:pt x="25024" y="1456066"/>
                  </a:lnTo>
                  <a:lnTo>
                    <a:pt x="50048" y="1427639"/>
                  </a:lnTo>
                  <a:lnTo>
                    <a:pt x="100096" y="1379232"/>
                  </a:lnTo>
                  <a:lnTo>
                    <a:pt x="150144" y="1341469"/>
                  </a:lnTo>
                  <a:lnTo>
                    <a:pt x="200192" y="1313602"/>
                  </a:lnTo>
                  <a:lnTo>
                    <a:pt x="250240" y="1294883"/>
                  </a:lnTo>
                  <a:lnTo>
                    <a:pt x="300288" y="1284567"/>
                  </a:lnTo>
                  <a:lnTo>
                    <a:pt x="350337" y="1281906"/>
                  </a:lnTo>
                  <a:lnTo>
                    <a:pt x="1628976" y="1281906"/>
                  </a:lnTo>
                  <a:lnTo>
                    <a:pt x="1639191" y="411051"/>
                  </a:lnTo>
                  <a:lnTo>
                    <a:pt x="1291264" y="411051"/>
                  </a:lnTo>
                  <a:lnTo>
                    <a:pt x="1266240" y="409744"/>
                  </a:lnTo>
                  <a:lnTo>
                    <a:pt x="1216192" y="402322"/>
                  </a:lnTo>
                  <a:lnTo>
                    <a:pt x="1166144" y="389112"/>
                  </a:lnTo>
                  <a:lnTo>
                    <a:pt x="1116096" y="370861"/>
                  </a:lnTo>
                  <a:lnTo>
                    <a:pt x="1066048" y="348316"/>
                  </a:lnTo>
                  <a:lnTo>
                    <a:pt x="1016000" y="322223"/>
                  </a:lnTo>
                  <a:lnTo>
                    <a:pt x="965951" y="293329"/>
                  </a:lnTo>
                  <a:lnTo>
                    <a:pt x="915903" y="262381"/>
                  </a:lnTo>
                  <a:lnTo>
                    <a:pt x="865855" y="230126"/>
                  </a:lnTo>
                  <a:lnTo>
                    <a:pt x="765759" y="164683"/>
                  </a:lnTo>
                  <a:lnTo>
                    <a:pt x="740735" y="148672"/>
                  </a:lnTo>
                  <a:lnTo>
                    <a:pt x="690686" y="117724"/>
                  </a:lnTo>
                  <a:lnTo>
                    <a:pt x="640638" y="88830"/>
                  </a:lnTo>
                  <a:lnTo>
                    <a:pt x="590590" y="62737"/>
                  </a:lnTo>
                  <a:lnTo>
                    <a:pt x="540542" y="40191"/>
                  </a:lnTo>
                  <a:lnTo>
                    <a:pt x="490494" y="21939"/>
                  </a:lnTo>
                  <a:lnTo>
                    <a:pt x="440446" y="8729"/>
                  </a:lnTo>
                  <a:lnTo>
                    <a:pt x="390398" y="1307"/>
                  </a:lnTo>
                  <a:lnTo>
                    <a:pt x="365373" y="0"/>
                  </a:lnTo>
                  <a:close/>
                </a:path>
                <a:path w="1642110" h="1693545">
                  <a:moveTo>
                    <a:pt x="1641602" y="205522"/>
                  </a:moveTo>
                  <a:lnTo>
                    <a:pt x="1616577" y="236890"/>
                  </a:lnTo>
                  <a:lnTo>
                    <a:pt x="1566529" y="290898"/>
                  </a:lnTo>
                  <a:lnTo>
                    <a:pt x="1516481" y="333889"/>
                  </a:lnTo>
                  <a:lnTo>
                    <a:pt x="1466433" y="366611"/>
                  </a:lnTo>
                  <a:lnTo>
                    <a:pt x="1416385" y="389811"/>
                  </a:lnTo>
                  <a:lnTo>
                    <a:pt x="1366337" y="404235"/>
                  </a:lnTo>
                  <a:lnTo>
                    <a:pt x="1316288" y="410630"/>
                  </a:lnTo>
                  <a:lnTo>
                    <a:pt x="1291264" y="411051"/>
                  </a:lnTo>
                  <a:lnTo>
                    <a:pt x="1639191" y="411051"/>
                  </a:lnTo>
                  <a:lnTo>
                    <a:pt x="1641602" y="205522"/>
                  </a:lnTo>
                  <a:close/>
                </a:path>
              </a:pathLst>
            </a:custGeom>
            <a:solidFill>
              <a:srgbClr val="FF0000"/>
            </a:solidFill>
          </p:spPr>
          <p:txBody>
            <a:bodyPr wrap="square" lIns="0" tIns="0" rIns="0" bIns="0" rtlCol="0"/>
            <a:lstStyle/>
            <a:p>
              <a:endParaRPr sz="1634"/>
            </a:p>
          </p:txBody>
        </p:sp>
        <p:sp>
          <p:nvSpPr>
            <p:cNvPr id="7" name="object 7">
              <a:extLst>
                <a:ext uri="{FF2B5EF4-FFF2-40B4-BE49-F238E27FC236}">
                  <a16:creationId xmlns:a16="http://schemas.microsoft.com/office/drawing/2014/main" id="{D6F0ED5C-2613-4622-0E93-5F01F7B369FC}"/>
                </a:ext>
              </a:extLst>
            </p:cNvPr>
            <p:cNvSpPr/>
            <p:nvPr/>
          </p:nvSpPr>
          <p:spPr>
            <a:xfrm>
              <a:off x="1620723" y="3089564"/>
              <a:ext cx="1642110" cy="1693545"/>
            </a:xfrm>
            <a:custGeom>
              <a:avLst/>
              <a:gdLst/>
              <a:ahLst/>
              <a:cxnLst/>
              <a:rect l="l" t="t" r="r" b="b"/>
              <a:pathLst>
                <a:path w="1642110" h="1693545">
                  <a:moveTo>
                    <a:pt x="15036" y="205525"/>
                  </a:moveTo>
                  <a:lnTo>
                    <a:pt x="40060" y="174157"/>
                  </a:lnTo>
                  <a:lnTo>
                    <a:pt x="90109" y="120150"/>
                  </a:lnTo>
                  <a:lnTo>
                    <a:pt x="140157" y="77159"/>
                  </a:lnTo>
                  <a:lnTo>
                    <a:pt x="190205" y="44438"/>
                  </a:lnTo>
                  <a:lnTo>
                    <a:pt x="240253" y="21238"/>
                  </a:lnTo>
                  <a:lnTo>
                    <a:pt x="290302" y="6815"/>
                  </a:lnTo>
                  <a:lnTo>
                    <a:pt x="340350" y="420"/>
                  </a:lnTo>
                  <a:lnTo>
                    <a:pt x="365374" y="0"/>
                  </a:lnTo>
                  <a:lnTo>
                    <a:pt x="390398" y="1306"/>
                  </a:lnTo>
                  <a:lnTo>
                    <a:pt x="440446" y="8728"/>
                  </a:lnTo>
                  <a:lnTo>
                    <a:pt x="490494" y="21938"/>
                  </a:lnTo>
                  <a:lnTo>
                    <a:pt x="540543" y="40190"/>
                  </a:lnTo>
                  <a:lnTo>
                    <a:pt x="590591" y="62735"/>
                  </a:lnTo>
                  <a:lnTo>
                    <a:pt x="640639" y="88829"/>
                  </a:lnTo>
                  <a:lnTo>
                    <a:pt x="690687" y="117723"/>
                  </a:lnTo>
                  <a:lnTo>
                    <a:pt x="740736" y="148670"/>
                  </a:lnTo>
                  <a:lnTo>
                    <a:pt x="790784" y="180925"/>
                  </a:lnTo>
                  <a:lnTo>
                    <a:pt x="840832" y="213740"/>
                  </a:lnTo>
                  <a:lnTo>
                    <a:pt x="865856" y="230124"/>
                  </a:lnTo>
                  <a:lnTo>
                    <a:pt x="915904" y="262379"/>
                  </a:lnTo>
                  <a:lnTo>
                    <a:pt x="965952" y="293327"/>
                  </a:lnTo>
                  <a:lnTo>
                    <a:pt x="1016001" y="322221"/>
                  </a:lnTo>
                  <a:lnTo>
                    <a:pt x="1066049" y="348314"/>
                  </a:lnTo>
                  <a:lnTo>
                    <a:pt x="1116097" y="370860"/>
                  </a:lnTo>
                  <a:lnTo>
                    <a:pt x="1166145" y="389111"/>
                  </a:lnTo>
                  <a:lnTo>
                    <a:pt x="1216193" y="402321"/>
                  </a:lnTo>
                  <a:lnTo>
                    <a:pt x="1266242" y="409743"/>
                  </a:lnTo>
                  <a:lnTo>
                    <a:pt x="1291266" y="411050"/>
                  </a:lnTo>
                  <a:lnTo>
                    <a:pt x="1316290" y="410630"/>
                  </a:lnTo>
                  <a:lnTo>
                    <a:pt x="1366338" y="404235"/>
                  </a:lnTo>
                  <a:lnTo>
                    <a:pt x="1416386" y="389812"/>
                  </a:lnTo>
                  <a:lnTo>
                    <a:pt x="1466434" y="366612"/>
                  </a:lnTo>
                  <a:lnTo>
                    <a:pt x="1516482" y="333891"/>
                  </a:lnTo>
                  <a:lnTo>
                    <a:pt x="1566531" y="290900"/>
                  </a:lnTo>
                  <a:lnTo>
                    <a:pt x="1616579" y="236893"/>
                  </a:lnTo>
                  <a:lnTo>
                    <a:pt x="1641603" y="205525"/>
                  </a:lnTo>
                  <a:lnTo>
                    <a:pt x="1626565" y="1487431"/>
                  </a:lnTo>
                  <a:lnTo>
                    <a:pt x="1601541" y="1518799"/>
                  </a:lnTo>
                  <a:lnTo>
                    <a:pt x="1551493" y="1572806"/>
                  </a:lnTo>
                  <a:lnTo>
                    <a:pt x="1501445" y="1615797"/>
                  </a:lnTo>
                  <a:lnTo>
                    <a:pt x="1451397" y="1648518"/>
                  </a:lnTo>
                  <a:lnTo>
                    <a:pt x="1401349" y="1671717"/>
                  </a:lnTo>
                  <a:lnTo>
                    <a:pt x="1351301" y="1686141"/>
                  </a:lnTo>
                  <a:lnTo>
                    <a:pt x="1301253" y="1692536"/>
                  </a:lnTo>
                  <a:lnTo>
                    <a:pt x="1276228" y="1692956"/>
                  </a:lnTo>
                  <a:lnTo>
                    <a:pt x="1251204" y="1691649"/>
                  </a:lnTo>
                  <a:lnTo>
                    <a:pt x="1201156" y="1684227"/>
                  </a:lnTo>
                  <a:lnTo>
                    <a:pt x="1151108" y="1671017"/>
                  </a:lnTo>
                  <a:lnTo>
                    <a:pt x="1101060" y="1652766"/>
                  </a:lnTo>
                  <a:lnTo>
                    <a:pt x="1051012" y="1630220"/>
                  </a:lnTo>
                  <a:lnTo>
                    <a:pt x="1000964" y="1604127"/>
                  </a:lnTo>
                  <a:lnTo>
                    <a:pt x="950915" y="1575233"/>
                  </a:lnTo>
                  <a:lnTo>
                    <a:pt x="900867" y="1544286"/>
                  </a:lnTo>
                  <a:lnTo>
                    <a:pt x="850819" y="1512031"/>
                  </a:lnTo>
                  <a:lnTo>
                    <a:pt x="800771" y="1479216"/>
                  </a:lnTo>
                  <a:lnTo>
                    <a:pt x="775747" y="1462832"/>
                  </a:lnTo>
                  <a:lnTo>
                    <a:pt x="725698" y="1430577"/>
                  </a:lnTo>
                  <a:lnTo>
                    <a:pt x="675650" y="1399629"/>
                  </a:lnTo>
                  <a:lnTo>
                    <a:pt x="625602" y="1370735"/>
                  </a:lnTo>
                  <a:lnTo>
                    <a:pt x="575554" y="1344642"/>
                  </a:lnTo>
                  <a:lnTo>
                    <a:pt x="525506" y="1322096"/>
                  </a:lnTo>
                  <a:lnTo>
                    <a:pt x="475457" y="1303845"/>
                  </a:lnTo>
                  <a:lnTo>
                    <a:pt x="425409" y="1290635"/>
                  </a:lnTo>
                  <a:lnTo>
                    <a:pt x="375361" y="1283213"/>
                  </a:lnTo>
                  <a:lnTo>
                    <a:pt x="350337" y="1281906"/>
                  </a:lnTo>
                  <a:lnTo>
                    <a:pt x="325313" y="1282326"/>
                  </a:lnTo>
                  <a:lnTo>
                    <a:pt x="275265" y="1288721"/>
                  </a:lnTo>
                  <a:lnTo>
                    <a:pt x="225216" y="1303145"/>
                  </a:lnTo>
                  <a:lnTo>
                    <a:pt x="175168" y="1326344"/>
                  </a:lnTo>
                  <a:lnTo>
                    <a:pt x="125120" y="1359065"/>
                  </a:lnTo>
                  <a:lnTo>
                    <a:pt x="75072" y="1402056"/>
                  </a:lnTo>
                  <a:lnTo>
                    <a:pt x="25024" y="1456063"/>
                  </a:lnTo>
                  <a:lnTo>
                    <a:pt x="0" y="1487431"/>
                  </a:lnTo>
                  <a:lnTo>
                    <a:pt x="15036" y="205525"/>
                  </a:lnTo>
                  <a:close/>
                </a:path>
              </a:pathLst>
            </a:custGeom>
            <a:ln w="50195">
              <a:solidFill>
                <a:srgbClr val="FF0000"/>
              </a:solidFill>
            </a:ln>
          </p:spPr>
          <p:txBody>
            <a:bodyPr wrap="square" lIns="0" tIns="0" rIns="0" bIns="0" rtlCol="0"/>
            <a:lstStyle/>
            <a:p>
              <a:endParaRPr sz="1634"/>
            </a:p>
          </p:txBody>
        </p:sp>
      </p:grpSp>
      <p:sp>
        <p:nvSpPr>
          <p:cNvPr id="8" name="object 8">
            <a:extLst>
              <a:ext uri="{FF2B5EF4-FFF2-40B4-BE49-F238E27FC236}">
                <a16:creationId xmlns:a16="http://schemas.microsoft.com/office/drawing/2014/main" id="{DB0BE278-3250-90CC-5AD4-868049EF071D}"/>
              </a:ext>
            </a:extLst>
          </p:cNvPr>
          <p:cNvSpPr txBox="1"/>
          <p:nvPr/>
        </p:nvSpPr>
        <p:spPr>
          <a:xfrm>
            <a:off x="2070834" y="3834024"/>
            <a:ext cx="1426223" cy="773035"/>
          </a:xfrm>
          <a:prstGeom prst="rect">
            <a:avLst/>
          </a:prstGeom>
        </p:spPr>
        <p:txBody>
          <a:bodyPr vert="horz" wrap="square" lIns="0" tIns="28959" rIns="0" bIns="0" rtlCol="0">
            <a:spAutoFit/>
          </a:bodyPr>
          <a:lstStyle/>
          <a:p>
            <a:pPr marL="141176" marR="133211" indent="724" algn="ctr">
              <a:lnSpc>
                <a:spcPts val="2109"/>
              </a:lnSpc>
              <a:spcBef>
                <a:spcPts val="228"/>
              </a:spcBef>
            </a:pPr>
            <a:r>
              <a:rPr sz="1767" b="1" spc="-12" dirty="0">
                <a:solidFill>
                  <a:srgbClr val="FFFFFF"/>
                </a:solidFill>
                <a:latin typeface="Arial"/>
                <a:cs typeface="Arial"/>
              </a:rPr>
              <a:t>Atmosfera pericolosa</a:t>
            </a:r>
            <a:endParaRPr sz="1767" dirty="0">
              <a:latin typeface="Arial"/>
              <a:cs typeface="Arial"/>
            </a:endParaRPr>
          </a:p>
          <a:p>
            <a:pPr algn="ctr">
              <a:lnSpc>
                <a:spcPts val="1550"/>
              </a:lnSpc>
            </a:pPr>
            <a:r>
              <a:rPr sz="1368" b="1" dirty="0">
                <a:solidFill>
                  <a:srgbClr val="FFFFFF"/>
                </a:solidFill>
                <a:latin typeface="Arial"/>
                <a:cs typeface="Arial"/>
              </a:rPr>
              <a:t>OSHA</a:t>
            </a:r>
            <a:r>
              <a:rPr sz="1368" b="1" spc="12" dirty="0">
                <a:solidFill>
                  <a:srgbClr val="FFFFFF"/>
                </a:solidFill>
                <a:latin typeface="Arial"/>
                <a:cs typeface="Arial"/>
              </a:rPr>
              <a:t> </a:t>
            </a:r>
            <a:r>
              <a:rPr sz="1368" b="1" spc="-12" dirty="0">
                <a:solidFill>
                  <a:srgbClr val="FFFFFF"/>
                </a:solidFill>
                <a:latin typeface="Arial"/>
                <a:cs typeface="Arial"/>
              </a:rPr>
              <a:t>1926.120</a:t>
            </a:r>
            <a:r>
              <a:rPr lang="it-IT" sz="1368" b="1" spc="-12" dirty="0">
                <a:solidFill>
                  <a:srgbClr val="FFFFFF"/>
                </a:solidFill>
                <a:latin typeface="Arial"/>
                <a:cs typeface="Arial"/>
              </a:rPr>
              <a:t>2</a:t>
            </a:r>
            <a:endParaRPr sz="1368" dirty="0">
              <a:latin typeface="Arial"/>
              <a:cs typeface="Arial"/>
            </a:endParaRPr>
          </a:p>
        </p:txBody>
      </p:sp>
      <p:pic>
        <p:nvPicPr>
          <p:cNvPr id="9" name="object 9">
            <a:extLst>
              <a:ext uri="{FF2B5EF4-FFF2-40B4-BE49-F238E27FC236}">
                <a16:creationId xmlns:a16="http://schemas.microsoft.com/office/drawing/2014/main" id="{A1709BE8-19A0-4BF9-A429-5628B84C1D1F}"/>
              </a:ext>
            </a:extLst>
          </p:cNvPr>
          <p:cNvPicPr/>
          <p:nvPr/>
        </p:nvPicPr>
        <p:blipFill>
          <a:blip r:embed="rId2" cstate="print"/>
          <a:stretch>
            <a:fillRect/>
          </a:stretch>
        </p:blipFill>
        <p:spPr>
          <a:xfrm>
            <a:off x="2952674" y="4656978"/>
            <a:ext cx="692794" cy="508029"/>
          </a:xfrm>
          <a:prstGeom prst="rect">
            <a:avLst/>
          </a:prstGeom>
        </p:spPr>
      </p:pic>
      <p:sp>
        <p:nvSpPr>
          <p:cNvPr id="10" name="object 10">
            <a:extLst>
              <a:ext uri="{FF2B5EF4-FFF2-40B4-BE49-F238E27FC236}">
                <a16:creationId xmlns:a16="http://schemas.microsoft.com/office/drawing/2014/main" id="{8D02A1C7-2F29-F272-627A-6F5742AA45EC}"/>
              </a:ext>
            </a:extLst>
          </p:cNvPr>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26</a:t>
            </a:fld>
            <a:endParaRPr spc="-28" dirty="0"/>
          </a:p>
        </p:txBody>
      </p:sp>
      <p:sp>
        <p:nvSpPr>
          <p:cNvPr id="13" name="object 2">
            <a:extLst>
              <a:ext uri="{FF2B5EF4-FFF2-40B4-BE49-F238E27FC236}">
                <a16:creationId xmlns:a16="http://schemas.microsoft.com/office/drawing/2014/main" id="{E0EF2133-2E68-CB10-EC77-7E0AE804106E}"/>
              </a:ext>
            </a:extLst>
          </p:cNvPr>
          <p:cNvSpPr txBox="1">
            <a:spLocks noGrp="1"/>
          </p:cNvSpPr>
          <p:nvPr>
            <p:ph type="title"/>
          </p:nvPr>
        </p:nvSpPr>
        <p:spPr>
          <a:xfrm>
            <a:off x="695400" y="571851"/>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extLst>
      <p:ext uri="{BB962C8B-B14F-4D97-AF65-F5344CB8AC3E}">
        <p14:creationId xmlns:p14="http://schemas.microsoft.com/office/powerpoint/2010/main" val="458548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08664" y="1072004"/>
            <a:ext cx="7974672" cy="719089"/>
          </a:xfrm>
          <a:prstGeom prst="rect">
            <a:avLst/>
          </a:prstGeom>
        </p:spPr>
        <p:txBody>
          <a:bodyPr vert="horz" wrap="square" lIns="0" tIns="75293" rIns="0" bIns="0" rtlCol="0">
            <a:spAutoFit/>
          </a:bodyPr>
          <a:lstStyle/>
          <a:p>
            <a:pPr marL="1839635">
              <a:spcBef>
                <a:spcPts val="593"/>
              </a:spcBef>
            </a:pPr>
            <a:r>
              <a:rPr sz="1767" b="1" dirty="0">
                <a:solidFill>
                  <a:srgbClr val="0070C0"/>
                </a:solidFill>
                <a:latin typeface="Arial"/>
                <a:cs typeface="Arial"/>
              </a:rPr>
              <a:t>Cosa</a:t>
            </a:r>
            <a:r>
              <a:rPr sz="1767" b="1" spc="57" dirty="0">
                <a:solidFill>
                  <a:srgbClr val="0070C0"/>
                </a:solidFill>
                <a:latin typeface="Arial"/>
                <a:cs typeface="Arial"/>
              </a:rPr>
              <a:t> </a:t>
            </a:r>
            <a:r>
              <a:rPr sz="1767" b="1" dirty="0">
                <a:solidFill>
                  <a:srgbClr val="0070C0"/>
                </a:solidFill>
                <a:latin typeface="Arial"/>
                <a:cs typeface="Arial"/>
              </a:rPr>
              <a:t>s’intende</a:t>
            </a:r>
            <a:r>
              <a:rPr sz="1767" b="1" spc="57"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“Permesso</a:t>
            </a:r>
            <a:r>
              <a:rPr sz="1767" b="1" spc="57" dirty="0">
                <a:solidFill>
                  <a:srgbClr val="0070C0"/>
                </a:solidFill>
                <a:latin typeface="Arial"/>
                <a:cs typeface="Arial"/>
              </a:rPr>
              <a:t> </a:t>
            </a:r>
            <a:r>
              <a:rPr sz="1767" b="1" dirty="0">
                <a:solidFill>
                  <a:srgbClr val="0070C0"/>
                </a:solidFill>
                <a:latin typeface="Arial"/>
                <a:cs typeface="Arial"/>
              </a:rPr>
              <a:t>di</a:t>
            </a:r>
            <a:r>
              <a:rPr sz="1767" b="1" spc="63" dirty="0">
                <a:solidFill>
                  <a:srgbClr val="0070C0"/>
                </a:solidFill>
                <a:latin typeface="Arial"/>
                <a:cs typeface="Arial"/>
              </a:rPr>
              <a:t> </a:t>
            </a:r>
            <a:r>
              <a:rPr sz="1767" b="1" spc="-12" dirty="0">
                <a:solidFill>
                  <a:srgbClr val="0070C0"/>
                </a:solidFill>
                <a:latin typeface="Arial"/>
                <a:cs typeface="Arial"/>
              </a:rPr>
              <a:t>Lavoro”?</a:t>
            </a:r>
            <a:endParaRPr sz="1767" dirty="0">
              <a:latin typeface="Arial"/>
              <a:cs typeface="Arial"/>
            </a:endParaRPr>
          </a:p>
          <a:p>
            <a:pPr marL="14480">
              <a:spcBef>
                <a:spcPts val="513"/>
              </a:spcBef>
            </a:pPr>
            <a:r>
              <a:rPr sz="1995" b="1" dirty="0">
                <a:solidFill>
                  <a:srgbClr val="0070C0"/>
                </a:solidFill>
                <a:latin typeface="Arial"/>
                <a:cs typeface="Arial"/>
              </a:rPr>
              <a:t>Sempre</a:t>
            </a:r>
            <a:r>
              <a:rPr sz="1995" b="1" spc="-12" dirty="0">
                <a:solidFill>
                  <a:srgbClr val="0070C0"/>
                </a:solidFill>
                <a:latin typeface="Arial"/>
                <a:cs typeface="Arial"/>
              </a:rPr>
              <a:t> </a:t>
            </a:r>
            <a:r>
              <a:rPr sz="1995" b="1" dirty="0">
                <a:solidFill>
                  <a:srgbClr val="0070C0"/>
                </a:solidFill>
                <a:latin typeface="Arial"/>
                <a:cs typeface="Arial"/>
              </a:rPr>
              <a:t>le</a:t>
            </a:r>
            <a:r>
              <a:rPr sz="1995" b="1" spc="-12" dirty="0">
                <a:solidFill>
                  <a:srgbClr val="0070C0"/>
                </a:solidFill>
                <a:latin typeface="Arial"/>
                <a:cs typeface="Arial"/>
              </a:rPr>
              <a:t> </a:t>
            </a:r>
            <a:r>
              <a:rPr sz="1995" b="1" dirty="0">
                <a:solidFill>
                  <a:srgbClr val="0070C0"/>
                </a:solidFill>
                <a:latin typeface="Arial"/>
                <a:cs typeface="Arial"/>
              </a:rPr>
              <a:t>OSHA</a:t>
            </a:r>
            <a:r>
              <a:rPr sz="1995" b="1" spc="-85" dirty="0">
                <a:solidFill>
                  <a:srgbClr val="0070C0"/>
                </a:solidFill>
                <a:latin typeface="Arial"/>
                <a:cs typeface="Arial"/>
              </a:rPr>
              <a:t> </a:t>
            </a:r>
            <a:r>
              <a:rPr lang="it-IT" sz="1995" b="1" spc="-85" dirty="0">
                <a:solidFill>
                  <a:srgbClr val="0070C0"/>
                </a:solidFill>
                <a:latin typeface="Arial"/>
                <a:cs typeface="Arial"/>
              </a:rPr>
              <a:t>per il </a:t>
            </a:r>
            <a:r>
              <a:rPr lang="it-IT" sz="1995" b="1" u="sng" spc="-85" dirty="0">
                <a:solidFill>
                  <a:srgbClr val="FF0000"/>
                </a:solidFill>
                <a:latin typeface="Arial"/>
                <a:cs typeface="Arial"/>
              </a:rPr>
              <a:t>settore costruzioni </a:t>
            </a:r>
            <a:r>
              <a:rPr sz="1995" b="1" dirty="0">
                <a:solidFill>
                  <a:srgbClr val="0070C0"/>
                </a:solidFill>
                <a:latin typeface="Arial"/>
                <a:cs typeface="Arial"/>
              </a:rPr>
              <a:t>ci</a:t>
            </a:r>
            <a:r>
              <a:rPr sz="1995" b="1" spc="-12" dirty="0">
                <a:solidFill>
                  <a:srgbClr val="0070C0"/>
                </a:solidFill>
                <a:latin typeface="Arial"/>
                <a:cs typeface="Arial"/>
              </a:rPr>
              <a:t> aiutano…….</a:t>
            </a:r>
            <a:endParaRPr sz="1995" dirty="0">
              <a:latin typeface="Arial"/>
              <a:cs typeface="Arial"/>
            </a:endParaRPr>
          </a:p>
        </p:txBody>
      </p:sp>
      <p:sp>
        <p:nvSpPr>
          <p:cNvPr id="4" name="object 4"/>
          <p:cNvSpPr txBox="1"/>
          <p:nvPr/>
        </p:nvSpPr>
        <p:spPr>
          <a:xfrm>
            <a:off x="3298232" y="1843656"/>
            <a:ext cx="8209070" cy="3601568"/>
          </a:xfrm>
          <a:prstGeom prst="rect">
            <a:avLst/>
          </a:prstGeom>
          <a:ln w="33488">
            <a:solidFill>
              <a:srgbClr val="FF0000"/>
            </a:solidFill>
          </a:ln>
        </p:spPr>
        <p:txBody>
          <a:bodyPr vert="horz" wrap="square" lIns="0" tIns="61537" rIns="0" bIns="0" rtlCol="0">
            <a:spAutoFit/>
          </a:bodyPr>
          <a:lstStyle/>
          <a:p>
            <a:pPr marL="64434" marR="55747" algn="just">
              <a:lnSpc>
                <a:spcPts val="2109"/>
              </a:lnSpc>
              <a:spcBef>
                <a:spcPts val="485"/>
              </a:spcBef>
            </a:pPr>
            <a:r>
              <a:rPr sz="1767" b="1" u="sng" dirty="0">
                <a:solidFill>
                  <a:srgbClr val="FF0000"/>
                </a:solidFill>
                <a:uFill>
                  <a:solidFill>
                    <a:srgbClr val="FF0000"/>
                  </a:solidFill>
                </a:uFill>
                <a:latin typeface="Arial"/>
                <a:cs typeface="Arial"/>
              </a:rPr>
              <a:t>Permit-required</a:t>
            </a:r>
            <a:r>
              <a:rPr sz="1767" b="1" u="sng" spc="45"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confined</a:t>
            </a:r>
            <a:r>
              <a:rPr sz="1767" b="1" u="sng" spc="52" dirty="0">
                <a:solidFill>
                  <a:srgbClr val="FF0000"/>
                </a:solidFill>
                <a:uFill>
                  <a:solidFill>
                    <a:srgbClr val="FF0000"/>
                  </a:solidFill>
                </a:uFill>
                <a:latin typeface="Arial"/>
                <a:cs typeface="Arial"/>
              </a:rPr>
              <a:t>  </a:t>
            </a:r>
            <a:r>
              <a:rPr sz="1767" b="1" u="sng" dirty="0">
                <a:solidFill>
                  <a:srgbClr val="FF0000"/>
                </a:solidFill>
                <a:uFill>
                  <a:solidFill>
                    <a:srgbClr val="FF0000"/>
                  </a:solidFill>
                </a:uFill>
                <a:latin typeface="Arial"/>
                <a:cs typeface="Arial"/>
              </a:rPr>
              <a:t>space</a:t>
            </a:r>
            <a:r>
              <a:rPr sz="1767" b="1" u="sng" spc="52" dirty="0">
                <a:solidFill>
                  <a:srgbClr val="FF0000"/>
                </a:solidFill>
                <a:uFill>
                  <a:solidFill>
                    <a:srgbClr val="FF0000"/>
                  </a:solidFill>
                </a:uFill>
                <a:latin typeface="Arial"/>
                <a:cs typeface="Arial"/>
              </a:rPr>
              <a:t>  </a:t>
            </a:r>
            <a:r>
              <a:rPr sz="1767" b="1" dirty="0">
                <a:solidFill>
                  <a:srgbClr val="FF0000"/>
                </a:solidFill>
                <a:latin typeface="Arial"/>
                <a:cs typeface="Arial"/>
              </a:rPr>
              <a:t>(permit</a:t>
            </a:r>
            <a:r>
              <a:rPr sz="1767" b="1" spc="52" dirty="0">
                <a:solidFill>
                  <a:srgbClr val="FF0000"/>
                </a:solidFill>
                <a:latin typeface="Arial"/>
                <a:cs typeface="Arial"/>
              </a:rPr>
              <a:t>  </a:t>
            </a:r>
            <a:r>
              <a:rPr sz="1767" b="1" dirty="0">
                <a:solidFill>
                  <a:srgbClr val="FF0000"/>
                </a:solidFill>
                <a:latin typeface="Arial"/>
                <a:cs typeface="Arial"/>
              </a:rPr>
              <a:t>space)</a:t>
            </a:r>
            <a:r>
              <a:rPr sz="1767" b="1" spc="45" dirty="0">
                <a:solidFill>
                  <a:srgbClr val="FF0000"/>
                </a:solidFill>
                <a:latin typeface="Arial"/>
                <a:cs typeface="Arial"/>
              </a:rPr>
              <a:t>  </a:t>
            </a:r>
            <a:r>
              <a:rPr sz="1767" b="1" dirty="0">
                <a:solidFill>
                  <a:srgbClr val="0070C0"/>
                </a:solidFill>
                <a:latin typeface="Arial"/>
                <a:cs typeface="Arial"/>
              </a:rPr>
              <a:t>means</a:t>
            </a:r>
            <a:r>
              <a:rPr sz="1767" b="1" spc="52" dirty="0">
                <a:solidFill>
                  <a:srgbClr val="0070C0"/>
                </a:solidFill>
                <a:latin typeface="Arial"/>
                <a:cs typeface="Arial"/>
              </a:rPr>
              <a:t>  </a:t>
            </a:r>
            <a:r>
              <a:rPr sz="1767" b="1" spc="-57" dirty="0">
                <a:solidFill>
                  <a:srgbClr val="0070C0"/>
                </a:solidFill>
                <a:latin typeface="Arial"/>
                <a:cs typeface="Arial"/>
              </a:rPr>
              <a:t>a </a:t>
            </a:r>
            <a:r>
              <a:rPr sz="1767" b="1" dirty="0">
                <a:solidFill>
                  <a:srgbClr val="0070C0"/>
                </a:solidFill>
                <a:latin typeface="Arial"/>
                <a:cs typeface="Arial"/>
              </a:rPr>
              <a:t>confined</a:t>
            </a:r>
            <a:r>
              <a:rPr sz="1767" b="1" spc="68" dirty="0">
                <a:solidFill>
                  <a:srgbClr val="0070C0"/>
                </a:solidFill>
                <a:latin typeface="Arial"/>
                <a:cs typeface="Arial"/>
              </a:rPr>
              <a:t>  </a:t>
            </a:r>
            <a:r>
              <a:rPr sz="1767" b="1" dirty="0">
                <a:solidFill>
                  <a:srgbClr val="0070C0"/>
                </a:solidFill>
                <a:latin typeface="Arial"/>
                <a:cs typeface="Arial"/>
              </a:rPr>
              <a:t>space</a:t>
            </a:r>
            <a:r>
              <a:rPr sz="1767" b="1" spc="74" dirty="0">
                <a:solidFill>
                  <a:srgbClr val="0070C0"/>
                </a:solidFill>
                <a:latin typeface="Arial"/>
                <a:cs typeface="Arial"/>
              </a:rPr>
              <a:t>  </a:t>
            </a:r>
            <a:r>
              <a:rPr sz="1767" b="1" dirty="0">
                <a:solidFill>
                  <a:srgbClr val="0070C0"/>
                </a:solidFill>
                <a:latin typeface="Arial"/>
                <a:cs typeface="Arial"/>
              </a:rPr>
              <a:t>that</a:t>
            </a:r>
            <a:r>
              <a:rPr sz="1767" b="1" spc="74" dirty="0">
                <a:solidFill>
                  <a:srgbClr val="0070C0"/>
                </a:solidFill>
                <a:latin typeface="Arial"/>
                <a:cs typeface="Arial"/>
              </a:rPr>
              <a:t>  </a:t>
            </a:r>
            <a:r>
              <a:rPr sz="1767" b="1" dirty="0">
                <a:solidFill>
                  <a:srgbClr val="0070C0"/>
                </a:solidFill>
                <a:latin typeface="Arial"/>
                <a:cs typeface="Arial"/>
              </a:rPr>
              <a:t>has</a:t>
            </a:r>
            <a:r>
              <a:rPr sz="1767" b="1" spc="74" dirty="0">
                <a:solidFill>
                  <a:srgbClr val="0070C0"/>
                </a:solidFill>
                <a:latin typeface="Arial"/>
                <a:cs typeface="Arial"/>
              </a:rPr>
              <a:t>  </a:t>
            </a:r>
            <a:r>
              <a:rPr sz="1767" b="1" dirty="0">
                <a:solidFill>
                  <a:srgbClr val="0070C0"/>
                </a:solidFill>
                <a:latin typeface="Arial"/>
                <a:cs typeface="Arial"/>
              </a:rPr>
              <a:t>one</a:t>
            </a:r>
            <a:r>
              <a:rPr sz="1767" b="1" spc="74" dirty="0">
                <a:solidFill>
                  <a:srgbClr val="0070C0"/>
                </a:solidFill>
                <a:latin typeface="Arial"/>
                <a:cs typeface="Arial"/>
              </a:rPr>
              <a:t>  </a:t>
            </a:r>
            <a:r>
              <a:rPr sz="1767" b="1" dirty="0">
                <a:solidFill>
                  <a:srgbClr val="0070C0"/>
                </a:solidFill>
                <a:latin typeface="Arial"/>
                <a:cs typeface="Arial"/>
              </a:rPr>
              <a:t>or</a:t>
            </a:r>
            <a:r>
              <a:rPr sz="1767" b="1" spc="74" dirty="0">
                <a:solidFill>
                  <a:srgbClr val="0070C0"/>
                </a:solidFill>
                <a:latin typeface="Arial"/>
                <a:cs typeface="Arial"/>
              </a:rPr>
              <a:t>  </a:t>
            </a:r>
            <a:r>
              <a:rPr sz="1767" b="1" dirty="0">
                <a:solidFill>
                  <a:srgbClr val="0070C0"/>
                </a:solidFill>
                <a:latin typeface="Arial"/>
                <a:cs typeface="Arial"/>
              </a:rPr>
              <a:t>more</a:t>
            </a:r>
            <a:r>
              <a:rPr sz="1767" b="1" spc="74" dirty="0">
                <a:solidFill>
                  <a:srgbClr val="0070C0"/>
                </a:solidFill>
                <a:latin typeface="Arial"/>
                <a:cs typeface="Arial"/>
              </a:rPr>
              <a:t>  </a:t>
            </a:r>
            <a:r>
              <a:rPr sz="1767" b="1" dirty="0">
                <a:solidFill>
                  <a:srgbClr val="0070C0"/>
                </a:solidFill>
                <a:latin typeface="Arial"/>
                <a:cs typeface="Arial"/>
              </a:rPr>
              <a:t>of</a:t>
            </a:r>
            <a:r>
              <a:rPr sz="1767" b="1" spc="74" dirty="0">
                <a:solidFill>
                  <a:srgbClr val="0070C0"/>
                </a:solidFill>
                <a:latin typeface="Arial"/>
                <a:cs typeface="Arial"/>
              </a:rPr>
              <a:t>  </a:t>
            </a:r>
            <a:r>
              <a:rPr sz="1767" b="1" dirty="0">
                <a:solidFill>
                  <a:srgbClr val="0070C0"/>
                </a:solidFill>
                <a:latin typeface="Arial"/>
                <a:cs typeface="Arial"/>
              </a:rPr>
              <a:t>the</a:t>
            </a:r>
            <a:r>
              <a:rPr sz="1767" b="1" spc="74" dirty="0">
                <a:solidFill>
                  <a:srgbClr val="0070C0"/>
                </a:solidFill>
                <a:latin typeface="Arial"/>
                <a:cs typeface="Arial"/>
              </a:rPr>
              <a:t>  </a:t>
            </a:r>
            <a:r>
              <a:rPr sz="1767" b="1" spc="-12" dirty="0">
                <a:solidFill>
                  <a:srgbClr val="0070C0"/>
                </a:solidFill>
                <a:latin typeface="Arial"/>
                <a:cs typeface="Arial"/>
              </a:rPr>
              <a:t>following characteristics:</a:t>
            </a:r>
            <a:endParaRPr sz="1767" dirty="0">
              <a:latin typeface="Arial"/>
              <a:cs typeface="Arial"/>
            </a:endParaRPr>
          </a:p>
          <a:p>
            <a:pPr marL="404705" marR="55747" indent="-340271" algn="just">
              <a:lnSpc>
                <a:spcPts val="2109"/>
              </a:lnSpc>
              <a:spcBef>
                <a:spcPts val="593"/>
              </a:spcBef>
              <a:buAutoNum type="arabicParenBoth"/>
              <a:tabLst>
                <a:tab pos="407601" algn="l"/>
              </a:tabLst>
            </a:pPr>
            <a:r>
              <a:rPr sz="1767" b="1" dirty="0">
                <a:solidFill>
                  <a:srgbClr val="0070C0"/>
                </a:solidFill>
                <a:latin typeface="Arial"/>
                <a:cs typeface="Arial"/>
              </a:rPr>
              <a:t>Contains</a:t>
            </a:r>
            <a:r>
              <a:rPr sz="1767" b="1" spc="63" dirty="0">
                <a:solidFill>
                  <a:srgbClr val="0070C0"/>
                </a:solidFill>
                <a:latin typeface="Arial"/>
                <a:cs typeface="Arial"/>
              </a:rPr>
              <a:t>  </a:t>
            </a:r>
            <a:r>
              <a:rPr sz="1767" b="1" dirty="0">
                <a:solidFill>
                  <a:srgbClr val="0070C0"/>
                </a:solidFill>
                <a:latin typeface="Arial"/>
                <a:cs typeface="Arial"/>
              </a:rPr>
              <a:t>or</a:t>
            </a:r>
            <a:r>
              <a:rPr sz="1767" b="1" spc="68" dirty="0">
                <a:solidFill>
                  <a:srgbClr val="0070C0"/>
                </a:solidFill>
                <a:latin typeface="Arial"/>
                <a:cs typeface="Arial"/>
              </a:rPr>
              <a:t>  </a:t>
            </a:r>
            <a:r>
              <a:rPr sz="1767" b="1" dirty="0">
                <a:solidFill>
                  <a:srgbClr val="0070C0"/>
                </a:solidFill>
                <a:latin typeface="Arial"/>
                <a:cs typeface="Arial"/>
              </a:rPr>
              <a:t>has</a:t>
            </a:r>
            <a:r>
              <a:rPr sz="1767" b="1" spc="68" dirty="0">
                <a:solidFill>
                  <a:srgbClr val="0070C0"/>
                </a:solidFill>
                <a:latin typeface="Arial"/>
                <a:cs typeface="Arial"/>
              </a:rPr>
              <a:t>  </a:t>
            </a:r>
            <a:r>
              <a:rPr sz="1767" b="1" dirty="0">
                <a:solidFill>
                  <a:srgbClr val="0070C0"/>
                </a:solidFill>
                <a:latin typeface="Arial"/>
                <a:cs typeface="Arial"/>
              </a:rPr>
              <a:t>a</a:t>
            </a:r>
            <a:r>
              <a:rPr sz="1767" b="1" spc="68" dirty="0">
                <a:solidFill>
                  <a:srgbClr val="0070C0"/>
                </a:solidFill>
                <a:latin typeface="Arial"/>
                <a:cs typeface="Arial"/>
              </a:rPr>
              <a:t>  </a:t>
            </a:r>
            <a:r>
              <a:rPr sz="1767" b="1" dirty="0">
                <a:solidFill>
                  <a:srgbClr val="0070C0"/>
                </a:solidFill>
                <a:latin typeface="Arial"/>
                <a:cs typeface="Arial"/>
              </a:rPr>
              <a:t>potential</a:t>
            </a:r>
            <a:r>
              <a:rPr sz="1767" b="1" spc="63" dirty="0">
                <a:solidFill>
                  <a:srgbClr val="0070C0"/>
                </a:solidFill>
                <a:latin typeface="Arial"/>
                <a:cs typeface="Arial"/>
              </a:rPr>
              <a:t>  </a:t>
            </a:r>
            <a:r>
              <a:rPr sz="1767" b="1" dirty="0">
                <a:solidFill>
                  <a:srgbClr val="0070C0"/>
                </a:solidFill>
                <a:latin typeface="Arial"/>
                <a:cs typeface="Arial"/>
              </a:rPr>
              <a:t>to</a:t>
            </a:r>
            <a:r>
              <a:rPr sz="1767" b="1" spc="68" dirty="0">
                <a:solidFill>
                  <a:srgbClr val="0070C0"/>
                </a:solidFill>
                <a:latin typeface="Arial"/>
                <a:cs typeface="Arial"/>
              </a:rPr>
              <a:t>  </a:t>
            </a:r>
            <a:r>
              <a:rPr sz="1767" b="1" dirty="0">
                <a:solidFill>
                  <a:srgbClr val="0070C0"/>
                </a:solidFill>
                <a:latin typeface="Arial"/>
                <a:cs typeface="Arial"/>
              </a:rPr>
              <a:t>contain</a:t>
            </a:r>
            <a:r>
              <a:rPr sz="1767" b="1" spc="68" dirty="0">
                <a:solidFill>
                  <a:srgbClr val="0070C0"/>
                </a:solidFill>
                <a:latin typeface="Arial"/>
                <a:cs typeface="Arial"/>
              </a:rPr>
              <a:t>  </a:t>
            </a:r>
            <a:r>
              <a:rPr sz="1767" b="1" dirty="0">
                <a:solidFill>
                  <a:srgbClr val="0070C0"/>
                </a:solidFill>
                <a:latin typeface="Arial"/>
                <a:cs typeface="Arial"/>
              </a:rPr>
              <a:t>a</a:t>
            </a:r>
            <a:r>
              <a:rPr sz="1767" b="1" spc="68" dirty="0">
                <a:solidFill>
                  <a:srgbClr val="0070C0"/>
                </a:solidFill>
                <a:latin typeface="Arial"/>
                <a:cs typeface="Arial"/>
              </a:rPr>
              <a:t>  </a:t>
            </a:r>
            <a:r>
              <a:rPr sz="1767" b="1" spc="-12" dirty="0">
                <a:solidFill>
                  <a:srgbClr val="0070C0"/>
                </a:solidFill>
                <a:latin typeface="Arial"/>
                <a:cs typeface="Arial"/>
              </a:rPr>
              <a:t>hazardous 	atmosphere;</a:t>
            </a:r>
            <a:endParaRPr sz="1767" dirty="0">
              <a:latin typeface="Arial"/>
              <a:cs typeface="Arial"/>
            </a:endParaRPr>
          </a:p>
          <a:p>
            <a:pPr marL="404705" marR="55747" indent="-340271" algn="just">
              <a:lnSpc>
                <a:spcPts val="2109"/>
              </a:lnSpc>
              <a:spcBef>
                <a:spcPts val="599"/>
              </a:spcBef>
              <a:buAutoNum type="arabicParenBoth"/>
              <a:tabLst>
                <a:tab pos="407601" algn="l"/>
              </a:tabLst>
            </a:pPr>
            <a:r>
              <a:rPr sz="1767" b="1" dirty="0">
                <a:solidFill>
                  <a:srgbClr val="0070C0"/>
                </a:solidFill>
                <a:latin typeface="Arial"/>
                <a:cs typeface="Arial"/>
              </a:rPr>
              <a:t>Contains</a:t>
            </a:r>
            <a:r>
              <a:rPr sz="1767" b="1" spc="200" dirty="0">
                <a:solidFill>
                  <a:srgbClr val="0070C0"/>
                </a:solidFill>
                <a:latin typeface="Arial"/>
                <a:cs typeface="Arial"/>
              </a:rPr>
              <a:t> </a:t>
            </a:r>
            <a:r>
              <a:rPr sz="1767" b="1" dirty="0">
                <a:solidFill>
                  <a:srgbClr val="0070C0"/>
                </a:solidFill>
                <a:latin typeface="Arial"/>
                <a:cs typeface="Arial"/>
              </a:rPr>
              <a:t>a</a:t>
            </a:r>
            <a:r>
              <a:rPr sz="1767" b="1" spc="200" dirty="0">
                <a:solidFill>
                  <a:srgbClr val="0070C0"/>
                </a:solidFill>
                <a:latin typeface="Arial"/>
                <a:cs typeface="Arial"/>
              </a:rPr>
              <a:t> </a:t>
            </a:r>
            <a:r>
              <a:rPr sz="1767" b="1" dirty="0">
                <a:solidFill>
                  <a:srgbClr val="0070C0"/>
                </a:solidFill>
                <a:latin typeface="Arial"/>
                <a:cs typeface="Arial"/>
              </a:rPr>
              <a:t>material</a:t>
            </a:r>
            <a:r>
              <a:rPr sz="1767" b="1" spc="205" dirty="0">
                <a:solidFill>
                  <a:srgbClr val="0070C0"/>
                </a:solidFill>
                <a:latin typeface="Arial"/>
                <a:cs typeface="Arial"/>
              </a:rPr>
              <a:t> </a:t>
            </a:r>
            <a:r>
              <a:rPr sz="1767" b="1" dirty="0">
                <a:solidFill>
                  <a:srgbClr val="0070C0"/>
                </a:solidFill>
                <a:latin typeface="Arial"/>
                <a:cs typeface="Arial"/>
              </a:rPr>
              <a:t>that</a:t>
            </a:r>
            <a:r>
              <a:rPr sz="1767" b="1" spc="200" dirty="0">
                <a:solidFill>
                  <a:srgbClr val="0070C0"/>
                </a:solidFill>
                <a:latin typeface="Arial"/>
                <a:cs typeface="Arial"/>
              </a:rPr>
              <a:t> </a:t>
            </a:r>
            <a:r>
              <a:rPr sz="1767" b="1" dirty="0">
                <a:solidFill>
                  <a:srgbClr val="0070C0"/>
                </a:solidFill>
                <a:latin typeface="Arial"/>
                <a:cs typeface="Arial"/>
              </a:rPr>
              <a:t>has</a:t>
            </a:r>
            <a:r>
              <a:rPr sz="1767" b="1" spc="200" dirty="0">
                <a:solidFill>
                  <a:srgbClr val="0070C0"/>
                </a:solidFill>
                <a:latin typeface="Arial"/>
                <a:cs typeface="Arial"/>
              </a:rPr>
              <a:t> </a:t>
            </a:r>
            <a:r>
              <a:rPr sz="1767" b="1" dirty="0">
                <a:solidFill>
                  <a:srgbClr val="0070C0"/>
                </a:solidFill>
                <a:latin typeface="Arial"/>
                <a:cs typeface="Arial"/>
              </a:rPr>
              <a:t>the</a:t>
            </a:r>
            <a:r>
              <a:rPr sz="1767" b="1" spc="200" dirty="0">
                <a:solidFill>
                  <a:srgbClr val="0070C0"/>
                </a:solidFill>
                <a:latin typeface="Arial"/>
                <a:cs typeface="Arial"/>
              </a:rPr>
              <a:t> </a:t>
            </a:r>
            <a:r>
              <a:rPr sz="1767" b="1" dirty="0">
                <a:solidFill>
                  <a:srgbClr val="0070C0"/>
                </a:solidFill>
                <a:latin typeface="Arial"/>
                <a:cs typeface="Arial"/>
              </a:rPr>
              <a:t>potential</a:t>
            </a:r>
            <a:r>
              <a:rPr sz="1767" b="1" spc="205" dirty="0">
                <a:solidFill>
                  <a:srgbClr val="0070C0"/>
                </a:solidFill>
                <a:latin typeface="Arial"/>
                <a:cs typeface="Arial"/>
              </a:rPr>
              <a:t> </a:t>
            </a:r>
            <a:r>
              <a:rPr sz="1767" b="1" dirty="0">
                <a:solidFill>
                  <a:srgbClr val="0070C0"/>
                </a:solidFill>
                <a:latin typeface="Arial"/>
                <a:cs typeface="Arial"/>
              </a:rPr>
              <a:t>for</a:t>
            </a:r>
            <a:r>
              <a:rPr sz="1767" b="1" spc="200" dirty="0">
                <a:solidFill>
                  <a:srgbClr val="0070C0"/>
                </a:solidFill>
                <a:latin typeface="Arial"/>
                <a:cs typeface="Arial"/>
              </a:rPr>
              <a:t> </a:t>
            </a:r>
            <a:r>
              <a:rPr sz="1767" b="1" spc="-12" dirty="0">
                <a:solidFill>
                  <a:srgbClr val="0070C0"/>
                </a:solidFill>
                <a:latin typeface="Arial"/>
                <a:cs typeface="Arial"/>
              </a:rPr>
              <a:t>engulfing 	</a:t>
            </a:r>
            <a:r>
              <a:rPr sz="1767" b="1" dirty="0">
                <a:solidFill>
                  <a:srgbClr val="0070C0"/>
                </a:solidFill>
                <a:latin typeface="Arial"/>
                <a:cs typeface="Arial"/>
              </a:rPr>
              <a:t>an</a:t>
            </a:r>
            <a:r>
              <a:rPr sz="1767" b="1" spc="23" dirty="0">
                <a:solidFill>
                  <a:srgbClr val="0070C0"/>
                </a:solidFill>
                <a:latin typeface="Arial"/>
                <a:cs typeface="Arial"/>
              </a:rPr>
              <a:t> </a:t>
            </a:r>
            <a:r>
              <a:rPr sz="1767" b="1" spc="-12" dirty="0">
                <a:solidFill>
                  <a:srgbClr val="0070C0"/>
                </a:solidFill>
                <a:latin typeface="Arial"/>
                <a:cs typeface="Arial"/>
              </a:rPr>
              <a:t>entrant;</a:t>
            </a:r>
            <a:endParaRPr sz="1767" dirty="0">
              <a:latin typeface="Arial"/>
              <a:cs typeface="Arial"/>
            </a:endParaRPr>
          </a:p>
          <a:p>
            <a:pPr marL="404705" marR="37647" indent="-340271" algn="just">
              <a:lnSpc>
                <a:spcPts val="2109"/>
              </a:lnSpc>
              <a:spcBef>
                <a:spcPts val="593"/>
              </a:spcBef>
              <a:buAutoNum type="arabicParenBoth"/>
              <a:tabLst>
                <a:tab pos="407601" algn="l"/>
              </a:tabLst>
            </a:pPr>
            <a:r>
              <a:rPr sz="1767" b="1" dirty="0">
                <a:solidFill>
                  <a:srgbClr val="0070C0"/>
                </a:solidFill>
                <a:latin typeface="Arial"/>
                <a:cs typeface="Arial"/>
              </a:rPr>
              <a:t>Has</a:t>
            </a:r>
            <a:r>
              <a:rPr sz="1767" b="1" spc="154" dirty="0">
                <a:solidFill>
                  <a:srgbClr val="0070C0"/>
                </a:solidFill>
                <a:latin typeface="Arial"/>
                <a:cs typeface="Arial"/>
              </a:rPr>
              <a:t>  </a:t>
            </a:r>
            <a:r>
              <a:rPr sz="1767" b="1" dirty="0">
                <a:solidFill>
                  <a:srgbClr val="0070C0"/>
                </a:solidFill>
                <a:latin typeface="Arial"/>
                <a:cs typeface="Arial"/>
              </a:rPr>
              <a:t>an</a:t>
            </a:r>
            <a:r>
              <a:rPr sz="1767" b="1" spc="154" dirty="0">
                <a:solidFill>
                  <a:srgbClr val="0070C0"/>
                </a:solidFill>
                <a:latin typeface="Arial"/>
                <a:cs typeface="Arial"/>
              </a:rPr>
              <a:t>  </a:t>
            </a:r>
            <a:r>
              <a:rPr sz="1767" b="1" dirty="0">
                <a:solidFill>
                  <a:srgbClr val="0070C0"/>
                </a:solidFill>
                <a:latin typeface="Arial"/>
                <a:cs typeface="Arial"/>
              </a:rPr>
              <a:t>internal</a:t>
            </a:r>
            <a:r>
              <a:rPr sz="1767" b="1" spc="154" dirty="0">
                <a:solidFill>
                  <a:srgbClr val="0070C0"/>
                </a:solidFill>
                <a:latin typeface="Arial"/>
                <a:cs typeface="Arial"/>
              </a:rPr>
              <a:t>  </a:t>
            </a:r>
            <a:r>
              <a:rPr sz="1767" b="1" dirty="0">
                <a:solidFill>
                  <a:srgbClr val="0070C0"/>
                </a:solidFill>
                <a:latin typeface="Arial"/>
                <a:cs typeface="Arial"/>
              </a:rPr>
              <a:t>configuration</a:t>
            </a:r>
            <a:r>
              <a:rPr sz="1767" b="1" spc="154" dirty="0">
                <a:solidFill>
                  <a:srgbClr val="0070C0"/>
                </a:solidFill>
                <a:latin typeface="Arial"/>
                <a:cs typeface="Arial"/>
              </a:rPr>
              <a:t>  </a:t>
            </a:r>
            <a:r>
              <a:rPr sz="1767" b="1" dirty="0">
                <a:solidFill>
                  <a:srgbClr val="0070C0"/>
                </a:solidFill>
                <a:latin typeface="Arial"/>
                <a:cs typeface="Arial"/>
              </a:rPr>
              <a:t>such</a:t>
            </a:r>
            <a:r>
              <a:rPr sz="1767" b="1" spc="154" dirty="0">
                <a:solidFill>
                  <a:srgbClr val="0070C0"/>
                </a:solidFill>
                <a:latin typeface="Arial"/>
                <a:cs typeface="Arial"/>
              </a:rPr>
              <a:t>  </a:t>
            </a:r>
            <a:r>
              <a:rPr sz="1767" b="1" dirty="0">
                <a:solidFill>
                  <a:srgbClr val="0070C0"/>
                </a:solidFill>
                <a:latin typeface="Arial"/>
                <a:cs typeface="Arial"/>
              </a:rPr>
              <a:t>that</a:t>
            </a:r>
            <a:r>
              <a:rPr sz="1767" b="1" spc="154" dirty="0">
                <a:solidFill>
                  <a:srgbClr val="0070C0"/>
                </a:solidFill>
                <a:latin typeface="Arial"/>
                <a:cs typeface="Arial"/>
              </a:rPr>
              <a:t>  </a:t>
            </a:r>
            <a:r>
              <a:rPr sz="1767" b="1" dirty="0">
                <a:solidFill>
                  <a:srgbClr val="0070C0"/>
                </a:solidFill>
                <a:latin typeface="Arial"/>
                <a:cs typeface="Arial"/>
              </a:rPr>
              <a:t>an</a:t>
            </a:r>
            <a:r>
              <a:rPr sz="1767" b="1" spc="154" dirty="0">
                <a:solidFill>
                  <a:srgbClr val="0070C0"/>
                </a:solidFill>
                <a:latin typeface="Arial"/>
                <a:cs typeface="Arial"/>
              </a:rPr>
              <a:t>  </a:t>
            </a:r>
            <a:r>
              <a:rPr sz="1767" b="1" spc="-12" dirty="0">
                <a:solidFill>
                  <a:srgbClr val="0070C0"/>
                </a:solidFill>
                <a:latin typeface="Arial"/>
                <a:cs typeface="Arial"/>
              </a:rPr>
              <a:t>entrant 	</a:t>
            </a:r>
            <a:r>
              <a:rPr sz="1767" b="1" spc="114" dirty="0">
                <a:solidFill>
                  <a:srgbClr val="0070C0"/>
                </a:solidFill>
                <a:latin typeface="Arial"/>
                <a:cs typeface="Arial"/>
              </a:rPr>
              <a:t>could</a:t>
            </a:r>
            <a:r>
              <a:rPr sz="1767" b="1" spc="240" dirty="0">
                <a:solidFill>
                  <a:srgbClr val="0070C0"/>
                </a:solidFill>
                <a:latin typeface="Arial"/>
                <a:cs typeface="Arial"/>
              </a:rPr>
              <a:t>  </a:t>
            </a:r>
            <a:r>
              <a:rPr sz="1767" b="1" spc="74" dirty="0">
                <a:solidFill>
                  <a:srgbClr val="0070C0"/>
                </a:solidFill>
                <a:latin typeface="Arial"/>
                <a:cs typeface="Arial"/>
              </a:rPr>
              <a:t>be</a:t>
            </a:r>
            <a:r>
              <a:rPr sz="1767" b="1" spc="240" dirty="0">
                <a:solidFill>
                  <a:srgbClr val="0070C0"/>
                </a:solidFill>
                <a:latin typeface="Arial"/>
                <a:cs typeface="Arial"/>
              </a:rPr>
              <a:t>  </a:t>
            </a:r>
            <a:r>
              <a:rPr sz="1767" b="1" spc="120" dirty="0">
                <a:solidFill>
                  <a:srgbClr val="0070C0"/>
                </a:solidFill>
                <a:latin typeface="Arial"/>
                <a:cs typeface="Arial"/>
              </a:rPr>
              <a:t>trapped</a:t>
            </a:r>
            <a:r>
              <a:rPr sz="1767" b="1" spc="240" dirty="0">
                <a:solidFill>
                  <a:srgbClr val="0070C0"/>
                </a:solidFill>
                <a:latin typeface="Arial"/>
                <a:cs typeface="Arial"/>
              </a:rPr>
              <a:t>  </a:t>
            </a:r>
            <a:r>
              <a:rPr sz="1767" b="1" spc="74" dirty="0">
                <a:solidFill>
                  <a:srgbClr val="0070C0"/>
                </a:solidFill>
                <a:latin typeface="Arial"/>
                <a:cs typeface="Arial"/>
              </a:rPr>
              <a:t>or</a:t>
            </a:r>
            <a:r>
              <a:rPr sz="1767" b="1" spc="245" dirty="0">
                <a:solidFill>
                  <a:srgbClr val="0070C0"/>
                </a:solidFill>
                <a:latin typeface="Arial"/>
                <a:cs typeface="Arial"/>
              </a:rPr>
              <a:t>  </a:t>
            </a:r>
            <a:r>
              <a:rPr sz="1767" b="1" spc="125" dirty="0">
                <a:solidFill>
                  <a:srgbClr val="0070C0"/>
                </a:solidFill>
                <a:latin typeface="Arial"/>
                <a:cs typeface="Arial"/>
              </a:rPr>
              <a:t>asphyxiated</a:t>
            </a:r>
            <a:r>
              <a:rPr sz="1767" b="1" spc="240" dirty="0">
                <a:solidFill>
                  <a:srgbClr val="0070C0"/>
                </a:solidFill>
                <a:latin typeface="Arial"/>
                <a:cs typeface="Arial"/>
              </a:rPr>
              <a:t>  </a:t>
            </a:r>
            <a:r>
              <a:rPr sz="1767" b="1" spc="74" dirty="0">
                <a:solidFill>
                  <a:srgbClr val="0070C0"/>
                </a:solidFill>
                <a:latin typeface="Arial"/>
                <a:cs typeface="Arial"/>
              </a:rPr>
              <a:t>by</a:t>
            </a:r>
            <a:r>
              <a:rPr sz="1767" b="1" spc="240" dirty="0">
                <a:solidFill>
                  <a:srgbClr val="0070C0"/>
                </a:solidFill>
                <a:latin typeface="Arial"/>
                <a:cs typeface="Arial"/>
              </a:rPr>
              <a:t>  </a:t>
            </a:r>
            <a:r>
              <a:rPr sz="1767" b="1" spc="137" dirty="0">
                <a:solidFill>
                  <a:srgbClr val="0070C0"/>
                </a:solidFill>
                <a:latin typeface="Arial"/>
                <a:cs typeface="Arial"/>
              </a:rPr>
              <a:t>inwardly 	</a:t>
            </a:r>
            <a:r>
              <a:rPr sz="1767" b="1" dirty="0">
                <a:solidFill>
                  <a:srgbClr val="0070C0"/>
                </a:solidFill>
                <a:latin typeface="Arial"/>
                <a:cs typeface="Arial"/>
              </a:rPr>
              <a:t>converging</a:t>
            </a:r>
            <a:r>
              <a:rPr sz="1767" b="1" spc="194" dirty="0">
                <a:solidFill>
                  <a:srgbClr val="0070C0"/>
                </a:solidFill>
                <a:latin typeface="Arial"/>
                <a:cs typeface="Arial"/>
              </a:rPr>
              <a:t> </a:t>
            </a:r>
            <a:r>
              <a:rPr sz="1767" b="1" dirty="0">
                <a:solidFill>
                  <a:srgbClr val="0070C0"/>
                </a:solidFill>
                <a:latin typeface="Arial"/>
                <a:cs typeface="Arial"/>
              </a:rPr>
              <a:t>walls</a:t>
            </a:r>
            <a:r>
              <a:rPr sz="1767" b="1" spc="194" dirty="0">
                <a:solidFill>
                  <a:srgbClr val="0070C0"/>
                </a:solidFill>
                <a:latin typeface="Arial"/>
                <a:cs typeface="Arial"/>
              </a:rPr>
              <a:t> </a:t>
            </a:r>
            <a:r>
              <a:rPr sz="1767" b="1" dirty="0">
                <a:solidFill>
                  <a:srgbClr val="0070C0"/>
                </a:solidFill>
                <a:latin typeface="Arial"/>
                <a:cs typeface="Arial"/>
              </a:rPr>
              <a:t>or</a:t>
            </a:r>
            <a:r>
              <a:rPr sz="1767" b="1" spc="194" dirty="0">
                <a:solidFill>
                  <a:srgbClr val="0070C0"/>
                </a:solidFill>
                <a:latin typeface="Arial"/>
                <a:cs typeface="Arial"/>
              </a:rPr>
              <a:t> </a:t>
            </a:r>
            <a:r>
              <a:rPr sz="1767" b="1" dirty="0">
                <a:solidFill>
                  <a:srgbClr val="0070C0"/>
                </a:solidFill>
                <a:latin typeface="Arial"/>
                <a:cs typeface="Arial"/>
              </a:rPr>
              <a:t>by</a:t>
            </a:r>
            <a:r>
              <a:rPr sz="1767" b="1" spc="194" dirty="0">
                <a:solidFill>
                  <a:srgbClr val="0070C0"/>
                </a:solidFill>
                <a:latin typeface="Arial"/>
                <a:cs typeface="Arial"/>
              </a:rPr>
              <a:t> </a:t>
            </a:r>
            <a:r>
              <a:rPr sz="1767" b="1" dirty="0">
                <a:solidFill>
                  <a:srgbClr val="0070C0"/>
                </a:solidFill>
                <a:latin typeface="Arial"/>
                <a:cs typeface="Arial"/>
              </a:rPr>
              <a:t>a</a:t>
            </a:r>
            <a:r>
              <a:rPr sz="1767" b="1" spc="200" dirty="0">
                <a:solidFill>
                  <a:srgbClr val="0070C0"/>
                </a:solidFill>
                <a:latin typeface="Arial"/>
                <a:cs typeface="Arial"/>
              </a:rPr>
              <a:t> </a:t>
            </a:r>
            <a:r>
              <a:rPr sz="1767" b="1" dirty="0">
                <a:solidFill>
                  <a:srgbClr val="0070C0"/>
                </a:solidFill>
                <a:latin typeface="Arial"/>
                <a:cs typeface="Arial"/>
              </a:rPr>
              <a:t>floor</a:t>
            </a:r>
            <a:r>
              <a:rPr sz="1767" b="1" spc="194" dirty="0">
                <a:solidFill>
                  <a:srgbClr val="0070C0"/>
                </a:solidFill>
                <a:latin typeface="Arial"/>
                <a:cs typeface="Arial"/>
              </a:rPr>
              <a:t> </a:t>
            </a:r>
            <a:r>
              <a:rPr sz="1767" b="1" dirty="0">
                <a:solidFill>
                  <a:srgbClr val="0070C0"/>
                </a:solidFill>
                <a:latin typeface="Arial"/>
                <a:cs typeface="Arial"/>
              </a:rPr>
              <a:t>which</a:t>
            </a:r>
            <a:r>
              <a:rPr sz="1767" b="1" spc="194" dirty="0">
                <a:solidFill>
                  <a:srgbClr val="0070C0"/>
                </a:solidFill>
                <a:latin typeface="Arial"/>
                <a:cs typeface="Arial"/>
              </a:rPr>
              <a:t> </a:t>
            </a:r>
            <a:r>
              <a:rPr sz="1767" b="1" dirty="0">
                <a:solidFill>
                  <a:srgbClr val="0070C0"/>
                </a:solidFill>
                <a:latin typeface="Arial"/>
                <a:cs typeface="Arial"/>
              </a:rPr>
              <a:t>slopes</a:t>
            </a:r>
            <a:r>
              <a:rPr sz="1767" b="1" spc="194" dirty="0">
                <a:solidFill>
                  <a:srgbClr val="0070C0"/>
                </a:solidFill>
                <a:latin typeface="Arial"/>
                <a:cs typeface="Arial"/>
              </a:rPr>
              <a:t> </a:t>
            </a:r>
            <a:r>
              <a:rPr sz="1767" b="1" spc="-12" dirty="0">
                <a:solidFill>
                  <a:srgbClr val="0070C0"/>
                </a:solidFill>
                <a:latin typeface="Arial"/>
                <a:cs typeface="Arial"/>
              </a:rPr>
              <a:t>downward 	</a:t>
            </a:r>
            <a:r>
              <a:rPr sz="1767" b="1" dirty="0">
                <a:solidFill>
                  <a:srgbClr val="0070C0"/>
                </a:solidFill>
                <a:latin typeface="Arial"/>
                <a:cs typeface="Arial"/>
              </a:rPr>
              <a:t>and</a:t>
            </a:r>
            <a:r>
              <a:rPr sz="1767" b="1" spc="57" dirty="0">
                <a:solidFill>
                  <a:srgbClr val="0070C0"/>
                </a:solidFill>
                <a:latin typeface="Arial"/>
                <a:cs typeface="Arial"/>
              </a:rPr>
              <a:t> </a:t>
            </a:r>
            <a:r>
              <a:rPr sz="1767" b="1" dirty="0">
                <a:solidFill>
                  <a:srgbClr val="0070C0"/>
                </a:solidFill>
                <a:latin typeface="Arial"/>
                <a:cs typeface="Arial"/>
              </a:rPr>
              <a:t>tapers</a:t>
            </a:r>
            <a:r>
              <a:rPr sz="1767" b="1" spc="63" dirty="0">
                <a:solidFill>
                  <a:srgbClr val="0070C0"/>
                </a:solidFill>
                <a:latin typeface="Arial"/>
                <a:cs typeface="Arial"/>
              </a:rPr>
              <a:t> </a:t>
            </a:r>
            <a:r>
              <a:rPr sz="1767" b="1" dirty="0">
                <a:solidFill>
                  <a:srgbClr val="0070C0"/>
                </a:solidFill>
                <a:latin typeface="Arial"/>
                <a:cs typeface="Arial"/>
              </a:rPr>
              <a:t>to</a:t>
            </a:r>
            <a:r>
              <a:rPr sz="1767" b="1" spc="63" dirty="0">
                <a:solidFill>
                  <a:srgbClr val="0070C0"/>
                </a:solidFill>
                <a:latin typeface="Arial"/>
                <a:cs typeface="Arial"/>
              </a:rPr>
              <a:t> </a:t>
            </a:r>
            <a:r>
              <a:rPr sz="1767" b="1" dirty="0">
                <a:solidFill>
                  <a:srgbClr val="0070C0"/>
                </a:solidFill>
                <a:latin typeface="Arial"/>
                <a:cs typeface="Arial"/>
              </a:rPr>
              <a:t>a</a:t>
            </a:r>
            <a:r>
              <a:rPr sz="1767" b="1" spc="63" dirty="0">
                <a:solidFill>
                  <a:srgbClr val="0070C0"/>
                </a:solidFill>
                <a:latin typeface="Arial"/>
                <a:cs typeface="Arial"/>
              </a:rPr>
              <a:t> </a:t>
            </a:r>
            <a:r>
              <a:rPr sz="1767" b="1" dirty="0">
                <a:solidFill>
                  <a:srgbClr val="0070C0"/>
                </a:solidFill>
                <a:latin typeface="Arial"/>
                <a:cs typeface="Arial"/>
              </a:rPr>
              <a:t>smaller</a:t>
            </a:r>
            <a:r>
              <a:rPr sz="1767" b="1" spc="63" dirty="0">
                <a:solidFill>
                  <a:srgbClr val="0070C0"/>
                </a:solidFill>
                <a:latin typeface="Arial"/>
                <a:cs typeface="Arial"/>
              </a:rPr>
              <a:t> </a:t>
            </a:r>
            <a:r>
              <a:rPr sz="1767" b="1" dirty="0">
                <a:solidFill>
                  <a:srgbClr val="0070C0"/>
                </a:solidFill>
                <a:latin typeface="Arial"/>
                <a:cs typeface="Arial"/>
              </a:rPr>
              <a:t>cross-section;</a:t>
            </a:r>
            <a:r>
              <a:rPr sz="1767" b="1" spc="63" dirty="0">
                <a:solidFill>
                  <a:srgbClr val="0070C0"/>
                </a:solidFill>
                <a:latin typeface="Arial"/>
                <a:cs typeface="Arial"/>
              </a:rPr>
              <a:t> </a:t>
            </a:r>
            <a:r>
              <a:rPr sz="1767" b="1" spc="-28" dirty="0">
                <a:solidFill>
                  <a:srgbClr val="0070C0"/>
                </a:solidFill>
                <a:latin typeface="Arial"/>
                <a:cs typeface="Arial"/>
              </a:rPr>
              <a:t>or</a:t>
            </a:r>
            <a:endParaRPr sz="1767" dirty="0">
              <a:latin typeface="Arial"/>
              <a:cs typeface="Arial"/>
            </a:endParaRPr>
          </a:p>
          <a:p>
            <a:pPr marL="404705" marR="55747" indent="-340271" algn="just">
              <a:lnSpc>
                <a:spcPts val="2109"/>
              </a:lnSpc>
              <a:spcBef>
                <a:spcPts val="593"/>
              </a:spcBef>
              <a:buAutoNum type="arabicParenBoth"/>
              <a:tabLst>
                <a:tab pos="407601" algn="l"/>
              </a:tabLst>
            </a:pPr>
            <a:r>
              <a:rPr sz="1767" b="1" dirty="0">
                <a:solidFill>
                  <a:srgbClr val="0070C0"/>
                </a:solidFill>
                <a:latin typeface="Arial"/>
                <a:cs typeface="Arial"/>
              </a:rPr>
              <a:t>Contains</a:t>
            </a:r>
            <a:r>
              <a:rPr sz="1767" b="1" spc="182" dirty="0">
                <a:solidFill>
                  <a:srgbClr val="0070C0"/>
                </a:solidFill>
                <a:latin typeface="Arial"/>
                <a:cs typeface="Arial"/>
              </a:rPr>
              <a:t> </a:t>
            </a:r>
            <a:r>
              <a:rPr sz="1767" b="1" dirty="0">
                <a:solidFill>
                  <a:srgbClr val="0070C0"/>
                </a:solidFill>
                <a:latin typeface="Arial"/>
                <a:cs typeface="Arial"/>
              </a:rPr>
              <a:t>any</a:t>
            </a:r>
            <a:r>
              <a:rPr sz="1767" b="1" spc="182" dirty="0">
                <a:solidFill>
                  <a:srgbClr val="0070C0"/>
                </a:solidFill>
                <a:latin typeface="Arial"/>
                <a:cs typeface="Arial"/>
              </a:rPr>
              <a:t> </a:t>
            </a:r>
            <a:r>
              <a:rPr sz="1767" b="1" dirty="0">
                <a:solidFill>
                  <a:srgbClr val="0070C0"/>
                </a:solidFill>
                <a:latin typeface="Arial"/>
                <a:cs typeface="Arial"/>
              </a:rPr>
              <a:t>other</a:t>
            </a:r>
            <a:r>
              <a:rPr sz="1767" b="1" spc="182" dirty="0">
                <a:solidFill>
                  <a:srgbClr val="0070C0"/>
                </a:solidFill>
                <a:latin typeface="Arial"/>
                <a:cs typeface="Arial"/>
              </a:rPr>
              <a:t> </a:t>
            </a:r>
            <a:r>
              <a:rPr sz="1767" b="1" dirty="0">
                <a:solidFill>
                  <a:srgbClr val="0070C0"/>
                </a:solidFill>
                <a:latin typeface="Arial"/>
                <a:cs typeface="Arial"/>
              </a:rPr>
              <a:t>recognized</a:t>
            </a:r>
            <a:r>
              <a:rPr sz="1767" b="1" spc="188" dirty="0">
                <a:solidFill>
                  <a:srgbClr val="0070C0"/>
                </a:solidFill>
                <a:latin typeface="Arial"/>
                <a:cs typeface="Arial"/>
              </a:rPr>
              <a:t> </a:t>
            </a:r>
            <a:r>
              <a:rPr sz="1767" b="1" dirty="0">
                <a:solidFill>
                  <a:srgbClr val="0070C0"/>
                </a:solidFill>
                <a:latin typeface="Arial"/>
                <a:cs typeface="Arial"/>
              </a:rPr>
              <a:t>serious</a:t>
            </a:r>
            <a:r>
              <a:rPr sz="1767" b="1" spc="182" dirty="0">
                <a:solidFill>
                  <a:srgbClr val="0070C0"/>
                </a:solidFill>
                <a:latin typeface="Arial"/>
                <a:cs typeface="Arial"/>
              </a:rPr>
              <a:t> </a:t>
            </a:r>
            <a:r>
              <a:rPr sz="1767" b="1" dirty="0">
                <a:solidFill>
                  <a:srgbClr val="0070C0"/>
                </a:solidFill>
                <a:latin typeface="Arial"/>
                <a:cs typeface="Arial"/>
              </a:rPr>
              <a:t>safety</a:t>
            </a:r>
            <a:r>
              <a:rPr sz="1767" b="1" spc="182" dirty="0">
                <a:solidFill>
                  <a:srgbClr val="0070C0"/>
                </a:solidFill>
                <a:latin typeface="Arial"/>
                <a:cs typeface="Arial"/>
              </a:rPr>
              <a:t> </a:t>
            </a:r>
            <a:r>
              <a:rPr sz="1767" b="1" dirty="0">
                <a:solidFill>
                  <a:srgbClr val="0070C0"/>
                </a:solidFill>
                <a:latin typeface="Arial"/>
                <a:cs typeface="Arial"/>
              </a:rPr>
              <a:t>or</a:t>
            </a:r>
            <a:r>
              <a:rPr sz="1767" b="1" spc="182" dirty="0">
                <a:solidFill>
                  <a:srgbClr val="0070C0"/>
                </a:solidFill>
                <a:latin typeface="Arial"/>
                <a:cs typeface="Arial"/>
              </a:rPr>
              <a:t> </a:t>
            </a:r>
            <a:r>
              <a:rPr sz="1767" b="1" spc="-12" dirty="0">
                <a:solidFill>
                  <a:srgbClr val="0070C0"/>
                </a:solidFill>
                <a:latin typeface="Arial"/>
                <a:cs typeface="Arial"/>
              </a:rPr>
              <a:t>health 	</a:t>
            </a:r>
            <a:r>
              <a:rPr sz="1767" b="1" dirty="0">
                <a:solidFill>
                  <a:srgbClr val="0070C0"/>
                </a:solidFill>
                <a:latin typeface="Arial"/>
                <a:cs typeface="Arial"/>
              </a:rPr>
              <a:t>hazard</a:t>
            </a:r>
            <a:r>
              <a:rPr sz="1767" b="1" spc="57" dirty="0">
                <a:solidFill>
                  <a:srgbClr val="0070C0"/>
                </a:solidFill>
                <a:latin typeface="Arial"/>
                <a:cs typeface="Arial"/>
              </a:rPr>
              <a:t> </a:t>
            </a:r>
            <a:r>
              <a:rPr sz="1767" b="1" spc="-23" dirty="0">
                <a:solidFill>
                  <a:srgbClr val="0070C0"/>
                </a:solidFill>
                <a:latin typeface="Arial"/>
                <a:cs typeface="Arial"/>
              </a:rPr>
              <a:t>(*).</a:t>
            </a:r>
            <a:endParaRPr sz="1767" dirty="0">
              <a:latin typeface="Arial"/>
              <a:cs typeface="Arial"/>
            </a:endParaRPr>
          </a:p>
        </p:txBody>
      </p:sp>
      <p:grpSp>
        <p:nvGrpSpPr>
          <p:cNvPr id="5" name="object 5"/>
          <p:cNvGrpSpPr/>
          <p:nvPr/>
        </p:nvGrpSpPr>
        <p:grpSpPr>
          <a:xfrm>
            <a:off x="695400" y="2583758"/>
            <a:ext cx="2405204" cy="1987302"/>
            <a:chOff x="1595629" y="2937426"/>
            <a:chExt cx="1503045" cy="1743075"/>
          </a:xfrm>
        </p:grpSpPr>
        <p:sp>
          <p:nvSpPr>
            <p:cNvPr id="6" name="object 6"/>
            <p:cNvSpPr/>
            <p:nvPr/>
          </p:nvSpPr>
          <p:spPr>
            <a:xfrm>
              <a:off x="1620723" y="2962523"/>
              <a:ext cx="1452245" cy="1692910"/>
            </a:xfrm>
            <a:custGeom>
              <a:avLst/>
              <a:gdLst/>
              <a:ahLst/>
              <a:cxnLst/>
              <a:rect l="l" t="t" r="r" b="b"/>
              <a:pathLst>
                <a:path w="1452245" h="1692910">
                  <a:moveTo>
                    <a:pt x="1441066" y="1281906"/>
                  </a:moveTo>
                  <a:lnTo>
                    <a:pt x="296921" y="1281906"/>
                  </a:lnTo>
                  <a:lnTo>
                    <a:pt x="319762" y="1282247"/>
                  </a:lnTo>
                  <a:lnTo>
                    <a:pt x="342602" y="1284383"/>
                  </a:lnTo>
                  <a:lnTo>
                    <a:pt x="388283" y="1293628"/>
                  </a:lnTo>
                  <a:lnTo>
                    <a:pt x="433963" y="1308820"/>
                  </a:lnTo>
                  <a:lnTo>
                    <a:pt x="479644" y="1329138"/>
                  </a:lnTo>
                  <a:lnTo>
                    <a:pt x="525324" y="1353763"/>
                  </a:lnTo>
                  <a:lnTo>
                    <a:pt x="571005" y="1381875"/>
                  </a:lnTo>
                  <a:lnTo>
                    <a:pt x="616686" y="1412652"/>
                  </a:lnTo>
                  <a:lnTo>
                    <a:pt x="662366" y="1445274"/>
                  </a:lnTo>
                  <a:lnTo>
                    <a:pt x="776568" y="1529522"/>
                  </a:lnTo>
                  <a:lnTo>
                    <a:pt x="799408" y="1546013"/>
                  </a:lnTo>
                  <a:lnTo>
                    <a:pt x="845089" y="1577816"/>
                  </a:lnTo>
                  <a:lnTo>
                    <a:pt x="890770" y="1607363"/>
                  </a:lnTo>
                  <a:lnTo>
                    <a:pt x="936450" y="1633834"/>
                  </a:lnTo>
                  <a:lnTo>
                    <a:pt x="982131" y="1656408"/>
                  </a:lnTo>
                  <a:lnTo>
                    <a:pt x="1027817" y="1674268"/>
                  </a:lnTo>
                  <a:lnTo>
                    <a:pt x="1073492" y="1686588"/>
                  </a:lnTo>
                  <a:lnTo>
                    <a:pt x="1119173" y="1692552"/>
                  </a:lnTo>
                  <a:lnTo>
                    <a:pt x="1142013" y="1692894"/>
                  </a:lnTo>
                  <a:lnTo>
                    <a:pt x="1164853" y="1691339"/>
                  </a:lnTo>
                  <a:lnTo>
                    <a:pt x="1210534" y="1682129"/>
                  </a:lnTo>
                  <a:lnTo>
                    <a:pt x="1256214" y="1664100"/>
                  </a:lnTo>
                  <a:lnTo>
                    <a:pt x="1301894" y="1636434"/>
                  </a:lnTo>
                  <a:lnTo>
                    <a:pt x="1347575" y="1598309"/>
                  </a:lnTo>
                  <a:lnTo>
                    <a:pt x="1393255" y="1548905"/>
                  </a:lnTo>
                  <a:lnTo>
                    <a:pt x="1438935" y="1487403"/>
                  </a:lnTo>
                  <a:lnTo>
                    <a:pt x="1441066" y="1281906"/>
                  </a:lnTo>
                  <a:close/>
                </a:path>
                <a:path w="1452245" h="1692910">
                  <a:moveTo>
                    <a:pt x="310223" y="0"/>
                  </a:moveTo>
                  <a:lnTo>
                    <a:pt x="264542" y="5109"/>
                  </a:lnTo>
                  <a:lnTo>
                    <a:pt x="218858" y="18627"/>
                  </a:lnTo>
                  <a:lnTo>
                    <a:pt x="173180" y="41370"/>
                  </a:lnTo>
                  <a:lnTo>
                    <a:pt x="127499" y="74164"/>
                  </a:lnTo>
                  <a:lnTo>
                    <a:pt x="81818" y="117825"/>
                  </a:lnTo>
                  <a:lnTo>
                    <a:pt x="36137" y="173176"/>
                  </a:lnTo>
                  <a:lnTo>
                    <a:pt x="13296" y="205490"/>
                  </a:lnTo>
                  <a:lnTo>
                    <a:pt x="0" y="1487403"/>
                  </a:lnTo>
                  <a:lnTo>
                    <a:pt x="22840" y="1455088"/>
                  </a:lnTo>
                  <a:lnTo>
                    <a:pt x="45680" y="1425900"/>
                  </a:lnTo>
                  <a:lnTo>
                    <a:pt x="91360" y="1376495"/>
                  </a:lnTo>
                  <a:lnTo>
                    <a:pt x="137040" y="1338369"/>
                  </a:lnTo>
                  <a:lnTo>
                    <a:pt x="182720" y="1310702"/>
                  </a:lnTo>
                  <a:lnTo>
                    <a:pt x="228401" y="1292672"/>
                  </a:lnTo>
                  <a:lnTo>
                    <a:pt x="274081" y="1283461"/>
                  </a:lnTo>
                  <a:lnTo>
                    <a:pt x="296921" y="1281906"/>
                  </a:lnTo>
                  <a:lnTo>
                    <a:pt x="1441066" y="1281906"/>
                  </a:lnTo>
                  <a:lnTo>
                    <a:pt x="1450100" y="410988"/>
                  </a:lnTo>
                  <a:lnTo>
                    <a:pt x="1155311" y="410988"/>
                  </a:lnTo>
                  <a:lnTo>
                    <a:pt x="1132471" y="410646"/>
                  </a:lnTo>
                  <a:lnTo>
                    <a:pt x="1086791" y="404682"/>
                  </a:lnTo>
                  <a:lnTo>
                    <a:pt x="1041106" y="392360"/>
                  </a:lnTo>
                  <a:lnTo>
                    <a:pt x="995431" y="374504"/>
                  </a:lnTo>
                  <a:lnTo>
                    <a:pt x="949750" y="351930"/>
                  </a:lnTo>
                  <a:lnTo>
                    <a:pt x="904070" y="325459"/>
                  </a:lnTo>
                  <a:lnTo>
                    <a:pt x="858390" y="295912"/>
                  </a:lnTo>
                  <a:lnTo>
                    <a:pt x="812709" y="264110"/>
                  </a:lnTo>
                  <a:lnTo>
                    <a:pt x="675668" y="163371"/>
                  </a:lnTo>
                  <a:lnTo>
                    <a:pt x="652828" y="146880"/>
                  </a:lnTo>
                  <a:lnTo>
                    <a:pt x="607148" y="115078"/>
                  </a:lnTo>
                  <a:lnTo>
                    <a:pt x="561467" y="85531"/>
                  </a:lnTo>
                  <a:lnTo>
                    <a:pt x="515787" y="59060"/>
                  </a:lnTo>
                  <a:lnTo>
                    <a:pt x="470106" y="36485"/>
                  </a:lnTo>
                  <a:lnTo>
                    <a:pt x="424420" y="18626"/>
                  </a:lnTo>
                  <a:lnTo>
                    <a:pt x="378745" y="6306"/>
                  </a:lnTo>
                  <a:lnTo>
                    <a:pt x="333064" y="341"/>
                  </a:lnTo>
                  <a:lnTo>
                    <a:pt x="310223" y="0"/>
                  </a:lnTo>
                  <a:close/>
                </a:path>
                <a:path w="1452245" h="1692910">
                  <a:moveTo>
                    <a:pt x="1452232" y="205490"/>
                  </a:moveTo>
                  <a:lnTo>
                    <a:pt x="1429392" y="237806"/>
                  </a:lnTo>
                  <a:lnTo>
                    <a:pt x="1383712" y="293157"/>
                  </a:lnTo>
                  <a:lnTo>
                    <a:pt x="1338032" y="336820"/>
                  </a:lnTo>
                  <a:lnTo>
                    <a:pt x="1292351" y="369614"/>
                  </a:lnTo>
                  <a:lnTo>
                    <a:pt x="1246667" y="392362"/>
                  </a:lnTo>
                  <a:lnTo>
                    <a:pt x="1200991" y="405878"/>
                  </a:lnTo>
                  <a:lnTo>
                    <a:pt x="1155311" y="410988"/>
                  </a:lnTo>
                  <a:lnTo>
                    <a:pt x="1450100" y="410988"/>
                  </a:lnTo>
                  <a:lnTo>
                    <a:pt x="1452232" y="205490"/>
                  </a:lnTo>
                  <a:close/>
                </a:path>
              </a:pathLst>
            </a:custGeom>
            <a:solidFill>
              <a:srgbClr val="FF0000"/>
            </a:solidFill>
          </p:spPr>
          <p:txBody>
            <a:bodyPr wrap="square" lIns="0" tIns="0" rIns="0" bIns="0" rtlCol="0"/>
            <a:lstStyle/>
            <a:p>
              <a:endParaRPr sz="1634"/>
            </a:p>
          </p:txBody>
        </p:sp>
        <p:sp>
          <p:nvSpPr>
            <p:cNvPr id="7" name="object 7"/>
            <p:cNvSpPr/>
            <p:nvPr/>
          </p:nvSpPr>
          <p:spPr>
            <a:xfrm>
              <a:off x="1620723" y="2962519"/>
              <a:ext cx="1452245" cy="1692910"/>
            </a:xfrm>
            <a:custGeom>
              <a:avLst/>
              <a:gdLst/>
              <a:ahLst/>
              <a:cxnLst/>
              <a:rect l="l" t="t" r="r" b="b"/>
              <a:pathLst>
                <a:path w="1452245" h="1692910">
                  <a:moveTo>
                    <a:pt x="13302" y="205494"/>
                  </a:moveTo>
                  <a:lnTo>
                    <a:pt x="36142" y="173179"/>
                  </a:lnTo>
                  <a:lnTo>
                    <a:pt x="81823" y="117828"/>
                  </a:lnTo>
                  <a:lnTo>
                    <a:pt x="127504" y="74165"/>
                  </a:lnTo>
                  <a:lnTo>
                    <a:pt x="173184" y="41372"/>
                  </a:lnTo>
                  <a:lnTo>
                    <a:pt x="218865" y="18626"/>
                  </a:lnTo>
                  <a:lnTo>
                    <a:pt x="264545" y="5109"/>
                  </a:lnTo>
                  <a:lnTo>
                    <a:pt x="310226" y="0"/>
                  </a:lnTo>
                  <a:lnTo>
                    <a:pt x="333066" y="341"/>
                  </a:lnTo>
                  <a:lnTo>
                    <a:pt x="378747" y="6305"/>
                  </a:lnTo>
                  <a:lnTo>
                    <a:pt x="424428" y="18626"/>
                  </a:lnTo>
                  <a:lnTo>
                    <a:pt x="470108" y="36484"/>
                  </a:lnTo>
                  <a:lnTo>
                    <a:pt x="515789" y="59059"/>
                  </a:lnTo>
                  <a:lnTo>
                    <a:pt x="561469" y="85529"/>
                  </a:lnTo>
                  <a:lnTo>
                    <a:pt x="607150" y="115076"/>
                  </a:lnTo>
                  <a:lnTo>
                    <a:pt x="652831" y="146878"/>
                  </a:lnTo>
                  <a:lnTo>
                    <a:pt x="698511" y="180116"/>
                  </a:lnTo>
                  <a:lnTo>
                    <a:pt x="744192" y="213969"/>
                  </a:lnTo>
                  <a:lnTo>
                    <a:pt x="767032" y="230870"/>
                  </a:lnTo>
                  <a:lnTo>
                    <a:pt x="812713" y="264108"/>
                  </a:lnTo>
                  <a:lnTo>
                    <a:pt x="858393" y="295911"/>
                  </a:lnTo>
                  <a:lnTo>
                    <a:pt x="904074" y="325457"/>
                  </a:lnTo>
                  <a:lnTo>
                    <a:pt x="949754" y="351928"/>
                  </a:lnTo>
                  <a:lnTo>
                    <a:pt x="995435" y="374502"/>
                  </a:lnTo>
                  <a:lnTo>
                    <a:pt x="1041116" y="392360"/>
                  </a:lnTo>
                  <a:lnTo>
                    <a:pt x="1086796" y="404682"/>
                  </a:lnTo>
                  <a:lnTo>
                    <a:pt x="1132477" y="410646"/>
                  </a:lnTo>
                  <a:lnTo>
                    <a:pt x="1155317" y="410987"/>
                  </a:lnTo>
                  <a:lnTo>
                    <a:pt x="1178157" y="409432"/>
                  </a:lnTo>
                  <a:lnTo>
                    <a:pt x="1223838" y="400221"/>
                  </a:lnTo>
                  <a:lnTo>
                    <a:pt x="1269518" y="382193"/>
                  </a:lnTo>
                  <a:lnTo>
                    <a:pt x="1315199" y="354526"/>
                  </a:lnTo>
                  <a:lnTo>
                    <a:pt x="1360880" y="316401"/>
                  </a:lnTo>
                  <a:lnTo>
                    <a:pt x="1406560" y="266997"/>
                  </a:lnTo>
                  <a:lnTo>
                    <a:pt x="1452241" y="205494"/>
                  </a:lnTo>
                  <a:lnTo>
                    <a:pt x="1438941" y="1487399"/>
                  </a:lnTo>
                  <a:lnTo>
                    <a:pt x="1416100" y="1519714"/>
                  </a:lnTo>
                  <a:lnTo>
                    <a:pt x="1370419" y="1575065"/>
                  </a:lnTo>
                  <a:lnTo>
                    <a:pt x="1324739" y="1618727"/>
                  </a:lnTo>
                  <a:lnTo>
                    <a:pt x="1279058" y="1651521"/>
                  </a:lnTo>
                  <a:lnTo>
                    <a:pt x="1233377" y="1674266"/>
                  </a:lnTo>
                  <a:lnTo>
                    <a:pt x="1187696" y="1687784"/>
                  </a:lnTo>
                  <a:lnTo>
                    <a:pt x="1142015" y="1692893"/>
                  </a:lnTo>
                  <a:lnTo>
                    <a:pt x="1119175" y="1692552"/>
                  </a:lnTo>
                  <a:lnTo>
                    <a:pt x="1073494" y="1686588"/>
                  </a:lnTo>
                  <a:lnTo>
                    <a:pt x="1027814" y="1674266"/>
                  </a:lnTo>
                  <a:lnTo>
                    <a:pt x="982133" y="1656409"/>
                  </a:lnTo>
                  <a:lnTo>
                    <a:pt x="936452" y="1633834"/>
                  </a:lnTo>
                  <a:lnTo>
                    <a:pt x="890771" y="1607364"/>
                  </a:lnTo>
                  <a:lnTo>
                    <a:pt x="845091" y="1577817"/>
                  </a:lnTo>
                  <a:lnTo>
                    <a:pt x="799410" y="1546015"/>
                  </a:lnTo>
                  <a:lnTo>
                    <a:pt x="753729" y="1512777"/>
                  </a:lnTo>
                  <a:lnTo>
                    <a:pt x="708049" y="1478924"/>
                  </a:lnTo>
                  <a:lnTo>
                    <a:pt x="685208" y="1462023"/>
                  </a:lnTo>
                  <a:lnTo>
                    <a:pt x="639528" y="1428785"/>
                  </a:lnTo>
                  <a:lnTo>
                    <a:pt x="593847" y="1396983"/>
                  </a:lnTo>
                  <a:lnTo>
                    <a:pt x="548166" y="1367436"/>
                  </a:lnTo>
                  <a:lnTo>
                    <a:pt x="502486" y="1340965"/>
                  </a:lnTo>
                  <a:lnTo>
                    <a:pt x="456805" y="1318391"/>
                  </a:lnTo>
                  <a:lnTo>
                    <a:pt x="411125" y="1300533"/>
                  </a:lnTo>
                  <a:lnTo>
                    <a:pt x="365444" y="1288212"/>
                  </a:lnTo>
                  <a:lnTo>
                    <a:pt x="319763" y="1282248"/>
                  </a:lnTo>
                  <a:lnTo>
                    <a:pt x="296923" y="1281906"/>
                  </a:lnTo>
                  <a:lnTo>
                    <a:pt x="274083" y="1283461"/>
                  </a:lnTo>
                  <a:lnTo>
                    <a:pt x="228402" y="1292672"/>
                  </a:lnTo>
                  <a:lnTo>
                    <a:pt x="182722" y="1310701"/>
                  </a:lnTo>
                  <a:lnTo>
                    <a:pt x="137041" y="1338368"/>
                  </a:lnTo>
                  <a:lnTo>
                    <a:pt x="91361" y="1376493"/>
                  </a:lnTo>
                  <a:lnTo>
                    <a:pt x="45680" y="1425897"/>
                  </a:lnTo>
                  <a:lnTo>
                    <a:pt x="0" y="1487399"/>
                  </a:lnTo>
                  <a:lnTo>
                    <a:pt x="13302" y="205494"/>
                  </a:lnTo>
                  <a:close/>
                </a:path>
              </a:pathLst>
            </a:custGeom>
            <a:ln w="50187">
              <a:solidFill>
                <a:srgbClr val="FF0000"/>
              </a:solidFill>
            </a:ln>
          </p:spPr>
          <p:txBody>
            <a:bodyPr wrap="square" lIns="0" tIns="0" rIns="0" bIns="0" rtlCol="0"/>
            <a:lstStyle/>
            <a:p>
              <a:endParaRPr sz="1634"/>
            </a:p>
          </p:txBody>
        </p:sp>
      </p:grpSp>
      <p:sp>
        <p:nvSpPr>
          <p:cNvPr id="8" name="object 8"/>
          <p:cNvSpPr txBox="1"/>
          <p:nvPr/>
        </p:nvSpPr>
        <p:spPr>
          <a:xfrm>
            <a:off x="1203223" y="3091425"/>
            <a:ext cx="1388577" cy="965396"/>
          </a:xfrm>
          <a:prstGeom prst="rect">
            <a:avLst/>
          </a:prstGeom>
        </p:spPr>
        <p:txBody>
          <a:bodyPr vert="horz" wrap="square" lIns="0" tIns="28959" rIns="0" bIns="0" rtlCol="0">
            <a:spAutoFit/>
          </a:bodyPr>
          <a:lstStyle/>
          <a:p>
            <a:pPr marL="13756" marR="5791" algn="ctr">
              <a:lnSpc>
                <a:spcPts val="2109"/>
              </a:lnSpc>
              <a:spcBef>
                <a:spcPts val="228"/>
              </a:spcBef>
            </a:pPr>
            <a:r>
              <a:rPr sz="1767" b="1" dirty="0">
                <a:solidFill>
                  <a:srgbClr val="FFFFFF"/>
                </a:solidFill>
                <a:latin typeface="Arial"/>
                <a:cs typeface="Arial"/>
              </a:rPr>
              <a:t>Permesso</a:t>
            </a:r>
            <a:r>
              <a:rPr sz="1767" b="1" spc="103" dirty="0">
                <a:solidFill>
                  <a:srgbClr val="FFFFFF"/>
                </a:solidFill>
                <a:latin typeface="Arial"/>
                <a:cs typeface="Arial"/>
              </a:rPr>
              <a:t> </a:t>
            </a:r>
            <a:r>
              <a:rPr sz="1767" b="1" spc="-28" dirty="0">
                <a:solidFill>
                  <a:srgbClr val="FFFFFF"/>
                </a:solidFill>
                <a:latin typeface="Arial"/>
                <a:cs typeface="Arial"/>
              </a:rPr>
              <a:t>di </a:t>
            </a:r>
            <a:r>
              <a:rPr sz="1767" b="1" spc="-12" dirty="0">
                <a:solidFill>
                  <a:srgbClr val="FFFFFF"/>
                </a:solidFill>
                <a:latin typeface="Arial"/>
                <a:cs typeface="Arial"/>
              </a:rPr>
              <a:t>Lavoro</a:t>
            </a:r>
            <a:endParaRPr sz="1767" dirty="0">
              <a:latin typeface="Arial"/>
              <a:cs typeface="Arial"/>
            </a:endParaRPr>
          </a:p>
          <a:p>
            <a:pPr marL="6516" algn="ctr">
              <a:lnSpc>
                <a:spcPts val="1534"/>
              </a:lnSpc>
            </a:pPr>
            <a:r>
              <a:rPr sz="1368" b="1" spc="-23" dirty="0">
                <a:solidFill>
                  <a:srgbClr val="FFFFFF"/>
                </a:solidFill>
                <a:latin typeface="Arial"/>
                <a:cs typeface="Arial"/>
              </a:rPr>
              <a:t>OSHA</a:t>
            </a:r>
            <a:endParaRPr sz="1368" dirty="0">
              <a:latin typeface="Arial"/>
              <a:cs typeface="Arial"/>
            </a:endParaRPr>
          </a:p>
          <a:p>
            <a:pPr algn="ctr">
              <a:lnSpc>
                <a:spcPts val="1625"/>
              </a:lnSpc>
            </a:pPr>
            <a:r>
              <a:rPr sz="1368" b="1" spc="-12" dirty="0">
                <a:solidFill>
                  <a:srgbClr val="FFFFFF"/>
                </a:solidFill>
                <a:latin typeface="Arial"/>
                <a:cs typeface="Arial"/>
              </a:rPr>
              <a:t>1926.120</a:t>
            </a:r>
            <a:r>
              <a:rPr lang="it-IT" sz="1368" b="1" spc="-12" dirty="0">
                <a:solidFill>
                  <a:srgbClr val="FFFFFF"/>
                </a:solidFill>
                <a:latin typeface="Arial"/>
                <a:cs typeface="Arial"/>
              </a:rPr>
              <a:t>2</a:t>
            </a:r>
            <a:endParaRPr sz="1368" dirty="0">
              <a:latin typeface="Arial"/>
              <a:cs typeface="Arial"/>
            </a:endParaRPr>
          </a:p>
        </p:txBody>
      </p:sp>
      <p:sp>
        <p:nvSpPr>
          <p:cNvPr id="9" name="object 9"/>
          <p:cNvSpPr txBox="1"/>
          <p:nvPr/>
        </p:nvSpPr>
        <p:spPr>
          <a:xfrm>
            <a:off x="2062451" y="5733256"/>
            <a:ext cx="8209069" cy="408053"/>
          </a:xfrm>
          <a:prstGeom prst="rect">
            <a:avLst/>
          </a:prstGeom>
          <a:ln w="8378">
            <a:solidFill>
              <a:srgbClr val="2C7C9F"/>
            </a:solidFill>
          </a:ln>
        </p:spPr>
        <p:txBody>
          <a:bodyPr vert="horz" wrap="square" lIns="0" tIns="48507" rIns="0" bIns="0" rtlCol="0">
            <a:spAutoFit/>
          </a:bodyPr>
          <a:lstStyle/>
          <a:p>
            <a:pPr marL="49954" marR="92670">
              <a:lnSpc>
                <a:spcPts val="1402"/>
              </a:lnSpc>
              <a:spcBef>
                <a:spcPts val="382"/>
              </a:spcBef>
            </a:pPr>
            <a:r>
              <a:rPr sz="1197" dirty="0">
                <a:solidFill>
                  <a:srgbClr val="FF0000"/>
                </a:solidFill>
                <a:latin typeface="Arial"/>
                <a:cs typeface="Arial"/>
              </a:rPr>
              <a:t>(*)</a:t>
            </a:r>
            <a:r>
              <a:rPr sz="1197" spc="-28" dirty="0">
                <a:solidFill>
                  <a:srgbClr val="FF0000"/>
                </a:solidFill>
                <a:latin typeface="Arial"/>
                <a:cs typeface="Arial"/>
              </a:rPr>
              <a:t> </a:t>
            </a:r>
            <a:r>
              <a:rPr sz="1197" dirty="0">
                <a:solidFill>
                  <a:srgbClr val="FF0000"/>
                </a:solidFill>
                <a:latin typeface="Arial"/>
                <a:cs typeface="Arial"/>
              </a:rPr>
              <a:t>Il</a:t>
            </a:r>
            <a:r>
              <a:rPr sz="1197" spc="-28" dirty="0">
                <a:solidFill>
                  <a:srgbClr val="FF0000"/>
                </a:solidFill>
                <a:latin typeface="Arial"/>
                <a:cs typeface="Arial"/>
              </a:rPr>
              <a:t> </a:t>
            </a:r>
            <a:r>
              <a:rPr sz="1197" dirty="0">
                <a:solidFill>
                  <a:srgbClr val="FF0000"/>
                </a:solidFill>
                <a:latin typeface="Arial"/>
                <a:cs typeface="Arial"/>
              </a:rPr>
              <a:t>termine</a:t>
            </a:r>
            <a:r>
              <a:rPr sz="1197" spc="-23" dirty="0">
                <a:solidFill>
                  <a:srgbClr val="FF0000"/>
                </a:solidFill>
                <a:latin typeface="Arial"/>
                <a:cs typeface="Arial"/>
              </a:rPr>
              <a:t> </a:t>
            </a:r>
            <a:r>
              <a:rPr sz="1197" dirty="0">
                <a:solidFill>
                  <a:srgbClr val="FF0000"/>
                </a:solidFill>
                <a:latin typeface="Arial"/>
                <a:cs typeface="Arial"/>
              </a:rPr>
              <a:t>“serious</a:t>
            </a:r>
            <a:r>
              <a:rPr sz="1197" spc="-28" dirty="0">
                <a:solidFill>
                  <a:srgbClr val="FF0000"/>
                </a:solidFill>
                <a:latin typeface="Arial"/>
                <a:cs typeface="Arial"/>
              </a:rPr>
              <a:t> </a:t>
            </a:r>
            <a:r>
              <a:rPr sz="1197" dirty="0">
                <a:solidFill>
                  <a:srgbClr val="FF0000"/>
                </a:solidFill>
                <a:latin typeface="Arial"/>
                <a:cs typeface="Arial"/>
              </a:rPr>
              <a:t>safety</a:t>
            </a:r>
            <a:r>
              <a:rPr sz="1197" spc="-23" dirty="0">
                <a:solidFill>
                  <a:srgbClr val="FF0000"/>
                </a:solidFill>
                <a:latin typeface="Arial"/>
                <a:cs typeface="Arial"/>
              </a:rPr>
              <a:t> </a:t>
            </a:r>
            <a:r>
              <a:rPr sz="1197" dirty="0">
                <a:solidFill>
                  <a:srgbClr val="FF0000"/>
                </a:solidFill>
                <a:latin typeface="Arial"/>
                <a:cs typeface="Arial"/>
              </a:rPr>
              <a:t>or</a:t>
            </a:r>
            <a:r>
              <a:rPr sz="1197" spc="-28" dirty="0">
                <a:solidFill>
                  <a:srgbClr val="FF0000"/>
                </a:solidFill>
                <a:latin typeface="Arial"/>
                <a:cs typeface="Arial"/>
              </a:rPr>
              <a:t> </a:t>
            </a:r>
            <a:r>
              <a:rPr sz="1197" dirty="0">
                <a:solidFill>
                  <a:srgbClr val="FF0000"/>
                </a:solidFill>
                <a:latin typeface="Arial"/>
                <a:cs typeface="Arial"/>
              </a:rPr>
              <a:t>health</a:t>
            </a:r>
            <a:r>
              <a:rPr sz="1197" spc="-28" dirty="0">
                <a:solidFill>
                  <a:srgbClr val="FF0000"/>
                </a:solidFill>
                <a:latin typeface="Arial"/>
                <a:cs typeface="Arial"/>
              </a:rPr>
              <a:t> </a:t>
            </a:r>
            <a:r>
              <a:rPr sz="1197" dirty="0">
                <a:solidFill>
                  <a:srgbClr val="FF0000"/>
                </a:solidFill>
                <a:latin typeface="Arial"/>
                <a:cs typeface="Arial"/>
              </a:rPr>
              <a:t>hazard”</a:t>
            </a:r>
            <a:r>
              <a:rPr sz="1197" spc="-23" dirty="0">
                <a:solidFill>
                  <a:srgbClr val="FF0000"/>
                </a:solidFill>
                <a:latin typeface="Arial"/>
                <a:cs typeface="Arial"/>
              </a:rPr>
              <a:t> </a:t>
            </a:r>
            <a:r>
              <a:rPr sz="1197" dirty="0">
                <a:solidFill>
                  <a:srgbClr val="FF0000"/>
                </a:solidFill>
                <a:latin typeface="Arial"/>
                <a:cs typeface="Arial"/>
              </a:rPr>
              <a:t>utilizzato</a:t>
            </a:r>
            <a:r>
              <a:rPr sz="1197" spc="-28" dirty="0">
                <a:solidFill>
                  <a:srgbClr val="FF0000"/>
                </a:solidFill>
                <a:latin typeface="Arial"/>
                <a:cs typeface="Arial"/>
              </a:rPr>
              <a:t> </a:t>
            </a:r>
            <a:r>
              <a:rPr sz="1197" dirty="0">
                <a:solidFill>
                  <a:srgbClr val="FF0000"/>
                </a:solidFill>
                <a:latin typeface="Arial"/>
                <a:cs typeface="Arial"/>
              </a:rPr>
              <a:t>al</a:t>
            </a:r>
            <a:r>
              <a:rPr sz="1197" spc="-23" dirty="0">
                <a:solidFill>
                  <a:srgbClr val="FF0000"/>
                </a:solidFill>
                <a:latin typeface="Arial"/>
                <a:cs typeface="Arial"/>
              </a:rPr>
              <a:t> </a:t>
            </a:r>
            <a:r>
              <a:rPr sz="1197" dirty="0">
                <a:solidFill>
                  <a:srgbClr val="FF0000"/>
                </a:solidFill>
                <a:latin typeface="Arial"/>
                <a:cs typeface="Arial"/>
              </a:rPr>
              <a:t>p.</a:t>
            </a:r>
            <a:r>
              <a:rPr sz="1197" spc="-28" dirty="0">
                <a:solidFill>
                  <a:srgbClr val="FF0000"/>
                </a:solidFill>
                <a:latin typeface="Arial"/>
                <a:cs typeface="Arial"/>
              </a:rPr>
              <a:t> </a:t>
            </a:r>
            <a:r>
              <a:rPr sz="1197" dirty="0">
                <a:solidFill>
                  <a:srgbClr val="FF0000"/>
                </a:solidFill>
                <a:latin typeface="Arial"/>
                <a:cs typeface="Arial"/>
              </a:rPr>
              <a:t>4),</a:t>
            </a:r>
            <a:r>
              <a:rPr sz="1197" spc="-23" dirty="0">
                <a:solidFill>
                  <a:srgbClr val="FF0000"/>
                </a:solidFill>
                <a:latin typeface="Arial"/>
                <a:cs typeface="Arial"/>
              </a:rPr>
              <a:t> </a:t>
            </a:r>
            <a:r>
              <a:rPr sz="1197" dirty="0">
                <a:solidFill>
                  <a:srgbClr val="FF0000"/>
                </a:solidFill>
                <a:latin typeface="Arial"/>
                <a:cs typeface="Arial"/>
              </a:rPr>
              <a:t>nella</a:t>
            </a:r>
            <a:r>
              <a:rPr sz="1197" spc="-28" dirty="0">
                <a:solidFill>
                  <a:srgbClr val="FF0000"/>
                </a:solidFill>
                <a:latin typeface="Arial"/>
                <a:cs typeface="Arial"/>
              </a:rPr>
              <a:t> </a:t>
            </a:r>
            <a:r>
              <a:rPr sz="1197" dirty="0">
                <a:solidFill>
                  <a:srgbClr val="FF0000"/>
                </a:solidFill>
                <a:latin typeface="Arial"/>
                <a:cs typeface="Arial"/>
              </a:rPr>
              <a:t>concezione</a:t>
            </a:r>
            <a:r>
              <a:rPr sz="1197" spc="-28" dirty="0">
                <a:solidFill>
                  <a:srgbClr val="FF0000"/>
                </a:solidFill>
                <a:latin typeface="Arial"/>
                <a:cs typeface="Arial"/>
              </a:rPr>
              <a:t> </a:t>
            </a:r>
            <a:r>
              <a:rPr sz="1197" dirty="0">
                <a:solidFill>
                  <a:srgbClr val="FF0000"/>
                </a:solidFill>
                <a:latin typeface="Arial"/>
                <a:cs typeface="Arial"/>
              </a:rPr>
              <a:t>USA,</a:t>
            </a:r>
            <a:r>
              <a:rPr sz="1197" spc="-23" dirty="0">
                <a:solidFill>
                  <a:srgbClr val="FF0000"/>
                </a:solidFill>
                <a:latin typeface="Arial"/>
                <a:cs typeface="Arial"/>
              </a:rPr>
              <a:t> </a:t>
            </a:r>
            <a:r>
              <a:rPr sz="1197" spc="-57" dirty="0">
                <a:solidFill>
                  <a:srgbClr val="FF0000"/>
                </a:solidFill>
                <a:latin typeface="Arial"/>
                <a:cs typeface="Arial"/>
              </a:rPr>
              <a:t>è</a:t>
            </a:r>
            <a:r>
              <a:rPr sz="1197" spc="570" dirty="0">
                <a:solidFill>
                  <a:srgbClr val="FF0000"/>
                </a:solidFill>
                <a:latin typeface="Arial"/>
                <a:cs typeface="Arial"/>
              </a:rPr>
              <a:t> </a:t>
            </a:r>
            <a:r>
              <a:rPr sz="1197" dirty="0">
                <a:solidFill>
                  <a:srgbClr val="FF0000"/>
                </a:solidFill>
                <a:latin typeface="Arial"/>
                <a:cs typeface="Arial"/>
              </a:rPr>
              <a:t>inteso</a:t>
            </a:r>
            <a:r>
              <a:rPr sz="1197" spc="-34" dirty="0">
                <a:solidFill>
                  <a:srgbClr val="FF0000"/>
                </a:solidFill>
                <a:latin typeface="Arial"/>
                <a:cs typeface="Arial"/>
              </a:rPr>
              <a:t> </a:t>
            </a:r>
            <a:r>
              <a:rPr sz="1197" dirty="0">
                <a:solidFill>
                  <a:srgbClr val="FF0000"/>
                </a:solidFill>
                <a:latin typeface="Arial"/>
                <a:cs typeface="Arial"/>
              </a:rPr>
              <a:t>come</a:t>
            </a:r>
            <a:r>
              <a:rPr sz="1197" spc="-28" dirty="0">
                <a:solidFill>
                  <a:srgbClr val="FF0000"/>
                </a:solidFill>
                <a:latin typeface="Arial"/>
                <a:cs typeface="Arial"/>
              </a:rPr>
              <a:t> </a:t>
            </a:r>
            <a:r>
              <a:rPr sz="1197" dirty="0">
                <a:solidFill>
                  <a:srgbClr val="FF0000"/>
                </a:solidFill>
                <a:latin typeface="Arial"/>
                <a:cs typeface="Arial"/>
              </a:rPr>
              <a:t>un</a:t>
            </a:r>
            <a:r>
              <a:rPr sz="1197" spc="-28" dirty="0">
                <a:solidFill>
                  <a:srgbClr val="FF0000"/>
                </a:solidFill>
                <a:latin typeface="Arial"/>
                <a:cs typeface="Arial"/>
              </a:rPr>
              <a:t> </a:t>
            </a:r>
            <a:r>
              <a:rPr sz="1197" dirty="0">
                <a:solidFill>
                  <a:srgbClr val="FF0000"/>
                </a:solidFill>
                <a:latin typeface="Arial"/>
                <a:cs typeface="Arial"/>
              </a:rPr>
              <a:t>pericolo</a:t>
            </a:r>
            <a:r>
              <a:rPr sz="1197" spc="-28" dirty="0">
                <a:solidFill>
                  <a:srgbClr val="FF0000"/>
                </a:solidFill>
                <a:latin typeface="Arial"/>
                <a:cs typeface="Arial"/>
              </a:rPr>
              <a:t> </a:t>
            </a:r>
            <a:r>
              <a:rPr sz="1197" dirty="0">
                <a:solidFill>
                  <a:srgbClr val="FF0000"/>
                </a:solidFill>
                <a:latin typeface="Arial"/>
                <a:cs typeface="Arial"/>
              </a:rPr>
              <a:t>grave</a:t>
            </a:r>
            <a:r>
              <a:rPr sz="1197" spc="-28" dirty="0">
                <a:solidFill>
                  <a:srgbClr val="FF0000"/>
                </a:solidFill>
                <a:latin typeface="Arial"/>
                <a:cs typeface="Arial"/>
              </a:rPr>
              <a:t> </a:t>
            </a:r>
            <a:r>
              <a:rPr sz="1197" dirty="0">
                <a:solidFill>
                  <a:srgbClr val="FF0000"/>
                </a:solidFill>
                <a:latin typeface="Arial"/>
                <a:cs typeface="Arial"/>
              </a:rPr>
              <a:t>che</a:t>
            </a:r>
            <a:r>
              <a:rPr sz="1197" spc="-28" dirty="0">
                <a:solidFill>
                  <a:srgbClr val="FF0000"/>
                </a:solidFill>
                <a:latin typeface="Arial"/>
                <a:cs typeface="Arial"/>
              </a:rPr>
              <a:t> </a:t>
            </a:r>
            <a:r>
              <a:rPr sz="1197" dirty="0">
                <a:solidFill>
                  <a:srgbClr val="FF0000"/>
                </a:solidFill>
                <a:latin typeface="Arial"/>
                <a:cs typeface="Arial"/>
              </a:rPr>
              <a:t>può</a:t>
            </a:r>
            <a:r>
              <a:rPr sz="1197" spc="-28" dirty="0">
                <a:solidFill>
                  <a:srgbClr val="FF0000"/>
                </a:solidFill>
                <a:latin typeface="Arial"/>
                <a:cs typeface="Arial"/>
              </a:rPr>
              <a:t> </a:t>
            </a:r>
            <a:r>
              <a:rPr sz="1197" dirty="0">
                <a:solidFill>
                  <a:srgbClr val="FF0000"/>
                </a:solidFill>
                <a:latin typeface="Arial"/>
                <a:cs typeface="Arial"/>
              </a:rPr>
              <a:t>arrivare</a:t>
            </a:r>
            <a:r>
              <a:rPr sz="1197" spc="-28" dirty="0">
                <a:solidFill>
                  <a:srgbClr val="FF0000"/>
                </a:solidFill>
                <a:latin typeface="Arial"/>
                <a:cs typeface="Arial"/>
              </a:rPr>
              <a:t> </a:t>
            </a:r>
            <a:r>
              <a:rPr sz="1197" dirty="0">
                <a:solidFill>
                  <a:srgbClr val="FF0000"/>
                </a:solidFill>
                <a:latin typeface="Arial"/>
                <a:cs typeface="Arial"/>
              </a:rPr>
              <a:t>a</a:t>
            </a:r>
            <a:r>
              <a:rPr sz="1197" spc="-28" dirty="0">
                <a:solidFill>
                  <a:srgbClr val="FF0000"/>
                </a:solidFill>
                <a:latin typeface="Arial"/>
                <a:cs typeface="Arial"/>
              </a:rPr>
              <a:t> </a:t>
            </a:r>
            <a:r>
              <a:rPr sz="1197" dirty="0">
                <a:solidFill>
                  <a:srgbClr val="FF0000"/>
                </a:solidFill>
                <a:latin typeface="Arial"/>
                <a:cs typeface="Arial"/>
              </a:rPr>
              <a:t>mettere</a:t>
            </a:r>
            <a:r>
              <a:rPr sz="1197" spc="-28" dirty="0">
                <a:solidFill>
                  <a:srgbClr val="FF0000"/>
                </a:solidFill>
                <a:latin typeface="Arial"/>
                <a:cs typeface="Arial"/>
              </a:rPr>
              <a:t> </a:t>
            </a:r>
            <a:r>
              <a:rPr sz="1197" dirty="0">
                <a:solidFill>
                  <a:srgbClr val="FF0000"/>
                </a:solidFill>
                <a:latin typeface="Arial"/>
                <a:cs typeface="Arial"/>
              </a:rPr>
              <a:t>a</a:t>
            </a:r>
            <a:r>
              <a:rPr sz="1197" spc="-34" dirty="0">
                <a:solidFill>
                  <a:srgbClr val="FF0000"/>
                </a:solidFill>
                <a:latin typeface="Arial"/>
                <a:cs typeface="Arial"/>
              </a:rPr>
              <a:t> </a:t>
            </a:r>
            <a:r>
              <a:rPr sz="1197" dirty="0">
                <a:solidFill>
                  <a:srgbClr val="FF0000"/>
                </a:solidFill>
                <a:latin typeface="Arial"/>
                <a:cs typeface="Arial"/>
              </a:rPr>
              <a:t>repentaglio</a:t>
            </a:r>
            <a:r>
              <a:rPr sz="1197" spc="-28" dirty="0">
                <a:solidFill>
                  <a:srgbClr val="FF0000"/>
                </a:solidFill>
                <a:latin typeface="Arial"/>
                <a:cs typeface="Arial"/>
              </a:rPr>
              <a:t> </a:t>
            </a:r>
            <a:r>
              <a:rPr sz="1197" dirty="0">
                <a:solidFill>
                  <a:srgbClr val="FF0000"/>
                </a:solidFill>
                <a:latin typeface="Arial"/>
                <a:cs typeface="Arial"/>
              </a:rPr>
              <a:t>la</a:t>
            </a:r>
            <a:r>
              <a:rPr sz="1197" spc="-28" dirty="0">
                <a:solidFill>
                  <a:srgbClr val="FF0000"/>
                </a:solidFill>
                <a:latin typeface="Arial"/>
                <a:cs typeface="Arial"/>
              </a:rPr>
              <a:t> </a:t>
            </a:r>
            <a:r>
              <a:rPr sz="1197" dirty="0">
                <a:solidFill>
                  <a:srgbClr val="FF0000"/>
                </a:solidFill>
                <a:latin typeface="Arial"/>
                <a:cs typeface="Arial"/>
              </a:rPr>
              <a:t>salute</a:t>
            </a:r>
            <a:r>
              <a:rPr sz="1197" spc="-28" dirty="0">
                <a:solidFill>
                  <a:srgbClr val="FF0000"/>
                </a:solidFill>
                <a:latin typeface="Arial"/>
                <a:cs typeface="Arial"/>
              </a:rPr>
              <a:t> </a:t>
            </a:r>
            <a:r>
              <a:rPr sz="1197" dirty="0">
                <a:solidFill>
                  <a:srgbClr val="FF0000"/>
                </a:solidFill>
                <a:latin typeface="Arial"/>
                <a:cs typeface="Arial"/>
              </a:rPr>
              <a:t>e</a:t>
            </a:r>
            <a:r>
              <a:rPr sz="1197" spc="-28" dirty="0">
                <a:solidFill>
                  <a:srgbClr val="FF0000"/>
                </a:solidFill>
                <a:latin typeface="Arial"/>
                <a:cs typeface="Arial"/>
              </a:rPr>
              <a:t> </a:t>
            </a:r>
            <a:r>
              <a:rPr sz="1197" dirty="0">
                <a:solidFill>
                  <a:srgbClr val="FF0000"/>
                </a:solidFill>
                <a:latin typeface="Arial"/>
                <a:cs typeface="Arial"/>
              </a:rPr>
              <a:t>la</a:t>
            </a:r>
            <a:r>
              <a:rPr sz="1197" spc="-28" dirty="0">
                <a:solidFill>
                  <a:srgbClr val="FF0000"/>
                </a:solidFill>
                <a:latin typeface="Arial"/>
                <a:cs typeface="Arial"/>
              </a:rPr>
              <a:t> </a:t>
            </a:r>
            <a:r>
              <a:rPr sz="1197" dirty="0">
                <a:solidFill>
                  <a:srgbClr val="FF0000"/>
                </a:solidFill>
                <a:latin typeface="Arial"/>
                <a:cs typeface="Arial"/>
              </a:rPr>
              <a:t>vita</a:t>
            </a:r>
            <a:r>
              <a:rPr sz="1197" spc="-28" dirty="0">
                <a:solidFill>
                  <a:srgbClr val="FF0000"/>
                </a:solidFill>
                <a:latin typeface="Arial"/>
                <a:cs typeface="Arial"/>
              </a:rPr>
              <a:t> </a:t>
            </a:r>
            <a:r>
              <a:rPr sz="1197" spc="-12" dirty="0">
                <a:solidFill>
                  <a:srgbClr val="FF0000"/>
                </a:solidFill>
                <a:latin typeface="Arial"/>
                <a:cs typeface="Arial"/>
              </a:rPr>
              <a:t>delle </a:t>
            </a:r>
            <a:r>
              <a:rPr sz="1197" dirty="0">
                <a:solidFill>
                  <a:srgbClr val="FF0000"/>
                </a:solidFill>
                <a:latin typeface="Arial"/>
                <a:cs typeface="Arial"/>
              </a:rPr>
              <a:t>persone</a:t>
            </a:r>
            <a:r>
              <a:rPr sz="1197" spc="-34" dirty="0">
                <a:solidFill>
                  <a:srgbClr val="FF0000"/>
                </a:solidFill>
                <a:latin typeface="Arial"/>
                <a:cs typeface="Arial"/>
              </a:rPr>
              <a:t> </a:t>
            </a:r>
            <a:r>
              <a:rPr sz="1197" dirty="0">
                <a:solidFill>
                  <a:srgbClr val="FF0000"/>
                </a:solidFill>
                <a:latin typeface="Arial"/>
                <a:cs typeface="Arial"/>
              </a:rPr>
              <a:t>ad</a:t>
            </a:r>
            <a:r>
              <a:rPr sz="1197" spc="-28" dirty="0">
                <a:solidFill>
                  <a:srgbClr val="FF0000"/>
                </a:solidFill>
                <a:latin typeface="Arial"/>
                <a:cs typeface="Arial"/>
              </a:rPr>
              <a:t> </a:t>
            </a:r>
            <a:r>
              <a:rPr sz="1197" dirty="0">
                <a:solidFill>
                  <a:srgbClr val="FF0000"/>
                </a:solidFill>
                <a:latin typeface="Arial"/>
                <a:cs typeface="Arial"/>
              </a:rPr>
              <a:t>esso</a:t>
            </a:r>
            <a:r>
              <a:rPr sz="1197" spc="-28" dirty="0">
                <a:solidFill>
                  <a:srgbClr val="FF0000"/>
                </a:solidFill>
                <a:latin typeface="Arial"/>
                <a:cs typeface="Arial"/>
              </a:rPr>
              <a:t> </a:t>
            </a:r>
            <a:r>
              <a:rPr sz="1197" spc="-12" dirty="0">
                <a:solidFill>
                  <a:srgbClr val="FF0000"/>
                </a:solidFill>
                <a:latin typeface="Arial"/>
                <a:cs typeface="Arial"/>
              </a:rPr>
              <a:t>esposte.</a:t>
            </a:r>
            <a:endParaRPr sz="1197" dirty="0">
              <a:latin typeface="Arial"/>
              <a:cs typeface="Arial"/>
            </a:endParaRPr>
          </a:p>
        </p:txBody>
      </p:sp>
      <p:pic>
        <p:nvPicPr>
          <p:cNvPr id="10" name="object 10"/>
          <p:cNvPicPr/>
          <p:nvPr/>
        </p:nvPicPr>
        <p:blipFill>
          <a:blip r:embed="rId2" cstate="print"/>
          <a:stretch>
            <a:fillRect/>
          </a:stretch>
        </p:blipFill>
        <p:spPr>
          <a:xfrm>
            <a:off x="2347599" y="3933353"/>
            <a:ext cx="692794" cy="508029"/>
          </a:xfrm>
          <a:prstGeom prst="rect">
            <a:avLst/>
          </a:prstGeom>
        </p:spPr>
      </p:pic>
      <p:sp>
        <p:nvSpPr>
          <p:cNvPr id="11" name="object 11"/>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27</a:t>
            </a:fld>
            <a:endParaRPr spc="-28" dirty="0"/>
          </a:p>
        </p:txBody>
      </p:sp>
      <p:sp>
        <p:nvSpPr>
          <p:cNvPr id="14" name="object 2">
            <a:extLst>
              <a:ext uri="{FF2B5EF4-FFF2-40B4-BE49-F238E27FC236}">
                <a16:creationId xmlns:a16="http://schemas.microsoft.com/office/drawing/2014/main" id="{53DE7053-7193-2732-E7AB-1456CAC368F2}"/>
              </a:ext>
            </a:extLst>
          </p:cNvPr>
          <p:cNvSpPr txBox="1">
            <a:spLocks noGrp="1"/>
          </p:cNvSpPr>
          <p:nvPr>
            <p:ph type="title"/>
          </p:nvPr>
        </p:nvSpPr>
        <p:spPr>
          <a:xfrm>
            <a:off x="623392" y="521605"/>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24924" y="1706667"/>
            <a:ext cx="9496111" cy="719089"/>
          </a:xfrm>
          <a:prstGeom prst="rect">
            <a:avLst/>
          </a:prstGeom>
        </p:spPr>
        <p:txBody>
          <a:bodyPr vert="horz" wrap="square" lIns="0" tIns="75293" rIns="0" bIns="0" rtlCol="0">
            <a:spAutoFit/>
          </a:bodyPr>
          <a:lstStyle/>
          <a:p>
            <a:pPr marL="1839635">
              <a:spcBef>
                <a:spcPts val="593"/>
              </a:spcBef>
            </a:pPr>
            <a:r>
              <a:rPr sz="1767" b="1" dirty="0">
                <a:solidFill>
                  <a:srgbClr val="0070C0"/>
                </a:solidFill>
                <a:latin typeface="Arial"/>
                <a:cs typeface="Arial"/>
              </a:rPr>
              <a:t>Cosa</a:t>
            </a:r>
            <a:r>
              <a:rPr sz="1767" b="1" spc="57" dirty="0">
                <a:solidFill>
                  <a:srgbClr val="0070C0"/>
                </a:solidFill>
                <a:latin typeface="Arial"/>
                <a:cs typeface="Arial"/>
              </a:rPr>
              <a:t> </a:t>
            </a:r>
            <a:r>
              <a:rPr sz="1767" b="1" dirty="0">
                <a:solidFill>
                  <a:srgbClr val="0070C0"/>
                </a:solidFill>
                <a:latin typeface="Arial"/>
                <a:cs typeface="Arial"/>
              </a:rPr>
              <a:t>s’intende</a:t>
            </a:r>
            <a:r>
              <a:rPr sz="1767" b="1" spc="57"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“Permesso</a:t>
            </a:r>
            <a:r>
              <a:rPr sz="1767" b="1" spc="57" dirty="0">
                <a:solidFill>
                  <a:srgbClr val="0070C0"/>
                </a:solidFill>
                <a:latin typeface="Arial"/>
                <a:cs typeface="Arial"/>
              </a:rPr>
              <a:t> </a:t>
            </a:r>
            <a:r>
              <a:rPr sz="1767" b="1" dirty="0">
                <a:solidFill>
                  <a:srgbClr val="0070C0"/>
                </a:solidFill>
                <a:latin typeface="Arial"/>
                <a:cs typeface="Arial"/>
              </a:rPr>
              <a:t>di</a:t>
            </a:r>
            <a:r>
              <a:rPr sz="1767" b="1" spc="63" dirty="0">
                <a:solidFill>
                  <a:srgbClr val="0070C0"/>
                </a:solidFill>
                <a:latin typeface="Arial"/>
                <a:cs typeface="Arial"/>
              </a:rPr>
              <a:t> </a:t>
            </a:r>
            <a:r>
              <a:rPr sz="1767" b="1" spc="-12" dirty="0">
                <a:solidFill>
                  <a:srgbClr val="0070C0"/>
                </a:solidFill>
                <a:latin typeface="Arial"/>
                <a:cs typeface="Arial"/>
              </a:rPr>
              <a:t>Lavoro”?</a:t>
            </a:r>
            <a:endParaRPr sz="1767" dirty="0">
              <a:latin typeface="Arial"/>
              <a:cs typeface="Arial"/>
            </a:endParaRPr>
          </a:p>
          <a:p>
            <a:pPr marL="14480">
              <a:spcBef>
                <a:spcPts val="513"/>
              </a:spcBef>
            </a:pPr>
            <a:r>
              <a:rPr sz="1995" b="1" dirty="0">
                <a:solidFill>
                  <a:srgbClr val="0070C0"/>
                </a:solidFill>
                <a:latin typeface="Arial"/>
                <a:cs typeface="Arial"/>
              </a:rPr>
              <a:t>Quindi</a:t>
            </a:r>
            <a:r>
              <a:rPr sz="1995" b="1" spc="-23" dirty="0">
                <a:solidFill>
                  <a:srgbClr val="0070C0"/>
                </a:solidFill>
                <a:latin typeface="Arial"/>
                <a:cs typeface="Arial"/>
              </a:rPr>
              <a:t> </a:t>
            </a:r>
            <a:r>
              <a:rPr sz="1995" b="1" dirty="0">
                <a:solidFill>
                  <a:srgbClr val="0070C0"/>
                </a:solidFill>
                <a:latin typeface="Arial"/>
                <a:cs typeface="Arial"/>
              </a:rPr>
              <a:t>per</a:t>
            </a:r>
            <a:r>
              <a:rPr sz="1995" b="1" spc="-23" dirty="0">
                <a:solidFill>
                  <a:srgbClr val="0070C0"/>
                </a:solidFill>
                <a:latin typeface="Arial"/>
                <a:cs typeface="Arial"/>
              </a:rPr>
              <a:t> </a:t>
            </a:r>
            <a:r>
              <a:rPr sz="1995" b="1" dirty="0">
                <a:solidFill>
                  <a:srgbClr val="0070C0"/>
                </a:solidFill>
                <a:latin typeface="Arial"/>
                <a:cs typeface="Arial"/>
              </a:rPr>
              <a:t>le</a:t>
            </a:r>
            <a:r>
              <a:rPr sz="1995" b="1" spc="-23" dirty="0">
                <a:solidFill>
                  <a:srgbClr val="0070C0"/>
                </a:solidFill>
                <a:latin typeface="Arial"/>
                <a:cs typeface="Arial"/>
              </a:rPr>
              <a:t> </a:t>
            </a:r>
            <a:r>
              <a:rPr sz="1995" b="1" dirty="0">
                <a:solidFill>
                  <a:srgbClr val="0070C0"/>
                </a:solidFill>
                <a:latin typeface="Arial"/>
                <a:cs typeface="Arial"/>
              </a:rPr>
              <a:t>OSHA</a:t>
            </a:r>
            <a:r>
              <a:rPr sz="1995" b="1" spc="-97" dirty="0">
                <a:solidFill>
                  <a:srgbClr val="0070C0"/>
                </a:solidFill>
                <a:latin typeface="Arial"/>
                <a:cs typeface="Arial"/>
              </a:rPr>
              <a:t> </a:t>
            </a:r>
            <a:r>
              <a:rPr lang="it-IT" sz="1995" b="1" spc="-97" dirty="0">
                <a:solidFill>
                  <a:srgbClr val="0070C0"/>
                </a:solidFill>
                <a:latin typeface="Arial"/>
                <a:cs typeface="Arial"/>
              </a:rPr>
              <a:t>nel </a:t>
            </a:r>
            <a:r>
              <a:rPr lang="it-IT" sz="1995" b="1" u="sng" spc="-97" dirty="0">
                <a:solidFill>
                  <a:srgbClr val="FF0000"/>
                </a:solidFill>
                <a:latin typeface="Arial"/>
                <a:cs typeface="Arial"/>
              </a:rPr>
              <a:t>settore costruzioni </a:t>
            </a:r>
            <a:r>
              <a:rPr sz="1995" b="1" dirty="0">
                <a:solidFill>
                  <a:srgbClr val="0070C0"/>
                </a:solidFill>
                <a:latin typeface="Arial"/>
                <a:cs typeface="Arial"/>
              </a:rPr>
              <a:t>il</a:t>
            </a:r>
            <a:r>
              <a:rPr sz="1995" b="1" spc="-23" dirty="0">
                <a:solidFill>
                  <a:srgbClr val="0070C0"/>
                </a:solidFill>
                <a:latin typeface="Arial"/>
                <a:cs typeface="Arial"/>
              </a:rPr>
              <a:t> </a:t>
            </a:r>
            <a:r>
              <a:rPr sz="1995" b="1" dirty="0">
                <a:solidFill>
                  <a:srgbClr val="0070C0"/>
                </a:solidFill>
                <a:latin typeface="Arial"/>
                <a:cs typeface="Arial"/>
              </a:rPr>
              <a:t>Permesso</a:t>
            </a:r>
            <a:r>
              <a:rPr sz="1995" b="1" spc="-23" dirty="0">
                <a:solidFill>
                  <a:srgbClr val="0070C0"/>
                </a:solidFill>
                <a:latin typeface="Arial"/>
                <a:cs typeface="Arial"/>
              </a:rPr>
              <a:t> </a:t>
            </a:r>
            <a:r>
              <a:rPr sz="1995" b="1" dirty="0">
                <a:solidFill>
                  <a:srgbClr val="0070C0"/>
                </a:solidFill>
                <a:latin typeface="Arial"/>
                <a:cs typeface="Arial"/>
              </a:rPr>
              <a:t>di</a:t>
            </a:r>
            <a:r>
              <a:rPr sz="1995" b="1" spc="-23" dirty="0">
                <a:solidFill>
                  <a:srgbClr val="0070C0"/>
                </a:solidFill>
                <a:latin typeface="Arial"/>
                <a:cs typeface="Arial"/>
              </a:rPr>
              <a:t> </a:t>
            </a:r>
            <a:r>
              <a:rPr sz="1995" b="1" dirty="0">
                <a:solidFill>
                  <a:srgbClr val="0070C0"/>
                </a:solidFill>
                <a:latin typeface="Arial"/>
                <a:cs typeface="Arial"/>
              </a:rPr>
              <a:t>Lavoro</a:t>
            </a:r>
            <a:r>
              <a:rPr sz="1995" b="1" spc="-23" dirty="0">
                <a:solidFill>
                  <a:srgbClr val="0070C0"/>
                </a:solidFill>
                <a:latin typeface="Arial"/>
                <a:cs typeface="Arial"/>
              </a:rPr>
              <a:t> </a:t>
            </a:r>
            <a:r>
              <a:rPr sz="1995" b="1" dirty="0">
                <a:solidFill>
                  <a:srgbClr val="0070C0"/>
                </a:solidFill>
                <a:latin typeface="Arial"/>
                <a:cs typeface="Arial"/>
              </a:rPr>
              <a:t>è</a:t>
            </a:r>
            <a:r>
              <a:rPr sz="1995" b="1" spc="-23" dirty="0">
                <a:solidFill>
                  <a:srgbClr val="0070C0"/>
                </a:solidFill>
                <a:latin typeface="Arial"/>
                <a:cs typeface="Arial"/>
              </a:rPr>
              <a:t> </a:t>
            </a:r>
            <a:r>
              <a:rPr sz="1995" b="1" spc="-12" dirty="0">
                <a:solidFill>
                  <a:srgbClr val="0070C0"/>
                </a:solidFill>
                <a:latin typeface="Arial"/>
                <a:cs typeface="Arial"/>
              </a:rPr>
              <a:t>richiesto…….</a:t>
            </a:r>
            <a:endParaRPr sz="1995" dirty="0">
              <a:latin typeface="Arial"/>
              <a:cs typeface="Arial"/>
            </a:endParaRPr>
          </a:p>
        </p:txBody>
      </p:sp>
      <p:sp>
        <p:nvSpPr>
          <p:cNvPr id="4" name="object 4"/>
          <p:cNvSpPr txBox="1"/>
          <p:nvPr/>
        </p:nvSpPr>
        <p:spPr>
          <a:xfrm>
            <a:off x="3719578" y="2837976"/>
            <a:ext cx="6551942" cy="3255320"/>
          </a:xfrm>
          <a:prstGeom prst="rect">
            <a:avLst/>
          </a:prstGeom>
          <a:ln w="33494">
            <a:solidFill>
              <a:srgbClr val="FF0000"/>
            </a:solidFill>
          </a:ln>
        </p:spPr>
        <p:txBody>
          <a:bodyPr vert="horz" wrap="square" lIns="0" tIns="61537" rIns="0" bIns="0" rtlCol="0">
            <a:spAutoFit/>
          </a:bodyPr>
          <a:lstStyle/>
          <a:p>
            <a:pPr marL="64434" marR="55747" indent="382985" algn="just">
              <a:lnSpc>
                <a:spcPts val="2109"/>
              </a:lnSpc>
              <a:spcBef>
                <a:spcPts val="485"/>
              </a:spcBef>
              <a:buAutoNum type="arabicParenBoth"/>
              <a:tabLst>
                <a:tab pos="447420" algn="l"/>
              </a:tabLst>
            </a:pPr>
            <a:r>
              <a:rPr sz="1767" b="1" dirty="0">
                <a:solidFill>
                  <a:srgbClr val="0070C0"/>
                </a:solidFill>
                <a:latin typeface="Arial"/>
                <a:cs typeface="Arial"/>
              </a:rPr>
              <a:t>in</a:t>
            </a:r>
            <a:r>
              <a:rPr sz="1767" b="1" spc="382" dirty="0">
                <a:solidFill>
                  <a:srgbClr val="0070C0"/>
                </a:solidFill>
                <a:latin typeface="Arial"/>
                <a:cs typeface="Arial"/>
              </a:rPr>
              <a:t> </a:t>
            </a:r>
            <a:r>
              <a:rPr sz="1767" b="1" dirty="0">
                <a:solidFill>
                  <a:srgbClr val="0070C0"/>
                </a:solidFill>
                <a:latin typeface="Arial"/>
                <a:cs typeface="Arial"/>
              </a:rPr>
              <a:t>presenza</a:t>
            </a:r>
            <a:r>
              <a:rPr sz="1767" b="1" spc="382" dirty="0">
                <a:solidFill>
                  <a:srgbClr val="0070C0"/>
                </a:solidFill>
                <a:latin typeface="Arial"/>
                <a:cs typeface="Arial"/>
              </a:rPr>
              <a:t> </a:t>
            </a:r>
            <a:r>
              <a:rPr sz="1767" b="1" dirty="0">
                <a:solidFill>
                  <a:srgbClr val="0070C0"/>
                </a:solidFill>
                <a:latin typeface="Arial"/>
                <a:cs typeface="Arial"/>
              </a:rPr>
              <a:t>o</a:t>
            </a:r>
            <a:r>
              <a:rPr sz="1767" b="1" spc="388" dirty="0">
                <a:solidFill>
                  <a:srgbClr val="0070C0"/>
                </a:solidFill>
                <a:latin typeface="Arial"/>
                <a:cs typeface="Arial"/>
              </a:rPr>
              <a:t> </a:t>
            </a:r>
            <a:r>
              <a:rPr sz="1767" b="1" dirty="0">
                <a:solidFill>
                  <a:srgbClr val="0070C0"/>
                </a:solidFill>
                <a:latin typeface="Arial"/>
                <a:cs typeface="Arial"/>
              </a:rPr>
              <a:t>in</a:t>
            </a:r>
            <a:r>
              <a:rPr sz="1767" b="1" spc="382" dirty="0">
                <a:solidFill>
                  <a:srgbClr val="0070C0"/>
                </a:solidFill>
                <a:latin typeface="Arial"/>
                <a:cs typeface="Arial"/>
              </a:rPr>
              <a:t> </a:t>
            </a:r>
            <a:r>
              <a:rPr sz="1767" b="1" dirty="0">
                <a:solidFill>
                  <a:srgbClr val="0070C0"/>
                </a:solidFill>
                <a:latin typeface="Arial"/>
                <a:cs typeface="Arial"/>
              </a:rPr>
              <a:t>potenziale</a:t>
            </a:r>
            <a:r>
              <a:rPr sz="1767" b="1" spc="382" dirty="0">
                <a:solidFill>
                  <a:srgbClr val="0070C0"/>
                </a:solidFill>
                <a:latin typeface="Arial"/>
                <a:cs typeface="Arial"/>
              </a:rPr>
              <a:t> </a:t>
            </a:r>
            <a:r>
              <a:rPr sz="1767" b="1" dirty="0">
                <a:solidFill>
                  <a:srgbClr val="0070C0"/>
                </a:solidFill>
                <a:latin typeface="Arial"/>
                <a:cs typeface="Arial"/>
              </a:rPr>
              <a:t>presenza</a:t>
            </a:r>
            <a:r>
              <a:rPr sz="1767" b="1" spc="388" dirty="0">
                <a:solidFill>
                  <a:srgbClr val="0070C0"/>
                </a:solidFill>
                <a:latin typeface="Arial"/>
                <a:cs typeface="Arial"/>
              </a:rPr>
              <a:t> </a:t>
            </a:r>
            <a:r>
              <a:rPr sz="1767" b="1" dirty="0">
                <a:solidFill>
                  <a:srgbClr val="0070C0"/>
                </a:solidFill>
                <a:latin typeface="Arial"/>
                <a:cs typeface="Arial"/>
              </a:rPr>
              <a:t>di</a:t>
            </a:r>
            <a:r>
              <a:rPr sz="1767" b="1" spc="382" dirty="0">
                <a:solidFill>
                  <a:srgbClr val="0070C0"/>
                </a:solidFill>
                <a:latin typeface="Arial"/>
                <a:cs typeface="Arial"/>
              </a:rPr>
              <a:t> </a:t>
            </a:r>
            <a:r>
              <a:rPr sz="1767" b="1" spc="-12" dirty="0">
                <a:solidFill>
                  <a:srgbClr val="0070C0"/>
                </a:solidFill>
                <a:latin typeface="Arial"/>
                <a:cs typeface="Arial"/>
              </a:rPr>
              <a:t>un’atmosfera pericolosa,</a:t>
            </a:r>
            <a:endParaRPr sz="1767">
              <a:latin typeface="Arial"/>
              <a:cs typeface="Arial"/>
            </a:endParaRPr>
          </a:p>
          <a:p>
            <a:pPr marL="64434" marR="55747" indent="341719" algn="just">
              <a:lnSpc>
                <a:spcPts val="2109"/>
              </a:lnSpc>
              <a:spcBef>
                <a:spcPts val="599"/>
              </a:spcBef>
              <a:buAutoNum type="arabicParenBoth"/>
              <a:tabLst>
                <a:tab pos="406153" algn="l"/>
              </a:tabLst>
            </a:pPr>
            <a:r>
              <a:rPr sz="1767" b="1" dirty="0">
                <a:solidFill>
                  <a:srgbClr val="0070C0"/>
                </a:solidFill>
                <a:latin typeface="Arial"/>
                <a:cs typeface="Arial"/>
              </a:rPr>
              <a:t>nel</a:t>
            </a:r>
            <a:r>
              <a:rPr sz="1767" b="1" spc="57" dirty="0">
                <a:solidFill>
                  <a:srgbClr val="0070C0"/>
                </a:solidFill>
                <a:latin typeface="Arial"/>
                <a:cs typeface="Arial"/>
              </a:rPr>
              <a:t> </a:t>
            </a:r>
            <a:r>
              <a:rPr sz="1767" b="1" dirty="0">
                <a:solidFill>
                  <a:srgbClr val="0070C0"/>
                </a:solidFill>
                <a:latin typeface="Arial"/>
                <a:cs typeface="Arial"/>
              </a:rPr>
              <a:t>caso</a:t>
            </a:r>
            <a:r>
              <a:rPr sz="1767" b="1" spc="57" dirty="0">
                <a:solidFill>
                  <a:srgbClr val="0070C0"/>
                </a:solidFill>
                <a:latin typeface="Arial"/>
                <a:cs typeface="Arial"/>
              </a:rPr>
              <a:t> </a:t>
            </a:r>
            <a:r>
              <a:rPr sz="1767" b="1" dirty="0">
                <a:solidFill>
                  <a:srgbClr val="0070C0"/>
                </a:solidFill>
                <a:latin typeface="Arial"/>
                <a:cs typeface="Arial"/>
              </a:rPr>
              <a:t>in</a:t>
            </a:r>
            <a:r>
              <a:rPr sz="1767" b="1" spc="63" dirty="0">
                <a:solidFill>
                  <a:srgbClr val="0070C0"/>
                </a:solidFill>
                <a:latin typeface="Arial"/>
                <a:cs typeface="Arial"/>
              </a:rPr>
              <a:t> </a:t>
            </a:r>
            <a:r>
              <a:rPr sz="1767" b="1" dirty="0">
                <a:solidFill>
                  <a:srgbClr val="0070C0"/>
                </a:solidFill>
                <a:latin typeface="Arial"/>
                <a:cs typeface="Arial"/>
              </a:rPr>
              <a:t>cui</a:t>
            </a:r>
            <a:r>
              <a:rPr sz="1767" b="1" spc="57" dirty="0">
                <a:solidFill>
                  <a:srgbClr val="0070C0"/>
                </a:solidFill>
                <a:latin typeface="Arial"/>
                <a:cs typeface="Arial"/>
              </a:rPr>
              <a:t> </a:t>
            </a:r>
            <a:r>
              <a:rPr sz="1767" b="1" dirty="0">
                <a:solidFill>
                  <a:srgbClr val="0070C0"/>
                </a:solidFill>
                <a:latin typeface="Arial"/>
                <a:cs typeface="Arial"/>
              </a:rPr>
              <a:t>nello</a:t>
            </a:r>
            <a:r>
              <a:rPr sz="1767" b="1" spc="57" dirty="0">
                <a:solidFill>
                  <a:srgbClr val="0070C0"/>
                </a:solidFill>
                <a:latin typeface="Arial"/>
                <a:cs typeface="Arial"/>
              </a:rPr>
              <a:t> </a:t>
            </a:r>
            <a:r>
              <a:rPr sz="1767" b="1" dirty="0">
                <a:solidFill>
                  <a:srgbClr val="0070C0"/>
                </a:solidFill>
                <a:latin typeface="Arial"/>
                <a:cs typeface="Arial"/>
              </a:rPr>
              <a:t>“spazio”</a:t>
            </a:r>
            <a:r>
              <a:rPr sz="1767" b="1" spc="63" dirty="0">
                <a:solidFill>
                  <a:srgbClr val="0070C0"/>
                </a:solidFill>
                <a:latin typeface="Arial"/>
                <a:cs typeface="Arial"/>
              </a:rPr>
              <a:t> </a:t>
            </a:r>
            <a:r>
              <a:rPr sz="1767" b="1" dirty="0">
                <a:solidFill>
                  <a:srgbClr val="0070C0"/>
                </a:solidFill>
                <a:latin typeface="Arial"/>
                <a:cs typeface="Arial"/>
              </a:rPr>
              <a:t>ci</a:t>
            </a:r>
            <a:r>
              <a:rPr sz="1767" b="1" spc="57" dirty="0">
                <a:solidFill>
                  <a:srgbClr val="0070C0"/>
                </a:solidFill>
                <a:latin typeface="Arial"/>
                <a:cs typeface="Arial"/>
              </a:rPr>
              <a:t> </a:t>
            </a:r>
            <a:r>
              <a:rPr sz="1767" b="1" dirty="0">
                <a:solidFill>
                  <a:srgbClr val="0070C0"/>
                </a:solidFill>
                <a:latin typeface="Arial"/>
                <a:cs typeface="Arial"/>
              </a:rPr>
              <a:t>sia</a:t>
            </a:r>
            <a:r>
              <a:rPr sz="1767" b="1" spc="68" dirty="0">
                <a:solidFill>
                  <a:srgbClr val="0070C0"/>
                </a:solidFill>
                <a:latin typeface="Arial"/>
                <a:cs typeface="Arial"/>
              </a:rPr>
              <a:t> </a:t>
            </a:r>
            <a:r>
              <a:rPr sz="1767" b="1" dirty="0">
                <a:solidFill>
                  <a:srgbClr val="0070C0"/>
                </a:solidFill>
                <a:latin typeface="Arial"/>
                <a:cs typeface="Arial"/>
              </a:rPr>
              <a:t>materiale</a:t>
            </a:r>
            <a:r>
              <a:rPr sz="1767" b="1" spc="63" dirty="0">
                <a:solidFill>
                  <a:srgbClr val="0070C0"/>
                </a:solidFill>
                <a:latin typeface="Arial"/>
                <a:cs typeface="Arial"/>
              </a:rPr>
              <a:t> </a:t>
            </a:r>
            <a:r>
              <a:rPr sz="1767" b="1" dirty="0">
                <a:solidFill>
                  <a:srgbClr val="0070C0"/>
                </a:solidFill>
                <a:latin typeface="Arial"/>
                <a:cs typeface="Arial"/>
              </a:rPr>
              <a:t>che</a:t>
            </a:r>
            <a:r>
              <a:rPr sz="1767" b="1" spc="63" dirty="0">
                <a:solidFill>
                  <a:srgbClr val="0070C0"/>
                </a:solidFill>
                <a:latin typeface="Arial"/>
                <a:cs typeface="Arial"/>
              </a:rPr>
              <a:t> </a:t>
            </a:r>
            <a:r>
              <a:rPr sz="1767" b="1" spc="-12" dirty="0">
                <a:solidFill>
                  <a:srgbClr val="0070C0"/>
                </a:solidFill>
                <a:latin typeface="Arial"/>
                <a:cs typeface="Arial"/>
              </a:rPr>
              <a:t>possa </a:t>
            </a:r>
            <a:r>
              <a:rPr sz="1767" b="1" dirty="0">
                <a:solidFill>
                  <a:srgbClr val="0070C0"/>
                </a:solidFill>
                <a:latin typeface="Arial"/>
                <a:cs typeface="Arial"/>
              </a:rPr>
              <a:t>inghiottire</a:t>
            </a:r>
            <a:r>
              <a:rPr sz="1767" b="1" spc="57" dirty="0">
                <a:solidFill>
                  <a:srgbClr val="0070C0"/>
                </a:solidFill>
                <a:latin typeface="Arial"/>
                <a:cs typeface="Arial"/>
              </a:rPr>
              <a:t> </a:t>
            </a:r>
            <a:r>
              <a:rPr sz="1767" b="1" dirty="0">
                <a:solidFill>
                  <a:srgbClr val="0070C0"/>
                </a:solidFill>
                <a:latin typeface="Arial"/>
                <a:cs typeface="Arial"/>
              </a:rPr>
              <a:t>la</a:t>
            </a:r>
            <a:r>
              <a:rPr sz="1767" b="1" spc="57" dirty="0">
                <a:solidFill>
                  <a:srgbClr val="0070C0"/>
                </a:solidFill>
                <a:latin typeface="Arial"/>
                <a:cs typeface="Arial"/>
              </a:rPr>
              <a:t> </a:t>
            </a:r>
            <a:r>
              <a:rPr sz="1767" b="1" dirty="0">
                <a:solidFill>
                  <a:srgbClr val="0070C0"/>
                </a:solidFill>
                <a:latin typeface="Arial"/>
                <a:cs typeface="Arial"/>
              </a:rPr>
              <a:t>persona</a:t>
            </a:r>
            <a:r>
              <a:rPr sz="1767" b="1" spc="63" dirty="0">
                <a:solidFill>
                  <a:srgbClr val="0070C0"/>
                </a:solidFill>
                <a:latin typeface="Arial"/>
                <a:cs typeface="Arial"/>
              </a:rPr>
              <a:t> </a:t>
            </a:r>
            <a:r>
              <a:rPr sz="1767" b="1" dirty="0">
                <a:solidFill>
                  <a:srgbClr val="0070C0"/>
                </a:solidFill>
                <a:latin typeface="Arial"/>
                <a:cs typeface="Arial"/>
              </a:rPr>
              <a:t>(ad</a:t>
            </a:r>
            <a:r>
              <a:rPr sz="1767" b="1" spc="57" dirty="0">
                <a:solidFill>
                  <a:srgbClr val="0070C0"/>
                </a:solidFill>
                <a:latin typeface="Arial"/>
                <a:cs typeface="Arial"/>
              </a:rPr>
              <a:t> </a:t>
            </a:r>
            <a:r>
              <a:rPr sz="1767" b="1" dirty="0">
                <a:solidFill>
                  <a:srgbClr val="0070C0"/>
                </a:solidFill>
                <a:latin typeface="Arial"/>
                <a:cs typeface="Arial"/>
              </a:rPr>
              <a:t>esempio,</a:t>
            </a:r>
            <a:r>
              <a:rPr sz="1767" b="1" spc="63" dirty="0">
                <a:solidFill>
                  <a:srgbClr val="0070C0"/>
                </a:solidFill>
                <a:latin typeface="Arial"/>
                <a:cs typeface="Arial"/>
              </a:rPr>
              <a:t> </a:t>
            </a:r>
            <a:r>
              <a:rPr sz="1767" b="1" dirty="0">
                <a:solidFill>
                  <a:srgbClr val="0070C0"/>
                </a:solidFill>
                <a:latin typeface="Arial"/>
                <a:cs typeface="Arial"/>
              </a:rPr>
              <a:t>le</a:t>
            </a:r>
            <a:r>
              <a:rPr sz="1767" b="1" spc="57" dirty="0">
                <a:solidFill>
                  <a:srgbClr val="0070C0"/>
                </a:solidFill>
                <a:latin typeface="Arial"/>
                <a:cs typeface="Arial"/>
              </a:rPr>
              <a:t> </a:t>
            </a:r>
            <a:r>
              <a:rPr sz="1767" b="1" dirty="0">
                <a:solidFill>
                  <a:srgbClr val="0070C0"/>
                </a:solidFill>
                <a:latin typeface="Arial"/>
                <a:cs typeface="Arial"/>
              </a:rPr>
              <a:t>tramogge</a:t>
            </a:r>
            <a:r>
              <a:rPr sz="1767" b="1" spc="63" dirty="0">
                <a:solidFill>
                  <a:srgbClr val="0070C0"/>
                </a:solidFill>
                <a:latin typeface="Arial"/>
                <a:cs typeface="Arial"/>
              </a:rPr>
              <a:t> </a:t>
            </a:r>
            <a:r>
              <a:rPr sz="1767" b="1" dirty="0">
                <a:solidFill>
                  <a:srgbClr val="0070C0"/>
                </a:solidFill>
                <a:latin typeface="Arial"/>
                <a:cs typeface="Arial"/>
              </a:rPr>
              <a:t>per</a:t>
            </a:r>
            <a:r>
              <a:rPr sz="1767" b="1" spc="57" dirty="0">
                <a:solidFill>
                  <a:srgbClr val="0070C0"/>
                </a:solidFill>
                <a:latin typeface="Arial"/>
                <a:cs typeface="Arial"/>
              </a:rPr>
              <a:t> </a:t>
            </a:r>
            <a:r>
              <a:rPr sz="1767" b="1" spc="-12" dirty="0">
                <a:solidFill>
                  <a:srgbClr val="0070C0"/>
                </a:solidFill>
                <a:latin typeface="Arial"/>
                <a:cs typeface="Arial"/>
              </a:rPr>
              <a:t>inerti),</a:t>
            </a:r>
            <a:endParaRPr sz="1767">
              <a:latin typeface="Arial"/>
              <a:cs typeface="Arial"/>
            </a:endParaRPr>
          </a:p>
          <a:p>
            <a:pPr marL="64434" marR="55747" indent="355474" algn="just">
              <a:lnSpc>
                <a:spcPts val="2109"/>
              </a:lnSpc>
              <a:spcBef>
                <a:spcPts val="593"/>
              </a:spcBef>
              <a:buAutoNum type="arabicParenBoth"/>
              <a:tabLst>
                <a:tab pos="419908" algn="l"/>
              </a:tabLst>
            </a:pPr>
            <a:r>
              <a:rPr sz="1767" b="1" dirty="0">
                <a:solidFill>
                  <a:srgbClr val="0070C0"/>
                </a:solidFill>
                <a:latin typeface="Arial"/>
                <a:cs typeface="Arial"/>
              </a:rPr>
              <a:t>nel</a:t>
            </a:r>
            <a:r>
              <a:rPr sz="1767" b="1" spc="165" dirty="0">
                <a:solidFill>
                  <a:srgbClr val="0070C0"/>
                </a:solidFill>
                <a:latin typeface="Arial"/>
                <a:cs typeface="Arial"/>
              </a:rPr>
              <a:t> </a:t>
            </a:r>
            <a:r>
              <a:rPr sz="1767" b="1" dirty="0">
                <a:solidFill>
                  <a:srgbClr val="0070C0"/>
                </a:solidFill>
                <a:latin typeface="Arial"/>
                <a:cs typeface="Arial"/>
              </a:rPr>
              <a:t>caso</a:t>
            </a:r>
            <a:r>
              <a:rPr sz="1767" b="1" spc="171" dirty="0">
                <a:solidFill>
                  <a:srgbClr val="0070C0"/>
                </a:solidFill>
                <a:latin typeface="Arial"/>
                <a:cs typeface="Arial"/>
              </a:rPr>
              <a:t> </a:t>
            </a:r>
            <a:r>
              <a:rPr sz="1767" b="1" dirty="0">
                <a:solidFill>
                  <a:srgbClr val="0070C0"/>
                </a:solidFill>
                <a:latin typeface="Arial"/>
                <a:cs typeface="Arial"/>
              </a:rPr>
              <a:t>in</a:t>
            </a:r>
            <a:r>
              <a:rPr sz="1767" b="1" spc="171" dirty="0">
                <a:solidFill>
                  <a:srgbClr val="0070C0"/>
                </a:solidFill>
                <a:latin typeface="Arial"/>
                <a:cs typeface="Arial"/>
              </a:rPr>
              <a:t> </a:t>
            </a:r>
            <a:r>
              <a:rPr sz="1767" b="1" dirty="0">
                <a:solidFill>
                  <a:srgbClr val="0070C0"/>
                </a:solidFill>
                <a:latin typeface="Arial"/>
                <a:cs typeface="Arial"/>
              </a:rPr>
              <a:t>cui</a:t>
            </a:r>
            <a:r>
              <a:rPr sz="1767" b="1" spc="171" dirty="0">
                <a:solidFill>
                  <a:srgbClr val="0070C0"/>
                </a:solidFill>
                <a:latin typeface="Arial"/>
                <a:cs typeface="Arial"/>
              </a:rPr>
              <a:t> </a:t>
            </a:r>
            <a:r>
              <a:rPr sz="1767" b="1" dirty="0">
                <a:solidFill>
                  <a:srgbClr val="0070C0"/>
                </a:solidFill>
                <a:latin typeface="Arial"/>
                <a:cs typeface="Arial"/>
              </a:rPr>
              <a:t>la</a:t>
            </a:r>
            <a:r>
              <a:rPr sz="1767" b="1" spc="171" dirty="0">
                <a:solidFill>
                  <a:srgbClr val="0070C0"/>
                </a:solidFill>
                <a:latin typeface="Arial"/>
                <a:cs typeface="Arial"/>
              </a:rPr>
              <a:t> </a:t>
            </a:r>
            <a:r>
              <a:rPr sz="1767" b="1" dirty="0">
                <a:solidFill>
                  <a:srgbClr val="0070C0"/>
                </a:solidFill>
                <a:latin typeface="Arial"/>
                <a:cs typeface="Arial"/>
              </a:rPr>
              <a:t>configurazione</a:t>
            </a:r>
            <a:r>
              <a:rPr sz="1767" b="1" spc="171" dirty="0">
                <a:solidFill>
                  <a:srgbClr val="0070C0"/>
                </a:solidFill>
                <a:latin typeface="Arial"/>
                <a:cs typeface="Arial"/>
              </a:rPr>
              <a:t> </a:t>
            </a:r>
            <a:r>
              <a:rPr sz="1767" b="1" dirty="0">
                <a:solidFill>
                  <a:srgbClr val="0070C0"/>
                </a:solidFill>
                <a:latin typeface="Arial"/>
                <a:cs typeface="Arial"/>
              </a:rPr>
              <a:t>interna</a:t>
            </a:r>
            <a:r>
              <a:rPr sz="1767" b="1" spc="171" dirty="0">
                <a:solidFill>
                  <a:srgbClr val="0070C0"/>
                </a:solidFill>
                <a:latin typeface="Arial"/>
                <a:cs typeface="Arial"/>
              </a:rPr>
              <a:t> </a:t>
            </a:r>
            <a:r>
              <a:rPr sz="1767" b="1" dirty="0">
                <a:solidFill>
                  <a:srgbClr val="0070C0"/>
                </a:solidFill>
                <a:latin typeface="Arial"/>
                <a:cs typeface="Arial"/>
              </a:rPr>
              <a:t>dello</a:t>
            </a:r>
            <a:r>
              <a:rPr sz="1767" b="1" spc="171" dirty="0">
                <a:solidFill>
                  <a:srgbClr val="0070C0"/>
                </a:solidFill>
                <a:latin typeface="Arial"/>
                <a:cs typeface="Arial"/>
              </a:rPr>
              <a:t> </a:t>
            </a:r>
            <a:r>
              <a:rPr sz="1767" b="1" spc="-12" dirty="0">
                <a:solidFill>
                  <a:srgbClr val="0070C0"/>
                </a:solidFill>
                <a:latin typeface="Arial"/>
                <a:cs typeface="Arial"/>
              </a:rPr>
              <a:t>“spazio” </a:t>
            </a:r>
            <a:r>
              <a:rPr sz="1767" b="1" dirty="0">
                <a:solidFill>
                  <a:srgbClr val="0070C0"/>
                </a:solidFill>
                <a:latin typeface="Arial"/>
                <a:cs typeface="Arial"/>
              </a:rPr>
              <a:t>possa</a:t>
            </a:r>
            <a:r>
              <a:rPr sz="1767" b="1" spc="399" dirty="0">
                <a:solidFill>
                  <a:srgbClr val="0070C0"/>
                </a:solidFill>
                <a:latin typeface="Arial"/>
                <a:cs typeface="Arial"/>
              </a:rPr>
              <a:t> </a:t>
            </a:r>
            <a:r>
              <a:rPr sz="1767" b="1" dirty="0">
                <a:solidFill>
                  <a:srgbClr val="0070C0"/>
                </a:solidFill>
                <a:latin typeface="Arial"/>
                <a:cs typeface="Arial"/>
              </a:rPr>
              <a:t>intrappolare</a:t>
            </a:r>
            <a:r>
              <a:rPr sz="1767" b="1" spc="399" dirty="0">
                <a:solidFill>
                  <a:srgbClr val="0070C0"/>
                </a:solidFill>
                <a:latin typeface="Arial"/>
                <a:cs typeface="Arial"/>
              </a:rPr>
              <a:t> </a:t>
            </a:r>
            <a:r>
              <a:rPr sz="1767" b="1" dirty="0">
                <a:solidFill>
                  <a:srgbClr val="0070C0"/>
                </a:solidFill>
                <a:latin typeface="Arial"/>
                <a:cs typeface="Arial"/>
              </a:rPr>
              <a:t>o</a:t>
            </a:r>
            <a:r>
              <a:rPr sz="1767" b="1" spc="405" dirty="0">
                <a:solidFill>
                  <a:srgbClr val="0070C0"/>
                </a:solidFill>
                <a:latin typeface="Arial"/>
                <a:cs typeface="Arial"/>
              </a:rPr>
              <a:t> </a:t>
            </a:r>
            <a:r>
              <a:rPr sz="1767" b="1" dirty="0">
                <a:solidFill>
                  <a:srgbClr val="0070C0"/>
                </a:solidFill>
                <a:latin typeface="Arial"/>
                <a:cs typeface="Arial"/>
              </a:rPr>
              <a:t>asfissiare</a:t>
            </a:r>
            <a:r>
              <a:rPr sz="1767" b="1" spc="399" dirty="0">
                <a:solidFill>
                  <a:srgbClr val="0070C0"/>
                </a:solidFill>
                <a:latin typeface="Arial"/>
                <a:cs typeface="Arial"/>
              </a:rPr>
              <a:t> </a:t>
            </a:r>
            <a:r>
              <a:rPr sz="1767" b="1" dirty="0">
                <a:solidFill>
                  <a:srgbClr val="0070C0"/>
                </a:solidFill>
                <a:latin typeface="Arial"/>
                <a:cs typeface="Arial"/>
              </a:rPr>
              <a:t>la</a:t>
            </a:r>
            <a:r>
              <a:rPr sz="1767" b="1" spc="399" dirty="0">
                <a:solidFill>
                  <a:srgbClr val="0070C0"/>
                </a:solidFill>
                <a:latin typeface="Arial"/>
                <a:cs typeface="Arial"/>
              </a:rPr>
              <a:t> </a:t>
            </a:r>
            <a:r>
              <a:rPr sz="1767" b="1" dirty="0">
                <a:solidFill>
                  <a:srgbClr val="0070C0"/>
                </a:solidFill>
                <a:latin typeface="Arial"/>
                <a:cs typeface="Arial"/>
              </a:rPr>
              <a:t>persona</a:t>
            </a:r>
            <a:r>
              <a:rPr sz="1767" b="1" spc="405" dirty="0">
                <a:solidFill>
                  <a:srgbClr val="0070C0"/>
                </a:solidFill>
                <a:latin typeface="Arial"/>
                <a:cs typeface="Arial"/>
              </a:rPr>
              <a:t> </a:t>
            </a:r>
            <a:r>
              <a:rPr sz="1767" b="1" dirty="0">
                <a:solidFill>
                  <a:srgbClr val="0070C0"/>
                </a:solidFill>
                <a:latin typeface="Arial"/>
                <a:cs typeface="Arial"/>
              </a:rPr>
              <a:t>a</a:t>
            </a:r>
            <a:r>
              <a:rPr sz="1767" b="1" spc="399" dirty="0">
                <a:solidFill>
                  <a:srgbClr val="0070C0"/>
                </a:solidFill>
                <a:latin typeface="Arial"/>
                <a:cs typeface="Arial"/>
              </a:rPr>
              <a:t> </a:t>
            </a:r>
            <a:r>
              <a:rPr sz="1767" b="1" dirty="0">
                <a:solidFill>
                  <a:srgbClr val="0070C0"/>
                </a:solidFill>
                <a:latin typeface="Arial"/>
                <a:cs typeface="Arial"/>
              </a:rPr>
              <a:t>causa</a:t>
            </a:r>
            <a:r>
              <a:rPr sz="1767" b="1" spc="399" dirty="0">
                <a:solidFill>
                  <a:srgbClr val="0070C0"/>
                </a:solidFill>
                <a:latin typeface="Arial"/>
                <a:cs typeface="Arial"/>
              </a:rPr>
              <a:t> </a:t>
            </a:r>
            <a:r>
              <a:rPr sz="1767" b="1" spc="-12" dirty="0">
                <a:solidFill>
                  <a:srgbClr val="0070C0"/>
                </a:solidFill>
                <a:latin typeface="Arial"/>
                <a:cs typeface="Arial"/>
              </a:rPr>
              <a:t>della </a:t>
            </a:r>
            <a:r>
              <a:rPr sz="1767" b="1" dirty="0">
                <a:solidFill>
                  <a:srgbClr val="0070C0"/>
                </a:solidFill>
                <a:latin typeface="Arial"/>
                <a:cs typeface="Arial"/>
              </a:rPr>
              <a:t>presenza</a:t>
            </a:r>
            <a:r>
              <a:rPr sz="1767" b="1" spc="171" dirty="0">
                <a:solidFill>
                  <a:srgbClr val="0070C0"/>
                </a:solidFill>
                <a:latin typeface="Arial"/>
                <a:cs typeface="Arial"/>
              </a:rPr>
              <a:t>  </a:t>
            </a:r>
            <a:r>
              <a:rPr sz="1767" b="1" dirty="0">
                <a:solidFill>
                  <a:srgbClr val="0070C0"/>
                </a:solidFill>
                <a:latin typeface="Arial"/>
                <a:cs typeface="Arial"/>
              </a:rPr>
              <a:t>di</a:t>
            </a:r>
            <a:r>
              <a:rPr sz="1767" b="1" spc="171" dirty="0">
                <a:solidFill>
                  <a:srgbClr val="0070C0"/>
                </a:solidFill>
                <a:latin typeface="Arial"/>
                <a:cs typeface="Arial"/>
              </a:rPr>
              <a:t>  </a:t>
            </a:r>
            <a:r>
              <a:rPr sz="1767" b="1" dirty="0">
                <a:solidFill>
                  <a:srgbClr val="0070C0"/>
                </a:solidFill>
                <a:latin typeface="Arial"/>
                <a:cs typeface="Arial"/>
              </a:rPr>
              <a:t>pareti</a:t>
            </a:r>
            <a:r>
              <a:rPr sz="1767" b="1" spc="177" dirty="0">
                <a:solidFill>
                  <a:srgbClr val="0070C0"/>
                </a:solidFill>
                <a:latin typeface="Arial"/>
                <a:cs typeface="Arial"/>
              </a:rPr>
              <a:t>  </a:t>
            </a:r>
            <a:r>
              <a:rPr sz="1767" b="1" dirty="0">
                <a:solidFill>
                  <a:srgbClr val="0070C0"/>
                </a:solidFill>
                <a:latin typeface="Arial"/>
                <a:cs typeface="Arial"/>
              </a:rPr>
              <a:t>convergenti</a:t>
            </a:r>
            <a:r>
              <a:rPr sz="1767" b="1" spc="171" dirty="0">
                <a:solidFill>
                  <a:srgbClr val="0070C0"/>
                </a:solidFill>
                <a:latin typeface="Arial"/>
                <a:cs typeface="Arial"/>
              </a:rPr>
              <a:t>  </a:t>
            </a:r>
            <a:r>
              <a:rPr sz="1767" b="1" dirty="0">
                <a:solidFill>
                  <a:srgbClr val="0070C0"/>
                </a:solidFill>
                <a:latin typeface="Arial"/>
                <a:cs typeface="Arial"/>
              </a:rPr>
              <a:t>verso</a:t>
            </a:r>
            <a:r>
              <a:rPr sz="1767" b="1" spc="177" dirty="0">
                <a:solidFill>
                  <a:srgbClr val="0070C0"/>
                </a:solidFill>
                <a:latin typeface="Arial"/>
                <a:cs typeface="Arial"/>
              </a:rPr>
              <a:t>  </a:t>
            </a:r>
            <a:r>
              <a:rPr sz="1767" b="1" dirty="0">
                <a:solidFill>
                  <a:srgbClr val="0070C0"/>
                </a:solidFill>
                <a:latin typeface="Arial"/>
                <a:cs typeface="Arial"/>
              </a:rPr>
              <a:t>l’interno</a:t>
            </a:r>
            <a:r>
              <a:rPr sz="1767" b="1" spc="171" dirty="0">
                <a:solidFill>
                  <a:srgbClr val="0070C0"/>
                </a:solidFill>
                <a:latin typeface="Arial"/>
                <a:cs typeface="Arial"/>
              </a:rPr>
              <a:t>  </a:t>
            </a:r>
            <a:r>
              <a:rPr sz="1767" b="1" dirty="0">
                <a:solidFill>
                  <a:srgbClr val="0070C0"/>
                </a:solidFill>
                <a:latin typeface="Arial"/>
                <a:cs typeface="Arial"/>
              </a:rPr>
              <a:t>o</a:t>
            </a:r>
            <a:r>
              <a:rPr sz="1767" b="1" spc="171" dirty="0">
                <a:solidFill>
                  <a:srgbClr val="0070C0"/>
                </a:solidFill>
                <a:latin typeface="Arial"/>
                <a:cs typeface="Arial"/>
              </a:rPr>
              <a:t>  </a:t>
            </a:r>
            <a:r>
              <a:rPr sz="1767" b="1" spc="-12" dirty="0">
                <a:solidFill>
                  <a:srgbClr val="0070C0"/>
                </a:solidFill>
                <a:latin typeface="Arial"/>
                <a:cs typeface="Arial"/>
              </a:rPr>
              <a:t>dalla </a:t>
            </a:r>
            <a:r>
              <a:rPr sz="1767" b="1" dirty="0">
                <a:solidFill>
                  <a:srgbClr val="0070C0"/>
                </a:solidFill>
                <a:latin typeface="Arial"/>
                <a:cs typeface="Arial"/>
              </a:rPr>
              <a:t>presenza</a:t>
            </a:r>
            <a:r>
              <a:rPr sz="1767" b="1" spc="188" dirty="0">
                <a:solidFill>
                  <a:srgbClr val="0070C0"/>
                </a:solidFill>
                <a:latin typeface="Arial"/>
                <a:cs typeface="Arial"/>
              </a:rPr>
              <a:t>  </a:t>
            </a:r>
            <a:r>
              <a:rPr sz="1767" b="1" dirty="0">
                <a:solidFill>
                  <a:srgbClr val="0070C0"/>
                </a:solidFill>
                <a:latin typeface="Arial"/>
                <a:cs typeface="Arial"/>
              </a:rPr>
              <a:t>di</a:t>
            </a:r>
            <a:r>
              <a:rPr sz="1767" b="1" spc="194" dirty="0">
                <a:solidFill>
                  <a:srgbClr val="0070C0"/>
                </a:solidFill>
                <a:latin typeface="Arial"/>
                <a:cs typeface="Arial"/>
              </a:rPr>
              <a:t>  </a:t>
            </a:r>
            <a:r>
              <a:rPr sz="1767" b="1" dirty="0">
                <a:solidFill>
                  <a:srgbClr val="0070C0"/>
                </a:solidFill>
                <a:latin typeface="Arial"/>
                <a:cs typeface="Arial"/>
              </a:rPr>
              <a:t>un</a:t>
            </a:r>
            <a:r>
              <a:rPr sz="1767" b="1" spc="194" dirty="0">
                <a:solidFill>
                  <a:srgbClr val="0070C0"/>
                </a:solidFill>
                <a:latin typeface="Arial"/>
                <a:cs typeface="Arial"/>
              </a:rPr>
              <a:t>  </a:t>
            </a:r>
            <a:r>
              <a:rPr sz="1767" b="1" dirty="0">
                <a:solidFill>
                  <a:srgbClr val="0070C0"/>
                </a:solidFill>
                <a:latin typeface="Arial"/>
                <a:cs typeface="Arial"/>
              </a:rPr>
              <a:t>piano</a:t>
            </a:r>
            <a:r>
              <a:rPr sz="1767" b="1" spc="194" dirty="0">
                <a:solidFill>
                  <a:srgbClr val="0070C0"/>
                </a:solidFill>
                <a:latin typeface="Arial"/>
                <a:cs typeface="Arial"/>
              </a:rPr>
              <a:t>  </a:t>
            </a:r>
            <a:r>
              <a:rPr sz="1767" b="1" dirty="0">
                <a:solidFill>
                  <a:srgbClr val="0070C0"/>
                </a:solidFill>
                <a:latin typeface="Arial"/>
                <a:cs typeface="Arial"/>
              </a:rPr>
              <a:t>che</a:t>
            </a:r>
            <a:r>
              <a:rPr sz="1767" b="1" spc="194" dirty="0">
                <a:solidFill>
                  <a:srgbClr val="0070C0"/>
                </a:solidFill>
                <a:latin typeface="Arial"/>
                <a:cs typeface="Arial"/>
              </a:rPr>
              <a:t>  </a:t>
            </a:r>
            <a:r>
              <a:rPr sz="1767" b="1" dirty="0">
                <a:solidFill>
                  <a:srgbClr val="0070C0"/>
                </a:solidFill>
                <a:latin typeface="Arial"/>
                <a:cs typeface="Arial"/>
              </a:rPr>
              <a:t>degrada</a:t>
            </a:r>
            <a:r>
              <a:rPr sz="1767" b="1" spc="194" dirty="0">
                <a:solidFill>
                  <a:srgbClr val="0070C0"/>
                </a:solidFill>
                <a:latin typeface="Arial"/>
                <a:cs typeface="Arial"/>
              </a:rPr>
              <a:t>  </a:t>
            </a:r>
            <a:r>
              <a:rPr sz="1767" b="1" dirty="0">
                <a:solidFill>
                  <a:srgbClr val="0070C0"/>
                </a:solidFill>
                <a:latin typeface="Arial"/>
                <a:cs typeface="Arial"/>
              </a:rPr>
              <a:t>verso</a:t>
            </a:r>
            <a:r>
              <a:rPr sz="1767" b="1" spc="194" dirty="0">
                <a:solidFill>
                  <a:srgbClr val="0070C0"/>
                </a:solidFill>
                <a:latin typeface="Arial"/>
                <a:cs typeface="Arial"/>
              </a:rPr>
              <a:t>  </a:t>
            </a:r>
            <a:r>
              <a:rPr sz="1767" b="1" dirty="0">
                <a:solidFill>
                  <a:srgbClr val="0070C0"/>
                </a:solidFill>
                <a:latin typeface="Arial"/>
                <a:cs typeface="Arial"/>
              </a:rPr>
              <a:t>il</a:t>
            </a:r>
            <a:r>
              <a:rPr sz="1767" b="1" spc="194" dirty="0">
                <a:solidFill>
                  <a:srgbClr val="0070C0"/>
                </a:solidFill>
                <a:latin typeface="Arial"/>
                <a:cs typeface="Arial"/>
              </a:rPr>
              <a:t>  </a:t>
            </a:r>
            <a:r>
              <a:rPr sz="1767" b="1" dirty="0">
                <a:solidFill>
                  <a:srgbClr val="0070C0"/>
                </a:solidFill>
                <a:latin typeface="Arial"/>
                <a:cs typeface="Arial"/>
              </a:rPr>
              <a:t>basso</a:t>
            </a:r>
            <a:r>
              <a:rPr sz="1767" b="1" spc="194" dirty="0">
                <a:solidFill>
                  <a:srgbClr val="0070C0"/>
                </a:solidFill>
                <a:latin typeface="Arial"/>
                <a:cs typeface="Arial"/>
              </a:rPr>
              <a:t>  </a:t>
            </a:r>
            <a:r>
              <a:rPr sz="1767" b="1" spc="-57" dirty="0">
                <a:solidFill>
                  <a:srgbClr val="0070C0"/>
                </a:solidFill>
                <a:latin typeface="Arial"/>
                <a:cs typeface="Arial"/>
              </a:rPr>
              <a:t>e </a:t>
            </a:r>
            <a:r>
              <a:rPr sz="1767" b="1" dirty="0">
                <a:solidFill>
                  <a:srgbClr val="0070C0"/>
                </a:solidFill>
                <a:latin typeface="Arial"/>
                <a:cs typeface="Arial"/>
              </a:rPr>
              <a:t>diminuisce</a:t>
            </a:r>
            <a:r>
              <a:rPr sz="1767" b="1" spc="91" dirty="0">
                <a:solidFill>
                  <a:srgbClr val="0070C0"/>
                </a:solidFill>
                <a:latin typeface="Arial"/>
                <a:cs typeface="Arial"/>
              </a:rPr>
              <a:t> </a:t>
            </a:r>
            <a:r>
              <a:rPr sz="1767" b="1" dirty="0">
                <a:solidFill>
                  <a:srgbClr val="0070C0"/>
                </a:solidFill>
                <a:latin typeface="Arial"/>
                <a:cs typeface="Arial"/>
              </a:rPr>
              <a:t>di</a:t>
            </a:r>
            <a:r>
              <a:rPr sz="1767" b="1" spc="97" dirty="0">
                <a:solidFill>
                  <a:srgbClr val="0070C0"/>
                </a:solidFill>
                <a:latin typeface="Arial"/>
                <a:cs typeface="Arial"/>
              </a:rPr>
              <a:t> </a:t>
            </a:r>
            <a:r>
              <a:rPr sz="1767" b="1" dirty="0">
                <a:solidFill>
                  <a:srgbClr val="0070C0"/>
                </a:solidFill>
                <a:latin typeface="Arial"/>
                <a:cs typeface="Arial"/>
              </a:rPr>
              <a:t>sezione</a:t>
            </a:r>
            <a:r>
              <a:rPr sz="1767" b="1" spc="91" dirty="0">
                <a:solidFill>
                  <a:srgbClr val="0070C0"/>
                </a:solidFill>
                <a:latin typeface="Arial"/>
                <a:cs typeface="Arial"/>
              </a:rPr>
              <a:t> </a:t>
            </a:r>
            <a:r>
              <a:rPr sz="1767" b="1" dirty="0">
                <a:solidFill>
                  <a:srgbClr val="0070C0"/>
                </a:solidFill>
                <a:latin typeface="Arial"/>
                <a:cs typeface="Arial"/>
              </a:rPr>
              <a:t>progressivamente</a:t>
            </a:r>
            <a:r>
              <a:rPr sz="1767" b="1" spc="97" dirty="0">
                <a:solidFill>
                  <a:srgbClr val="0070C0"/>
                </a:solidFill>
                <a:latin typeface="Arial"/>
                <a:cs typeface="Arial"/>
              </a:rPr>
              <a:t> </a:t>
            </a:r>
            <a:r>
              <a:rPr sz="1767" b="1" spc="-12" dirty="0">
                <a:solidFill>
                  <a:srgbClr val="0070C0"/>
                </a:solidFill>
                <a:latin typeface="Arial"/>
                <a:cs typeface="Arial"/>
              </a:rPr>
              <a:t>(imbuto);</a:t>
            </a:r>
            <a:endParaRPr sz="1767">
              <a:latin typeface="Arial"/>
              <a:cs typeface="Arial"/>
            </a:endParaRPr>
          </a:p>
          <a:p>
            <a:pPr marL="64434" marR="55747" indent="384434" algn="just">
              <a:lnSpc>
                <a:spcPts val="2109"/>
              </a:lnSpc>
              <a:spcBef>
                <a:spcPts val="587"/>
              </a:spcBef>
              <a:buAutoNum type="arabicParenBoth"/>
              <a:tabLst>
                <a:tab pos="448868" algn="l"/>
              </a:tabLst>
            </a:pPr>
            <a:r>
              <a:rPr sz="1767" b="1" dirty="0">
                <a:solidFill>
                  <a:srgbClr val="0070C0"/>
                </a:solidFill>
                <a:latin typeface="Arial"/>
                <a:cs typeface="Arial"/>
              </a:rPr>
              <a:t>nel</a:t>
            </a:r>
            <a:r>
              <a:rPr sz="1767" b="1" spc="388" dirty="0">
                <a:solidFill>
                  <a:srgbClr val="0070C0"/>
                </a:solidFill>
                <a:latin typeface="Arial"/>
                <a:cs typeface="Arial"/>
              </a:rPr>
              <a:t> </a:t>
            </a:r>
            <a:r>
              <a:rPr sz="1767" b="1" dirty="0">
                <a:solidFill>
                  <a:srgbClr val="0070C0"/>
                </a:solidFill>
                <a:latin typeface="Arial"/>
                <a:cs typeface="Arial"/>
              </a:rPr>
              <a:t>caso</a:t>
            </a:r>
            <a:r>
              <a:rPr sz="1767" b="1" spc="393" dirty="0">
                <a:solidFill>
                  <a:srgbClr val="0070C0"/>
                </a:solidFill>
                <a:latin typeface="Arial"/>
                <a:cs typeface="Arial"/>
              </a:rPr>
              <a:t> </a:t>
            </a:r>
            <a:r>
              <a:rPr sz="1767" b="1" dirty="0">
                <a:solidFill>
                  <a:srgbClr val="0070C0"/>
                </a:solidFill>
                <a:latin typeface="Arial"/>
                <a:cs typeface="Arial"/>
              </a:rPr>
              <a:t>in</a:t>
            </a:r>
            <a:r>
              <a:rPr sz="1767" b="1" spc="393" dirty="0">
                <a:solidFill>
                  <a:srgbClr val="0070C0"/>
                </a:solidFill>
                <a:latin typeface="Arial"/>
                <a:cs typeface="Arial"/>
              </a:rPr>
              <a:t> </a:t>
            </a:r>
            <a:r>
              <a:rPr sz="1767" b="1" dirty="0">
                <a:solidFill>
                  <a:srgbClr val="0070C0"/>
                </a:solidFill>
                <a:latin typeface="Arial"/>
                <a:cs typeface="Arial"/>
              </a:rPr>
              <a:t>cui</a:t>
            </a:r>
            <a:r>
              <a:rPr sz="1767" b="1" spc="388" dirty="0">
                <a:solidFill>
                  <a:srgbClr val="0070C0"/>
                </a:solidFill>
                <a:latin typeface="Arial"/>
                <a:cs typeface="Arial"/>
              </a:rPr>
              <a:t> </a:t>
            </a:r>
            <a:r>
              <a:rPr sz="1767" b="1" dirty="0">
                <a:solidFill>
                  <a:srgbClr val="0070C0"/>
                </a:solidFill>
                <a:latin typeface="Arial"/>
                <a:cs typeface="Arial"/>
              </a:rPr>
              <a:t>lo</a:t>
            </a:r>
            <a:r>
              <a:rPr sz="1767" b="1" spc="393" dirty="0">
                <a:solidFill>
                  <a:srgbClr val="0070C0"/>
                </a:solidFill>
                <a:latin typeface="Arial"/>
                <a:cs typeface="Arial"/>
              </a:rPr>
              <a:t> </a:t>
            </a:r>
            <a:r>
              <a:rPr sz="1767" b="1" dirty="0">
                <a:solidFill>
                  <a:srgbClr val="0070C0"/>
                </a:solidFill>
                <a:latin typeface="Arial"/>
                <a:cs typeface="Arial"/>
              </a:rPr>
              <a:t>“spazio”</a:t>
            </a:r>
            <a:r>
              <a:rPr sz="1767" b="1" spc="388" dirty="0">
                <a:solidFill>
                  <a:srgbClr val="0070C0"/>
                </a:solidFill>
                <a:latin typeface="Arial"/>
                <a:cs typeface="Arial"/>
              </a:rPr>
              <a:t> </a:t>
            </a:r>
            <a:r>
              <a:rPr sz="1767" b="1" dirty="0">
                <a:solidFill>
                  <a:srgbClr val="0070C0"/>
                </a:solidFill>
                <a:latin typeface="Arial"/>
                <a:cs typeface="Arial"/>
              </a:rPr>
              <a:t>contiene</a:t>
            </a:r>
            <a:r>
              <a:rPr sz="1767" b="1" spc="393" dirty="0">
                <a:solidFill>
                  <a:srgbClr val="0070C0"/>
                </a:solidFill>
                <a:latin typeface="Arial"/>
                <a:cs typeface="Arial"/>
              </a:rPr>
              <a:t> </a:t>
            </a:r>
            <a:r>
              <a:rPr sz="1767" b="1" dirty="0">
                <a:solidFill>
                  <a:srgbClr val="0070C0"/>
                </a:solidFill>
                <a:latin typeface="Arial"/>
                <a:cs typeface="Arial"/>
              </a:rPr>
              <a:t>ogni</a:t>
            </a:r>
            <a:r>
              <a:rPr sz="1767" b="1" spc="393" dirty="0">
                <a:solidFill>
                  <a:srgbClr val="0070C0"/>
                </a:solidFill>
                <a:latin typeface="Arial"/>
                <a:cs typeface="Arial"/>
              </a:rPr>
              <a:t> </a:t>
            </a:r>
            <a:r>
              <a:rPr sz="1767" b="1" dirty="0">
                <a:solidFill>
                  <a:srgbClr val="0070C0"/>
                </a:solidFill>
                <a:latin typeface="Arial"/>
                <a:cs typeface="Arial"/>
              </a:rPr>
              <a:t>altro</a:t>
            </a:r>
            <a:r>
              <a:rPr sz="1767" b="1" spc="388" dirty="0">
                <a:solidFill>
                  <a:srgbClr val="0070C0"/>
                </a:solidFill>
                <a:latin typeface="Arial"/>
                <a:cs typeface="Arial"/>
              </a:rPr>
              <a:t> </a:t>
            </a:r>
            <a:r>
              <a:rPr sz="1767" b="1" spc="-12" dirty="0">
                <a:solidFill>
                  <a:srgbClr val="0070C0"/>
                </a:solidFill>
                <a:latin typeface="Arial"/>
                <a:cs typeface="Arial"/>
              </a:rPr>
              <a:t>grave </a:t>
            </a:r>
            <a:r>
              <a:rPr sz="1767" b="1" dirty="0">
                <a:solidFill>
                  <a:srgbClr val="0070C0"/>
                </a:solidFill>
                <a:latin typeface="Arial"/>
                <a:cs typeface="Arial"/>
              </a:rPr>
              <a:t>pericolo</a:t>
            </a:r>
            <a:r>
              <a:rPr sz="1767" b="1" spc="45" dirty="0">
                <a:solidFill>
                  <a:srgbClr val="0070C0"/>
                </a:solidFill>
                <a:latin typeface="Arial"/>
                <a:cs typeface="Arial"/>
              </a:rPr>
              <a:t> </a:t>
            </a:r>
            <a:r>
              <a:rPr sz="1767" b="1" dirty="0">
                <a:solidFill>
                  <a:srgbClr val="0070C0"/>
                </a:solidFill>
                <a:latin typeface="Arial"/>
                <a:cs typeface="Arial"/>
              </a:rPr>
              <a:t>per</a:t>
            </a:r>
            <a:r>
              <a:rPr sz="1767" b="1" spc="45" dirty="0">
                <a:solidFill>
                  <a:srgbClr val="0070C0"/>
                </a:solidFill>
                <a:latin typeface="Arial"/>
                <a:cs typeface="Arial"/>
              </a:rPr>
              <a:t> </a:t>
            </a:r>
            <a:r>
              <a:rPr sz="1767" b="1" dirty="0">
                <a:solidFill>
                  <a:srgbClr val="0070C0"/>
                </a:solidFill>
                <a:latin typeface="Arial"/>
                <a:cs typeface="Arial"/>
              </a:rPr>
              <a:t>la</a:t>
            </a:r>
            <a:r>
              <a:rPr sz="1767" b="1" spc="45" dirty="0">
                <a:solidFill>
                  <a:srgbClr val="0070C0"/>
                </a:solidFill>
                <a:latin typeface="Arial"/>
                <a:cs typeface="Arial"/>
              </a:rPr>
              <a:t> </a:t>
            </a:r>
            <a:r>
              <a:rPr sz="1767" b="1" dirty="0">
                <a:solidFill>
                  <a:srgbClr val="0070C0"/>
                </a:solidFill>
                <a:latin typeface="Arial"/>
                <a:cs typeface="Arial"/>
              </a:rPr>
              <a:t>salute</a:t>
            </a:r>
            <a:r>
              <a:rPr sz="1767" b="1" spc="45" dirty="0">
                <a:solidFill>
                  <a:srgbClr val="0070C0"/>
                </a:solidFill>
                <a:latin typeface="Arial"/>
                <a:cs typeface="Arial"/>
              </a:rPr>
              <a:t> </a:t>
            </a:r>
            <a:r>
              <a:rPr sz="1767" b="1" dirty="0">
                <a:solidFill>
                  <a:srgbClr val="0070C0"/>
                </a:solidFill>
                <a:latin typeface="Arial"/>
                <a:cs typeface="Arial"/>
              </a:rPr>
              <a:t>e</a:t>
            </a:r>
            <a:r>
              <a:rPr sz="1767" b="1" spc="45" dirty="0">
                <a:solidFill>
                  <a:srgbClr val="0070C0"/>
                </a:solidFill>
                <a:latin typeface="Arial"/>
                <a:cs typeface="Arial"/>
              </a:rPr>
              <a:t> </a:t>
            </a:r>
            <a:r>
              <a:rPr sz="1767" b="1" dirty="0">
                <a:solidFill>
                  <a:srgbClr val="0070C0"/>
                </a:solidFill>
                <a:latin typeface="Arial"/>
                <a:cs typeface="Arial"/>
              </a:rPr>
              <a:t>la</a:t>
            </a:r>
            <a:r>
              <a:rPr sz="1767" b="1" spc="45" dirty="0">
                <a:solidFill>
                  <a:srgbClr val="0070C0"/>
                </a:solidFill>
                <a:latin typeface="Arial"/>
                <a:cs typeface="Arial"/>
              </a:rPr>
              <a:t> </a:t>
            </a:r>
            <a:r>
              <a:rPr sz="1767" b="1" dirty="0">
                <a:solidFill>
                  <a:srgbClr val="0070C0"/>
                </a:solidFill>
                <a:latin typeface="Arial"/>
                <a:cs typeface="Arial"/>
              </a:rPr>
              <a:t>sicurezza</a:t>
            </a:r>
            <a:r>
              <a:rPr sz="1767" b="1" spc="45" dirty="0">
                <a:solidFill>
                  <a:srgbClr val="0070C0"/>
                </a:solidFill>
                <a:latin typeface="Arial"/>
                <a:cs typeface="Arial"/>
              </a:rPr>
              <a:t> </a:t>
            </a:r>
            <a:r>
              <a:rPr sz="1767" b="1" spc="-12" dirty="0">
                <a:solidFill>
                  <a:srgbClr val="0070C0"/>
                </a:solidFill>
                <a:latin typeface="Arial"/>
                <a:cs typeface="Arial"/>
              </a:rPr>
              <a:t>individuato.</a:t>
            </a:r>
            <a:endParaRPr sz="1767">
              <a:latin typeface="Arial"/>
              <a:cs typeface="Arial"/>
            </a:endParaRPr>
          </a:p>
        </p:txBody>
      </p:sp>
      <p:grpSp>
        <p:nvGrpSpPr>
          <p:cNvPr id="5" name="object 5"/>
          <p:cNvGrpSpPr/>
          <p:nvPr/>
        </p:nvGrpSpPr>
        <p:grpSpPr>
          <a:xfrm>
            <a:off x="1324216" y="3613108"/>
            <a:ext cx="2208782" cy="1987302"/>
            <a:chOff x="1595629" y="3064502"/>
            <a:chExt cx="1503045" cy="1743075"/>
          </a:xfrm>
        </p:grpSpPr>
        <p:sp>
          <p:nvSpPr>
            <p:cNvPr id="6" name="object 6"/>
            <p:cNvSpPr/>
            <p:nvPr/>
          </p:nvSpPr>
          <p:spPr>
            <a:xfrm>
              <a:off x="1620723" y="3089600"/>
              <a:ext cx="1452245" cy="1692910"/>
            </a:xfrm>
            <a:custGeom>
              <a:avLst/>
              <a:gdLst/>
              <a:ahLst/>
              <a:cxnLst/>
              <a:rect l="l" t="t" r="r" b="b"/>
              <a:pathLst>
                <a:path w="1452245" h="1692910">
                  <a:moveTo>
                    <a:pt x="1441066" y="1281906"/>
                  </a:moveTo>
                  <a:lnTo>
                    <a:pt x="296921" y="1281906"/>
                  </a:lnTo>
                  <a:lnTo>
                    <a:pt x="319762" y="1282247"/>
                  </a:lnTo>
                  <a:lnTo>
                    <a:pt x="342602" y="1284383"/>
                  </a:lnTo>
                  <a:lnTo>
                    <a:pt x="388283" y="1293628"/>
                  </a:lnTo>
                  <a:lnTo>
                    <a:pt x="433963" y="1308820"/>
                  </a:lnTo>
                  <a:lnTo>
                    <a:pt x="479644" y="1329138"/>
                  </a:lnTo>
                  <a:lnTo>
                    <a:pt x="525324" y="1353763"/>
                  </a:lnTo>
                  <a:lnTo>
                    <a:pt x="571005" y="1381875"/>
                  </a:lnTo>
                  <a:lnTo>
                    <a:pt x="616686" y="1412652"/>
                  </a:lnTo>
                  <a:lnTo>
                    <a:pt x="662366" y="1445274"/>
                  </a:lnTo>
                  <a:lnTo>
                    <a:pt x="776568" y="1529522"/>
                  </a:lnTo>
                  <a:lnTo>
                    <a:pt x="799408" y="1546013"/>
                  </a:lnTo>
                  <a:lnTo>
                    <a:pt x="845089" y="1577816"/>
                  </a:lnTo>
                  <a:lnTo>
                    <a:pt x="890770" y="1607363"/>
                  </a:lnTo>
                  <a:lnTo>
                    <a:pt x="936450" y="1633834"/>
                  </a:lnTo>
                  <a:lnTo>
                    <a:pt x="982131" y="1656408"/>
                  </a:lnTo>
                  <a:lnTo>
                    <a:pt x="1027817" y="1674268"/>
                  </a:lnTo>
                  <a:lnTo>
                    <a:pt x="1073492" y="1686588"/>
                  </a:lnTo>
                  <a:lnTo>
                    <a:pt x="1119173" y="1692552"/>
                  </a:lnTo>
                  <a:lnTo>
                    <a:pt x="1142013" y="1692894"/>
                  </a:lnTo>
                  <a:lnTo>
                    <a:pt x="1164853" y="1691339"/>
                  </a:lnTo>
                  <a:lnTo>
                    <a:pt x="1210534" y="1682129"/>
                  </a:lnTo>
                  <a:lnTo>
                    <a:pt x="1256214" y="1664100"/>
                  </a:lnTo>
                  <a:lnTo>
                    <a:pt x="1301894" y="1636434"/>
                  </a:lnTo>
                  <a:lnTo>
                    <a:pt x="1347575" y="1598309"/>
                  </a:lnTo>
                  <a:lnTo>
                    <a:pt x="1393255" y="1548905"/>
                  </a:lnTo>
                  <a:lnTo>
                    <a:pt x="1438935" y="1487403"/>
                  </a:lnTo>
                  <a:lnTo>
                    <a:pt x="1441066" y="1281906"/>
                  </a:lnTo>
                  <a:close/>
                </a:path>
                <a:path w="1452245" h="1692910">
                  <a:moveTo>
                    <a:pt x="310223" y="0"/>
                  </a:moveTo>
                  <a:lnTo>
                    <a:pt x="264542" y="5109"/>
                  </a:lnTo>
                  <a:lnTo>
                    <a:pt x="218858" y="18627"/>
                  </a:lnTo>
                  <a:lnTo>
                    <a:pt x="173180" y="41370"/>
                  </a:lnTo>
                  <a:lnTo>
                    <a:pt x="127499" y="74164"/>
                  </a:lnTo>
                  <a:lnTo>
                    <a:pt x="81818" y="117825"/>
                  </a:lnTo>
                  <a:lnTo>
                    <a:pt x="36137" y="173176"/>
                  </a:lnTo>
                  <a:lnTo>
                    <a:pt x="13296" y="205490"/>
                  </a:lnTo>
                  <a:lnTo>
                    <a:pt x="0" y="1487403"/>
                  </a:lnTo>
                  <a:lnTo>
                    <a:pt x="22840" y="1455088"/>
                  </a:lnTo>
                  <a:lnTo>
                    <a:pt x="45680" y="1425900"/>
                  </a:lnTo>
                  <a:lnTo>
                    <a:pt x="91360" y="1376495"/>
                  </a:lnTo>
                  <a:lnTo>
                    <a:pt x="137040" y="1338369"/>
                  </a:lnTo>
                  <a:lnTo>
                    <a:pt x="182720" y="1310702"/>
                  </a:lnTo>
                  <a:lnTo>
                    <a:pt x="228401" y="1292672"/>
                  </a:lnTo>
                  <a:lnTo>
                    <a:pt x="274081" y="1283461"/>
                  </a:lnTo>
                  <a:lnTo>
                    <a:pt x="296921" y="1281906"/>
                  </a:lnTo>
                  <a:lnTo>
                    <a:pt x="1441066" y="1281906"/>
                  </a:lnTo>
                  <a:lnTo>
                    <a:pt x="1450100" y="410988"/>
                  </a:lnTo>
                  <a:lnTo>
                    <a:pt x="1155311" y="410988"/>
                  </a:lnTo>
                  <a:lnTo>
                    <a:pt x="1132471" y="410646"/>
                  </a:lnTo>
                  <a:lnTo>
                    <a:pt x="1086791" y="404682"/>
                  </a:lnTo>
                  <a:lnTo>
                    <a:pt x="1041106" y="392360"/>
                  </a:lnTo>
                  <a:lnTo>
                    <a:pt x="995431" y="374504"/>
                  </a:lnTo>
                  <a:lnTo>
                    <a:pt x="949750" y="351930"/>
                  </a:lnTo>
                  <a:lnTo>
                    <a:pt x="904070" y="325459"/>
                  </a:lnTo>
                  <a:lnTo>
                    <a:pt x="858390" y="295912"/>
                  </a:lnTo>
                  <a:lnTo>
                    <a:pt x="812709" y="264110"/>
                  </a:lnTo>
                  <a:lnTo>
                    <a:pt x="675668" y="163371"/>
                  </a:lnTo>
                  <a:lnTo>
                    <a:pt x="652828" y="146880"/>
                  </a:lnTo>
                  <a:lnTo>
                    <a:pt x="607148" y="115078"/>
                  </a:lnTo>
                  <a:lnTo>
                    <a:pt x="561467" y="85531"/>
                  </a:lnTo>
                  <a:lnTo>
                    <a:pt x="515787" y="59060"/>
                  </a:lnTo>
                  <a:lnTo>
                    <a:pt x="470106" y="36485"/>
                  </a:lnTo>
                  <a:lnTo>
                    <a:pt x="424420" y="18626"/>
                  </a:lnTo>
                  <a:lnTo>
                    <a:pt x="378745" y="6306"/>
                  </a:lnTo>
                  <a:lnTo>
                    <a:pt x="333064" y="341"/>
                  </a:lnTo>
                  <a:lnTo>
                    <a:pt x="310223" y="0"/>
                  </a:lnTo>
                  <a:close/>
                </a:path>
                <a:path w="1452245" h="1692910">
                  <a:moveTo>
                    <a:pt x="1452232" y="205490"/>
                  </a:moveTo>
                  <a:lnTo>
                    <a:pt x="1429392" y="237806"/>
                  </a:lnTo>
                  <a:lnTo>
                    <a:pt x="1383712" y="293157"/>
                  </a:lnTo>
                  <a:lnTo>
                    <a:pt x="1338032" y="336820"/>
                  </a:lnTo>
                  <a:lnTo>
                    <a:pt x="1292351" y="369614"/>
                  </a:lnTo>
                  <a:lnTo>
                    <a:pt x="1246667" y="392362"/>
                  </a:lnTo>
                  <a:lnTo>
                    <a:pt x="1200991" y="405878"/>
                  </a:lnTo>
                  <a:lnTo>
                    <a:pt x="1155311" y="410988"/>
                  </a:lnTo>
                  <a:lnTo>
                    <a:pt x="1450100" y="410988"/>
                  </a:lnTo>
                  <a:lnTo>
                    <a:pt x="1452232" y="205490"/>
                  </a:lnTo>
                  <a:close/>
                </a:path>
              </a:pathLst>
            </a:custGeom>
            <a:solidFill>
              <a:srgbClr val="FF0000"/>
            </a:solidFill>
          </p:spPr>
          <p:txBody>
            <a:bodyPr wrap="square" lIns="0" tIns="0" rIns="0" bIns="0" rtlCol="0"/>
            <a:lstStyle/>
            <a:p>
              <a:endParaRPr sz="1634"/>
            </a:p>
          </p:txBody>
        </p:sp>
        <p:sp>
          <p:nvSpPr>
            <p:cNvPr id="7" name="object 7"/>
            <p:cNvSpPr/>
            <p:nvPr/>
          </p:nvSpPr>
          <p:spPr>
            <a:xfrm>
              <a:off x="1620723" y="3089595"/>
              <a:ext cx="1452245" cy="1692910"/>
            </a:xfrm>
            <a:custGeom>
              <a:avLst/>
              <a:gdLst/>
              <a:ahLst/>
              <a:cxnLst/>
              <a:rect l="l" t="t" r="r" b="b"/>
              <a:pathLst>
                <a:path w="1452245" h="1692910">
                  <a:moveTo>
                    <a:pt x="13302" y="205494"/>
                  </a:moveTo>
                  <a:lnTo>
                    <a:pt x="36142" y="173179"/>
                  </a:lnTo>
                  <a:lnTo>
                    <a:pt x="81823" y="117828"/>
                  </a:lnTo>
                  <a:lnTo>
                    <a:pt x="127504" y="74165"/>
                  </a:lnTo>
                  <a:lnTo>
                    <a:pt x="173184" y="41372"/>
                  </a:lnTo>
                  <a:lnTo>
                    <a:pt x="218865" y="18626"/>
                  </a:lnTo>
                  <a:lnTo>
                    <a:pt x="264545" y="5109"/>
                  </a:lnTo>
                  <a:lnTo>
                    <a:pt x="310226" y="0"/>
                  </a:lnTo>
                  <a:lnTo>
                    <a:pt x="333066" y="341"/>
                  </a:lnTo>
                  <a:lnTo>
                    <a:pt x="378747" y="6305"/>
                  </a:lnTo>
                  <a:lnTo>
                    <a:pt x="424428" y="18626"/>
                  </a:lnTo>
                  <a:lnTo>
                    <a:pt x="470108" y="36484"/>
                  </a:lnTo>
                  <a:lnTo>
                    <a:pt x="515789" y="59059"/>
                  </a:lnTo>
                  <a:lnTo>
                    <a:pt x="561469" y="85529"/>
                  </a:lnTo>
                  <a:lnTo>
                    <a:pt x="607150" y="115076"/>
                  </a:lnTo>
                  <a:lnTo>
                    <a:pt x="652831" y="146878"/>
                  </a:lnTo>
                  <a:lnTo>
                    <a:pt x="698511" y="180116"/>
                  </a:lnTo>
                  <a:lnTo>
                    <a:pt x="744192" y="213969"/>
                  </a:lnTo>
                  <a:lnTo>
                    <a:pt x="767032" y="230870"/>
                  </a:lnTo>
                  <a:lnTo>
                    <a:pt x="812713" y="264108"/>
                  </a:lnTo>
                  <a:lnTo>
                    <a:pt x="858393" y="295911"/>
                  </a:lnTo>
                  <a:lnTo>
                    <a:pt x="904074" y="325457"/>
                  </a:lnTo>
                  <a:lnTo>
                    <a:pt x="949754" y="351928"/>
                  </a:lnTo>
                  <a:lnTo>
                    <a:pt x="995435" y="374502"/>
                  </a:lnTo>
                  <a:lnTo>
                    <a:pt x="1041116" y="392360"/>
                  </a:lnTo>
                  <a:lnTo>
                    <a:pt x="1086796" y="404682"/>
                  </a:lnTo>
                  <a:lnTo>
                    <a:pt x="1132477" y="410646"/>
                  </a:lnTo>
                  <a:lnTo>
                    <a:pt x="1155317" y="410987"/>
                  </a:lnTo>
                  <a:lnTo>
                    <a:pt x="1178157" y="409432"/>
                  </a:lnTo>
                  <a:lnTo>
                    <a:pt x="1223838" y="400221"/>
                  </a:lnTo>
                  <a:lnTo>
                    <a:pt x="1269518" y="382193"/>
                  </a:lnTo>
                  <a:lnTo>
                    <a:pt x="1315199" y="354526"/>
                  </a:lnTo>
                  <a:lnTo>
                    <a:pt x="1360880" y="316401"/>
                  </a:lnTo>
                  <a:lnTo>
                    <a:pt x="1406560" y="266997"/>
                  </a:lnTo>
                  <a:lnTo>
                    <a:pt x="1452241" y="205494"/>
                  </a:lnTo>
                  <a:lnTo>
                    <a:pt x="1438941" y="1487399"/>
                  </a:lnTo>
                  <a:lnTo>
                    <a:pt x="1416100" y="1519714"/>
                  </a:lnTo>
                  <a:lnTo>
                    <a:pt x="1370419" y="1575065"/>
                  </a:lnTo>
                  <a:lnTo>
                    <a:pt x="1324739" y="1618727"/>
                  </a:lnTo>
                  <a:lnTo>
                    <a:pt x="1279058" y="1651521"/>
                  </a:lnTo>
                  <a:lnTo>
                    <a:pt x="1233377" y="1674266"/>
                  </a:lnTo>
                  <a:lnTo>
                    <a:pt x="1187696" y="1687784"/>
                  </a:lnTo>
                  <a:lnTo>
                    <a:pt x="1142015" y="1692893"/>
                  </a:lnTo>
                  <a:lnTo>
                    <a:pt x="1119175" y="1692552"/>
                  </a:lnTo>
                  <a:lnTo>
                    <a:pt x="1073494" y="1686588"/>
                  </a:lnTo>
                  <a:lnTo>
                    <a:pt x="1027814" y="1674266"/>
                  </a:lnTo>
                  <a:lnTo>
                    <a:pt x="982133" y="1656409"/>
                  </a:lnTo>
                  <a:lnTo>
                    <a:pt x="936452" y="1633834"/>
                  </a:lnTo>
                  <a:lnTo>
                    <a:pt x="890771" y="1607364"/>
                  </a:lnTo>
                  <a:lnTo>
                    <a:pt x="845091" y="1577817"/>
                  </a:lnTo>
                  <a:lnTo>
                    <a:pt x="799410" y="1546015"/>
                  </a:lnTo>
                  <a:lnTo>
                    <a:pt x="753729" y="1512777"/>
                  </a:lnTo>
                  <a:lnTo>
                    <a:pt x="708049" y="1478924"/>
                  </a:lnTo>
                  <a:lnTo>
                    <a:pt x="685208" y="1462023"/>
                  </a:lnTo>
                  <a:lnTo>
                    <a:pt x="639528" y="1428785"/>
                  </a:lnTo>
                  <a:lnTo>
                    <a:pt x="593847" y="1396983"/>
                  </a:lnTo>
                  <a:lnTo>
                    <a:pt x="548166" y="1367436"/>
                  </a:lnTo>
                  <a:lnTo>
                    <a:pt x="502486" y="1340965"/>
                  </a:lnTo>
                  <a:lnTo>
                    <a:pt x="456805" y="1318391"/>
                  </a:lnTo>
                  <a:lnTo>
                    <a:pt x="411125" y="1300533"/>
                  </a:lnTo>
                  <a:lnTo>
                    <a:pt x="365444" y="1288212"/>
                  </a:lnTo>
                  <a:lnTo>
                    <a:pt x="319763" y="1282248"/>
                  </a:lnTo>
                  <a:lnTo>
                    <a:pt x="296923" y="1281906"/>
                  </a:lnTo>
                  <a:lnTo>
                    <a:pt x="274083" y="1283461"/>
                  </a:lnTo>
                  <a:lnTo>
                    <a:pt x="228402" y="1292672"/>
                  </a:lnTo>
                  <a:lnTo>
                    <a:pt x="182722" y="1310701"/>
                  </a:lnTo>
                  <a:lnTo>
                    <a:pt x="137041" y="1338368"/>
                  </a:lnTo>
                  <a:lnTo>
                    <a:pt x="91361" y="1376493"/>
                  </a:lnTo>
                  <a:lnTo>
                    <a:pt x="45680" y="1425897"/>
                  </a:lnTo>
                  <a:lnTo>
                    <a:pt x="0" y="1487399"/>
                  </a:lnTo>
                  <a:lnTo>
                    <a:pt x="13302" y="205494"/>
                  </a:lnTo>
                  <a:close/>
                </a:path>
              </a:pathLst>
            </a:custGeom>
            <a:ln w="50187">
              <a:solidFill>
                <a:srgbClr val="FF0000"/>
              </a:solidFill>
            </a:ln>
          </p:spPr>
          <p:txBody>
            <a:bodyPr wrap="square" lIns="0" tIns="0" rIns="0" bIns="0" rtlCol="0"/>
            <a:lstStyle/>
            <a:p>
              <a:endParaRPr sz="1634"/>
            </a:p>
          </p:txBody>
        </p:sp>
      </p:grpSp>
      <p:sp>
        <p:nvSpPr>
          <p:cNvPr id="8" name="object 8"/>
          <p:cNvSpPr txBox="1"/>
          <p:nvPr/>
        </p:nvSpPr>
        <p:spPr>
          <a:xfrm>
            <a:off x="1554823" y="4053296"/>
            <a:ext cx="1388577" cy="965396"/>
          </a:xfrm>
          <a:prstGeom prst="rect">
            <a:avLst/>
          </a:prstGeom>
        </p:spPr>
        <p:txBody>
          <a:bodyPr vert="horz" wrap="square" lIns="0" tIns="28959" rIns="0" bIns="0" rtlCol="0">
            <a:spAutoFit/>
          </a:bodyPr>
          <a:lstStyle/>
          <a:p>
            <a:pPr marL="13756" marR="5791" algn="ctr">
              <a:lnSpc>
                <a:spcPts val="2109"/>
              </a:lnSpc>
              <a:spcBef>
                <a:spcPts val="228"/>
              </a:spcBef>
            </a:pPr>
            <a:r>
              <a:rPr sz="1767" b="1" dirty="0">
                <a:solidFill>
                  <a:srgbClr val="FFFFFF"/>
                </a:solidFill>
                <a:latin typeface="Arial"/>
                <a:cs typeface="Arial"/>
              </a:rPr>
              <a:t>Permesso</a:t>
            </a:r>
            <a:r>
              <a:rPr sz="1767" b="1" spc="103" dirty="0">
                <a:solidFill>
                  <a:srgbClr val="FFFFFF"/>
                </a:solidFill>
                <a:latin typeface="Arial"/>
                <a:cs typeface="Arial"/>
              </a:rPr>
              <a:t> </a:t>
            </a:r>
            <a:r>
              <a:rPr sz="1767" b="1" spc="-28" dirty="0">
                <a:solidFill>
                  <a:srgbClr val="FFFFFF"/>
                </a:solidFill>
                <a:latin typeface="Arial"/>
                <a:cs typeface="Arial"/>
              </a:rPr>
              <a:t>di </a:t>
            </a:r>
            <a:r>
              <a:rPr sz="1767" b="1" spc="-12" dirty="0">
                <a:solidFill>
                  <a:srgbClr val="FFFFFF"/>
                </a:solidFill>
                <a:latin typeface="Arial"/>
                <a:cs typeface="Arial"/>
              </a:rPr>
              <a:t>Lavoro</a:t>
            </a:r>
            <a:endParaRPr sz="1767" dirty="0">
              <a:latin typeface="Arial"/>
              <a:cs typeface="Arial"/>
            </a:endParaRPr>
          </a:p>
          <a:p>
            <a:pPr marL="6516" algn="ctr">
              <a:lnSpc>
                <a:spcPts val="1534"/>
              </a:lnSpc>
            </a:pPr>
            <a:r>
              <a:rPr sz="1368" b="1" spc="-23" dirty="0">
                <a:solidFill>
                  <a:srgbClr val="FFFFFF"/>
                </a:solidFill>
                <a:latin typeface="Arial"/>
                <a:cs typeface="Arial"/>
              </a:rPr>
              <a:t>OSHA</a:t>
            </a:r>
            <a:endParaRPr sz="1368" dirty="0">
              <a:latin typeface="Arial"/>
              <a:cs typeface="Arial"/>
            </a:endParaRPr>
          </a:p>
          <a:p>
            <a:pPr algn="ctr">
              <a:lnSpc>
                <a:spcPts val="1625"/>
              </a:lnSpc>
            </a:pPr>
            <a:r>
              <a:rPr sz="1368" b="1" spc="-12" dirty="0">
                <a:solidFill>
                  <a:srgbClr val="FFFFFF"/>
                </a:solidFill>
                <a:latin typeface="Arial"/>
                <a:cs typeface="Arial"/>
              </a:rPr>
              <a:t>1926.120</a:t>
            </a:r>
            <a:r>
              <a:rPr lang="it-IT" sz="1368" b="1" spc="-12" dirty="0">
                <a:solidFill>
                  <a:srgbClr val="FFFFFF"/>
                </a:solidFill>
                <a:latin typeface="Arial"/>
                <a:cs typeface="Arial"/>
              </a:rPr>
              <a:t>2</a:t>
            </a:r>
            <a:endParaRPr sz="1368" dirty="0">
              <a:latin typeface="Arial"/>
              <a:cs typeface="Arial"/>
            </a:endParaRPr>
          </a:p>
        </p:txBody>
      </p:sp>
      <p:pic>
        <p:nvPicPr>
          <p:cNvPr id="9" name="object 9"/>
          <p:cNvPicPr/>
          <p:nvPr/>
        </p:nvPicPr>
        <p:blipFill>
          <a:blip r:embed="rId2" cstate="print"/>
          <a:stretch>
            <a:fillRect/>
          </a:stretch>
        </p:blipFill>
        <p:spPr>
          <a:xfrm>
            <a:off x="2742926" y="4942643"/>
            <a:ext cx="692794" cy="508029"/>
          </a:xfrm>
          <a:prstGeom prst="rect">
            <a:avLst/>
          </a:prstGeom>
        </p:spPr>
      </p:pic>
      <p:sp>
        <p:nvSpPr>
          <p:cNvPr id="10" name="object 10"/>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28</a:t>
            </a:fld>
            <a:endParaRPr spc="-28" dirty="0"/>
          </a:p>
        </p:txBody>
      </p:sp>
      <p:sp>
        <p:nvSpPr>
          <p:cNvPr id="13" name="object 2">
            <a:extLst>
              <a:ext uri="{FF2B5EF4-FFF2-40B4-BE49-F238E27FC236}">
                <a16:creationId xmlns:a16="http://schemas.microsoft.com/office/drawing/2014/main" id="{FD00078E-1A99-F36C-DC21-CC9F1CAFEF89}"/>
              </a:ext>
            </a:extLst>
          </p:cNvPr>
          <p:cNvSpPr txBox="1">
            <a:spLocks noGrp="1"/>
          </p:cNvSpPr>
          <p:nvPr>
            <p:ph type="title"/>
          </p:nvPr>
        </p:nvSpPr>
        <p:spPr>
          <a:xfrm>
            <a:off x="551384" y="561512"/>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991544" y="1172160"/>
            <a:ext cx="7974672" cy="782312"/>
          </a:xfrm>
          <a:prstGeom prst="rect">
            <a:avLst/>
          </a:prstGeom>
        </p:spPr>
        <p:txBody>
          <a:bodyPr vert="horz" wrap="square" lIns="0" tIns="75293" rIns="0" bIns="0" rtlCol="0">
            <a:spAutoFit/>
          </a:bodyPr>
          <a:lstStyle/>
          <a:p>
            <a:pPr marL="1839635">
              <a:spcBef>
                <a:spcPts val="593"/>
              </a:spcBef>
            </a:pPr>
            <a:r>
              <a:rPr sz="2178" b="1" dirty="0">
                <a:solidFill>
                  <a:srgbClr val="0070C0"/>
                </a:solidFill>
                <a:latin typeface="Arial"/>
                <a:cs typeface="Arial"/>
              </a:rPr>
              <a:t>Cosa</a:t>
            </a:r>
            <a:r>
              <a:rPr sz="2178" b="1" spc="57" dirty="0">
                <a:solidFill>
                  <a:srgbClr val="0070C0"/>
                </a:solidFill>
                <a:latin typeface="Arial"/>
                <a:cs typeface="Arial"/>
              </a:rPr>
              <a:t> </a:t>
            </a:r>
            <a:r>
              <a:rPr sz="2178" b="1" dirty="0">
                <a:solidFill>
                  <a:srgbClr val="0070C0"/>
                </a:solidFill>
                <a:latin typeface="Arial"/>
                <a:cs typeface="Arial"/>
              </a:rPr>
              <a:t>s’intende</a:t>
            </a:r>
            <a:r>
              <a:rPr sz="2178" b="1" spc="57" dirty="0">
                <a:solidFill>
                  <a:srgbClr val="0070C0"/>
                </a:solidFill>
                <a:latin typeface="Arial"/>
                <a:cs typeface="Arial"/>
              </a:rPr>
              <a:t> </a:t>
            </a:r>
            <a:r>
              <a:rPr sz="2178" b="1" dirty="0">
                <a:solidFill>
                  <a:srgbClr val="0070C0"/>
                </a:solidFill>
                <a:latin typeface="Arial"/>
                <a:cs typeface="Arial"/>
              </a:rPr>
              <a:t>per</a:t>
            </a:r>
            <a:r>
              <a:rPr sz="2178" b="1" spc="63" dirty="0">
                <a:solidFill>
                  <a:srgbClr val="0070C0"/>
                </a:solidFill>
                <a:latin typeface="Arial"/>
                <a:cs typeface="Arial"/>
              </a:rPr>
              <a:t> </a:t>
            </a:r>
            <a:r>
              <a:rPr sz="2178" b="1" dirty="0">
                <a:solidFill>
                  <a:srgbClr val="0070C0"/>
                </a:solidFill>
                <a:latin typeface="Arial"/>
                <a:cs typeface="Arial"/>
              </a:rPr>
              <a:t>“Permesso</a:t>
            </a:r>
            <a:r>
              <a:rPr sz="2178" b="1" spc="57" dirty="0">
                <a:solidFill>
                  <a:srgbClr val="0070C0"/>
                </a:solidFill>
                <a:latin typeface="Arial"/>
                <a:cs typeface="Arial"/>
              </a:rPr>
              <a:t> </a:t>
            </a:r>
            <a:r>
              <a:rPr sz="2178" b="1" dirty="0">
                <a:solidFill>
                  <a:srgbClr val="0070C0"/>
                </a:solidFill>
                <a:latin typeface="Arial"/>
                <a:cs typeface="Arial"/>
              </a:rPr>
              <a:t>di</a:t>
            </a:r>
            <a:r>
              <a:rPr sz="2178" b="1" spc="63" dirty="0">
                <a:solidFill>
                  <a:srgbClr val="0070C0"/>
                </a:solidFill>
                <a:latin typeface="Arial"/>
                <a:cs typeface="Arial"/>
              </a:rPr>
              <a:t> </a:t>
            </a:r>
            <a:r>
              <a:rPr sz="2178" b="1" spc="-12" dirty="0">
                <a:solidFill>
                  <a:srgbClr val="0070C0"/>
                </a:solidFill>
                <a:latin typeface="Arial"/>
                <a:cs typeface="Arial"/>
              </a:rPr>
              <a:t>Lavoro”?</a:t>
            </a:r>
            <a:endParaRPr sz="2178" dirty="0">
              <a:latin typeface="Arial"/>
              <a:cs typeface="Arial"/>
            </a:endParaRPr>
          </a:p>
          <a:p>
            <a:pPr marL="14480">
              <a:spcBef>
                <a:spcPts val="513"/>
              </a:spcBef>
            </a:pPr>
            <a:r>
              <a:rPr sz="1995" b="1" dirty="0">
                <a:solidFill>
                  <a:srgbClr val="0070C0"/>
                </a:solidFill>
                <a:latin typeface="Arial"/>
                <a:cs typeface="Arial"/>
              </a:rPr>
              <a:t>Sempre</a:t>
            </a:r>
            <a:r>
              <a:rPr sz="1995" b="1" spc="-12" dirty="0">
                <a:solidFill>
                  <a:srgbClr val="0070C0"/>
                </a:solidFill>
                <a:latin typeface="Arial"/>
                <a:cs typeface="Arial"/>
              </a:rPr>
              <a:t> </a:t>
            </a:r>
            <a:r>
              <a:rPr sz="1995" b="1" dirty="0">
                <a:solidFill>
                  <a:srgbClr val="0070C0"/>
                </a:solidFill>
                <a:latin typeface="Arial"/>
                <a:cs typeface="Arial"/>
              </a:rPr>
              <a:t>le</a:t>
            </a:r>
            <a:r>
              <a:rPr sz="1995" b="1" spc="-12" dirty="0">
                <a:solidFill>
                  <a:srgbClr val="0070C0"/>
                </a:solidFill>
                <a:latin typeface="Arial"/>
                <a:cs typeface="Arial"/>
              </a:rPr>
              <a:t> </a:t>
            </a:r>
            <a:r>
              <a:rPr sz="1995" b="1" dirty="0">
                <a:solidFill>
                  <a:srgbClr val="0070C0"/>
                </a:solidFill>
                <a:latin typeface="Arial"/>
                <a:cs typeface="Arial"/>
              </a:rPr>
              <a:t>OSHA</a:t>
            </a:r>
            <a:r>
              <a:rPr sz="1995" b="1" spc="-85" dirty="0">
                <a:solidFill>
                  <a:srgbClr val="0070C0"/>
                </a:solidFill>
                <a:latin typeface="Arial"/>
                <a:cs typeface="Arial"/>
              </a:rPr>
              <a:t> </a:t>
            </a:r>
            <a:r>
              <a:rPr sz="1995" b="1" dirty="0">
                <a:solidFill>
                  <a:srgbClr val="0070C0"/>
                </a:solidFill>
                <a:latin typeface="Arial"/>
                <a:cs typeface="Arial"/>
              </a:rPr>
              <a:t>ci</a:t>
            </a:r>
            <a:r>
              <a:rPr sz="1995" b="1" spc="-12" dirty="0">
                <a:solidFill>
                  <a:srgbClr val="0070C0"/>
                </a:solidFill>
                <a:latin typeface="Arial"/>
                <a:cs typeface="Arial"/>
              </a:rPr>
              <a:t> aiutano…….</a:t>
            </a:r>
            <a:endParaRPr sz="1995" dirty="0">
              <a:latin typeface="Arial"/>
              <a:cs typeface="Arial"/>
            </a:endParaRPr>
          </a:p>
        </p:txBody>
      </p:sp>
      <p:sp>
        <p:nvSpPr>
          <p:cNvPr id="4" name="object 4"/>
          <p:cNvSpPr txBox="1"/>
          <p:nvPr/>
        </p:nvSpPr>
        <p:spPr>
          <a:xfrm>
            <a:off x="3719578" y="2292110"/>
            <a:ext cx="6551942" cy="1241948"/>
          </a:xfrm>
          <a:prstGeom prst="rect">
            <a:avLst/>
          </a:prstGeom>
          <a:ln w="33510">
            <a:solidFill>
              <a:srgbClr val="FF0000"/>
            </a:solidFill>
          </a:ln>
        </p:spPr>
        <p:txBody>
          <a:bodyPr vert="horz" wrap="square" lIns="0" tIns="61537" rIns="0" bIns="0" rtlCol="0">
            <a:spAutoFit/>
          </a:bodyPr>
          <a:lstStyle/>
          <a:p>
            <a:pPr marL="64434" marR="55747" algn="just">
              <a:lnSpc>
                <a:spcPts val="2303"/>
              </a:lnSpc>
              <a:spcBef>
                <a:spcPts val="485"/>
              </a:spcBef>
            </a:pPr>
            <a:r>
              <a:rPr sz="1995" b="1" u="sng" spc="-12" dirty="0">
                <a:solidFill>
                  <a:srgbClr val="FF0000"/>
                </a:solidFill>
                <a:uFill>
                  <a:solidFill>
                    <a:srgbClr val="FF0000"/>
                  </a:solidFill>
                </a:uFill>
                <a:latin typeface="Arial"/>
                <a:cs typeface="Arial"/>
              </a:rPr>
              <a:t>Non-</a:t>
            </a:r>
            <a:r>
              <a:rPr sz="1995" b="1" u="sng" dirty="0">
                <a:solidFill>
                  <a:srgbClr val="FF0000"/>
                </a:solidFill>
                <a:uFill>
                  <a:solidFill>
                    <a:srgbClr val="FF0000"/>
                  </a:solidFill>
                </a:uFill>
                <a:latin typeface="Arial"/>
                <a:cs typeface="Arial"/>
              </a:rPr>
              <a:t>permit</a:t>
            </a:r>
            <a:r>
              <a:rPr sz="1995" b="1" u="sng" spc="142" dirty="0">
                <a:solidFill>
                  <a:srgbClr val="FF0000"/>
                </a:solidFill>
                <a:uFill>
                  <a:solidFill>
                    <a:srgbClr val="FF0000"/>
                  </a:solidFill>
                </a:uFill>
                <a:latin typeface="Arial"/>
                <a:cs typeface="Arial"/>
              </a:rPr>
              <a:t> </a:t>
            </a:r>
            <a:r>
              <a:rPr sz="1995" b="1" u="sng" dirty="0">
                <a:solidFill>
                  <a:srgbClr val="FF0000"/>
                </a:solidFill>
                <a:uFill>
                  <a:solidFill>
                    <a:srgbClr val="FF0000"/>
                  </a:solidFill>
                </a:uFill>
                <a:latin typeface="Arial"/>
                <a:cs typeface="Arial"/>
              </a:rPr>
              <a:t>confined</a:t>
            </a:r>
            <a:r>
              <a:rPr sz="1995" b="1" u="sng" spc="142" dirty="0">
                <a:solidFill>
                  <a:srgbClr val="FF0000"/>
                </a:solidFill>
                <a:uFill>
                  <a:solidFill>
                    <a:srgbClr val="FF0000"/>
                  </a:solidFill>
                </a:uFill>
                <a:latin typeface="Arial"/>
                <a:cs typeface="Arial"/>
              </a:rPr>
              <a:t> </a:t>
            </a:r>
            <a:r>
              <a:rPr sz="1995" b="1" u="sng" dirty="0">
                <a:solidFill>
                  <a:srgbClr val="FF0000"/>
                </a:solidFill>
                <a:uFill>
                  <a:solidFill>
                    <a:srgbClr val="FF0000"/>
                  </a:solidFill>
                </a:uFill>
                <a:latin typeface="Arial"/>
                <a:cs typeface="Arial"/>
              </a:rPr>
              <a:t>space</a:t>
            </a:r>
            <a:r>
              <a:rPr sz="1995" b="1" u="sng" spc="142" dirty="0">
                <a:solidFill>
                  <a:srgbClr val="FF0000"/>
                </a:solidFill>
                <a:uFill>
                  <a:solidFill>
                    <a:srgbClr val="FF0000"/>
                  </a:solidFill>
                </a:uFill>
                <a:latin typeface="Arial"/>
                <a:cs typeface="Arial"/>
              </a:rPr>
              <a:t> </a:t>
            </a:r>
            <a:r>
              <a:rPr sz="1995" b="1" dirty="0">
                <a:solidFill>
                  <a:srgbClr val="0070C0"/>
                </a:solidFill>
                <a:latin typeface="Arial"/>
                <a:cs typeface="Arial"/>
              </a:rPr>
              <a:t>means</a:t>
            </a:r>
            <a:r>
              <a:rPr sz="1995" b="1" spc="148" dirty="0">
                <a:solidFill>
                  <a:srgbClr val="0070C0"/>
                </a:solidFill>
                <a:latin typeface="Arial"/>
                <a:cs typeface="Arial"/>
              </a:rPr>
              <a:t> </a:t>
            </a:r>
            <a:r>
              <a:rPr sz="1995" b="1" dirty="0">
                <a:solidFill>
                  <a:srgbClr val="0070C0"/>
                </a:solidFill>
                <a:latin typeface="Arial"/>
                <a:cs typeface="Arial"/>
              </a:rPr>
              <a:t>a</a:t>
            </a:r>
            <a:r>
              <a:rPr sz="1995" b="1" spc="142" dirty="0">
                <a:solidFill>
                  <a:srgbClr val="0070C0"/>
                </a:solidFill>
                <a:latin typeface="Arial"/>
                <a:cs typeface="Arial"/>
              </a:rPr>
              <a:t> </a:t>
            </a:r>
            <a:r>
              <a:rPr sz="1995" b="1" dirty="0">
                <a:solidFill>
                  <a:srgbClr val="0070C0"/>
                </a:solidFill>
                <a:latin typeface="Arial"/>
                <a:cs typeface="Arial"/>
              </a:rPr>
              <a:t>confined</a:t>
            </a:r>
            <a:r>
              <a:rPr sz="1995" b="1" spc="142" dirty="0">
                <a:solidFill>
                  <a:srgbClr val="0070C0"/>
                </a:solidFill>
                <a:latin typeface="Arial"/>
                <a:cs typeface="Arial"/>
              </a:rPr>
              <a:t> </a:t>
            </a:r>
            <a:r>
              <a:rPr sz="1995" b="1" spc="-12" dirty="0">
                <a:solidFill>
                  <a:srgbClr val="0070C0"/>
                </a:solidFill>
                <a:latin typeface="Arial"/>
                <a:cs typeface="Arial"/>
              </a:rPr>
              <a:t>space </a:t>
            </a:r>
            <a:r>
              <a:rPr sz="1995" b="1" dirty="0">
                <a:solidFill>
                  <a:srgbClr val="0070C0"/>
                </a:solidFill>
                <a:latin typeface="Arial"/>
                <a:cs typeface="Arial"/>
              </a:rPr>
              <a:t>that</a:t>
            </a:r>
            <a:r>
              <a:rPr sz="1995" b="1" spc="530" dirty="0">
                <a:solidFill>
                  <a:srgbClr val="0070C0"/>
                </a:solidFill>
                <a:latin typeface="Arial"/>
                <a:cs typeface="Arial"/>
              </a:rPr>
              <a:t> </a:t>
            </a:r>
            <a:r>
              <a:rPr sz="1995" b="1" dirty="0">
                <a:solidFill>
                  <a:srgbClr val="0070C0"/>
                </a:solidFill>
                <a:latin typeface="Arial"/>
                <a:cs typeface="Arial"/>
              </a:rPr>
              <a:t>meets</a:t>
            </a:r>
            <a:r>
              <a:rPr sz="1995" b="1" spc="524" dirty="0">
                <a:solidFill>
                  <a:srgbClr val="0070C0"/>
                </a:solidFill>
                <a:latin typeface="Arial"/>
                <a:cs typeface="Arial"/>
              </a:rPr>
              <a:t> </a:t>
            </a:r>
            <a:r>
              <a:rPr sz="1995" b="1" dirty="0">
                <a:solidFill>
                  <a:srgbClr val="0070C0"/>
                </a:solidFill>
                <a:latin typeface="Arial"/>
                <a:cs typeface="Arial"/>
              </a:rPr>
              <a:t>the</a:t>
            </a:r>
            <a:r>
              <a:rPr sz="1995" b="1" spc="530" dirty="0">
                <a:solidFill>
                  <a:srgbClr val="0070C0"/>
                </a:solidFill>
                <a:latin typeface="Arial"/>
                <a:cs typeface="Arial"/>
              </a:rPr>
              <a:t> </a:t>
            </a:r>
            <a:r>
              <a:rPr sz="1995" b="1" dirty="0">
                <a:solidFill>
                  <a:srgbClr val="0070C0"/>
                </a:solidFill>
                <a:latin typeface="Arial"/>
                <a:cs typeface="Arial"/>
              </a:rPr>
              <a:t>definition</a:t>
            </a:r>
            <a:r>
              <a:rPr sz="1995" b="1" spc="530" dirty="0">
                <a:solidFill>
                  <a:srgbClr val="0070C0"/>
                </a:solidFill>
                <a:latin typeface="Arial"/>
                <a:cs typeface="Arial"/>
              </a:rPr>
              <a:t> </a:t>
            </a:r>
            <a:r>
              <a:rPr sz="1995" b="1" dirty="0">
                <a:solidFill>
                  <a:srgbClr val="0070C0"/>
                </a:solidFill>
                <a:latin typeface="Arial"/>
                <a:cs typeface="Arial"/>
              </a:rPr>
              <a:t>of</a:t>
            </a:r>
            <a:r>
              <a:rPr sz="1995" b="1" spc="530" dirty="0">
                <a:solidFill>
                  <a:srgbClr val="0070C0"/>
                </a:solidFill>
                <a:latin typeface="Arial"/>
                <a:cs typeface="Arial"/>
              </a:rPr>
              <a:t> </a:t>
            </a:r>
            <a:r>
              <a:rPr sz="1995" b="1" dirty="0">
                <a:solidFill>
                  <a:srgbClr val="0070C0"/>
                </a:solidFill>
                <a:latin typeface="Arial"/>
                <a:cs typeface="Arial"/>
              </a:rPr>
              <a:t>a</a:t>
            </a:r>
            <a:r>
              <a:rPr sz="1995" b="1" spc="530" dirty="0">
                <a:solidFill>
                  <a:srgbClr val="0070C0"/>
                </a:solidFill>
                <a:latin typeface="Arial"/>
                <a:cs typeface="Arial"/>
              </a:rPr>
              <a:t> </a:t>
            </a:r>
            <a:r>
              <a:rPr sz="1995" b="1" dirty="0">
                <a:solidFill>
                  <a:srgbClr val="0070C0"/>
                </a:solidFill>
                <a:latin typeface="Arial"/>
                <a:cs typeface="Arial"/>
              </a:rPr>
              <a:t>confined</a:t>
            </a:r>
            <a:r>
              <a:rPr sz="1995" b="1" spc="530" dirty="0">
                <a:solidFill>
                  <a:srgbClr val="0070C0"/>
                </a:solidFill>
                <a:latin typeface="Arial"/>
                <a:cs typeface="Arial"/>
              </a:rPr>
              <a:t> </a:t>
            </a:r>
            <a:r>
              <a:rPr sz="1995" b="1" dirty="0">
                <a:solidFill>
                  <a:srgbClr val="0070C0"/>
                </a:solidFill>
                <a:latin typeface="Arial"/>
                <a:cs typeface="Arial"/>
              </a:rPr>
              <a:t>space</a:t>
            </a:r>
            <a:r>
              <a:rPr sz="1995" b="1" spc="530" dirty="0">
                <a:solidFill>
                  <a:srgbClr val="0070C0"/>
                </a:solidFill>
                <a:latin typeface="Arial"/>
                <a:cs typeface="Arial"/>
              </a:rPr>
              <a:t> </a:t>
            </a:r>
            <a:r>
              <a:rPr sz="1995" b="1" spc="-28" dirty="0">
                <a:solidFill>
                  <a:srgbClr val="0070C0"/>
                </a:solidFill>
                <a:latin typeface="Arial"/>
                <a:cs typeface="Arial"/>
              </a:rPr>
              <a:t>but </a:t>
            </a:r>
            <a:r>
              <a:rPr sz="1995" b="1" dirty="0">
                <a:solidFill>
                  <a:srgbClr val="0070C0"/>
                </a:solidFill>
                <a:latin typeface="Arial"/>
                <a:cs typeface="Arial"/>
              </a:rPr>
              <a:t>does</a:t>
            </a:r>
            <a:r>
              <a:rPr sz="1995" b="1" spc="-23" dirty="0">
                <a:solidFill>
                  <a:srgbClr val="0070C0"/>
                </a:solidFill>
                <a:latin typeface="Arial"/>
                <a:cs typeface="Arial"/>
              </a:rPr>
              <a:t> </a:t>
            </a:r>
            <a:r>
              <a:rPr sz="1995" b="1" dirty="0">
                <a:solidFill>
                  <a:srgbClr val="0070C0"/>
                </a:solidFill>
                <a:latin typeface="Arial"/>
                <a:cs typeface="Arial"/>
              </a:rPr>
              <a:t>not</a:t>
            </a:r>
            <a:r>
              <a:rPr sz="1995" b="1" spc="-23" dirty="0">
                <a:solidFill>
                  <a:srgbClr val="0070C0"/>
                </a:solidFill>
                <a:latin typeface="Arial"/>
                <a:cs typeface="Arial"/>
              </a:rPr>
              <a:t> </a:t>
            </a:r>
            <a:r>
              <a:rPr sz="1995" b="1" dirty="0">
                <a:solidFill>
                  <a:srgbClr val="0070C0"/>
                </a:solidFill>
                <a:latin typeface="Arial"/>
                <a:cs typeface="Arial"/>
              </a:rPr>
              <a:t>meet</a:t>
            </a:r>
            <a:r>
              <a:rPr sz="1995" b="1" spc="-23" dirty="0">
                <a:solidFill>
                  <a:srgbClr val="0070C0"/>
                </a:solidFill>
                <a:latin typeface="Arial"/>
                <a:cs typeface="Arial"/>
              </a:rPr>
              <a:t> </a:t>
            </a:r>
            <a:r>
              <a:rPr sz="1995" b="1" dirty="0">
                <a:solidFill>
                  <a:srgbClr val="0070C0"/>
                </a:solidFill>
                <a:latin typeface="Arial"/>
                <a:cs typeface="Arial"/>
              </a:rPr>
              <a:t>the</a:t>
            </a:r>
            <a:r>
              <a:rPr sz="1995" b="1" spc="-23" dirty="0">
                <a:solidFill>
                  <a:srgbClr val="0070C0"/>
                </a:solidFill>
                <a:latin typeface="Arial"/>
                <a:cs typeface="Arial"/>
              </a:rPr>
              <a:t> </a:t>
            </a:r>
            <a:r>
              <a:rPr sz="1995" b="1" dirty="0">
                <a:solidFill>
                  <a:srgbClr val="0070C0"/>
                </a:solidFill>
                <a:latin typeface="Arial"/>
                <a:cs typeface="Arial"/>
              </a:rPr>
              <a:t>requirements</a:t>
            </a:r>
            <a:r>
              <a:rPr sz="1995" b="1" spc="-23" dirty="0">
                <a:solidFill>
                  <a:srgbClr val="0070C0"/>
                </a:solidFill>
                <a:latin typeface="Arial"/>
                <a:cs typeface="Arial"/>
              </a:rPr>
              <a:t> </a:t>
            </a:r>
            <a:r>
              <a:rPr sz="1995" b="1" dirty="0">
                <a:solidFill>
                  <a:srgbClr val="0070C0"/>
                </a:solidFill>
                <a:latin typeface="Arial"/>
                <a:cs typeface="Arial"/>
              </a:rPr>
              <a:t>for</a:t>
            </a:r>
            <a:r>
              <a:rPr sz="1995" b="1" spc="-23" dirty="0">
                <a:solidFill>
                  <a:srgbClr val="0070C0"/>
                </a:solidFill>
                <a:latin typeface="Arial"/>
                <a:cs typeface="Arial"/>
              </a:rPr>
              <a:t> </a:t>
            </a:r>
            <a:r>
              <a:rPr sz="1995" b="1" dirty="0">
                <a:solidFill>
                  <a:srgbClr val="0070C0"/>
                </a:solidFill>
                <a:latin typeface="Arial"/>
                <a:cs typeface="Arial"/>
              </a:rPr>
              <a:t>a</a:t>
            </a:r>
            <a:r>
              <a:rPr sz="1995" b="1" spc="-17" dirty="0">
                <a:solidFill>
                  <a:srgbClr val="0070C0"/>
                </a:solidFill>
                <a:latin typeface="Arial"/>
                <a:cs typeface="Arial"/>
              </a:rPr>
              <a:t> </a:t>
            </a:r>
            <a:r>
              <a:rPr sz="1995" b="1" spc="-12" dirty="0">
                <a:solidFill>
                  <a:srgbClr val="0070C0"/>
                </a:solidFill>
                <a:latin typeface="Arial"/>
                <a:cs typeface="Arial"/>
              </a:rPr>
              <a:t>permit-required </a:t>
            </a:r>
            <a:r>
              <a:rPr sz="1995" b="1" dirty="0">
                <a:solidFill>
                  <a:srgbClr val="0070C0"/>
                </a:solidFill>
                <a:latin typeface="Arial"/>
                <a:cs typeface="Arial"/>
              </a:rPr>
              <a:t>confined</a:t>
            </a:r>
            <a:r>
              <a:rPr sz="1995" b="1" spc="-40" dirty="0">
                <a:solidFill>
                  <a:srgbClr val="0070C0"/>
                </a:solidFill>
                <a:latin typeface="Arial"/>
                <a:cs typeface="Arial"/>
              </a:rPr>
              <a:t> </a:t>
            </a:r>
            <a:r>
              <a:rPr sz="1995" b="1" dirty="0">
                <a:solidFill>
                  <a:srgbClr val="0070C0"/>
                </a:solidFill>
                <a:latin typeface="Arial"/>
                <a:cs typeface="Arial"/>
              </a:rPr>
              <a:t>space,</a:t>
            </a:r>
            <a:r>
              <a:rPr sz="1995" b="1" spc="-40" dirty="0">
                <a:solidFill>
                  <a:srgbClr val="0070C0"/>
                </a:solidFill>
                <a:latin typeface="Arial"/>
                <a:cs typeface="Arial"/>
              </a:rPr>
              <a:t> </a:t>
            </a:r>
            <a:r>
              <a:rPr sz="1995" b="1" dirty="0">
                <a:solidFill>
                  <a:srgbClr val="0070C0"/>
                </a:solidFill>
                <a:latin typeface="Arial"/>
                <a:cs typeface="Arial"/>
              </a:rPr>
              <a:t>as</a:t>
            </a:r>
            <a:r>
              <a:rPr sz="1995" b="1" spc="-40" dirty="0">
                <a:solidFill>
                  <a:srgbClr val="0070C0"/>
                </a:solidFill>
                <a:latin typeface="Arial"/>
                <a:cs typeface="Arial"/>
              </a:rPr>
              <a:t> </a:t>
            </a:r>
            <a:r>
              <a:rPr sz="1995" b="1" dirty="0">
                <a:solidFill>
                  <a:srgbClr val="0070C0"/>
                </a:solidFill>
                <a:latin typeface="Arial"/>
                <a:cs typeface="Arial"/>
              </a:rPr>
              <a:t>defined</a:t>
            </a:r>
            <a:r>
              <a:rPr sz="1995" b="1" spc="-40" dirty="0">
                <a:solidFill>
                  <a:srgbClr val="0070C0"/>
                </a:solidFill>
                <a:latin typeface="Arial"/>
                <a:cs typeface="Arial"/>
              </a:rPr>
              <a:t> </a:t>
            </a:r>
            <a:r>
              <a:rPr sz="1995" b="1" dirty="0">
                <a:solidFill>
                  <a:srgbClr val="0070C0"/>
                </a:solidFill>
                <a:latin typeface="Arial"/>
                <a:cs typeface="Arial"/>
              </a:rPr>
              <a:t>in</a:t>
            </a:r>
            <a:r>
              <a:rPr sz="1995" b="1" spc="-40" dirty="0">
                <a:solidFill>
                  <a:srgbClr val="0070C0"/>
                </a:solidFill>
                <a:latin typeface="Arial"/>
                <a:cs typeface="Arial"/>
              </a:rPr>
              <a:t> </a:t>
            </a:r>
            <a:r>
              <a:rPr sz="1995" b="1" dirty="0">
                <a:solidFill>
                  <a:srgbClr val="0070C0"/>
                </a:solidFill>
                <a:latin typeface="Arial"/>
                <a:cs typeface="Arial"/>
              </a:rPr>
              <a:t>this</a:t>
            </a:r>
            <a:r>
              <a:rPr sz="1995" b="1" spc="-34" dirty="0">
                <a:solidFill>
                  <a:srgbClr val="0070C0"/>
                </a:solidFill>
                <a:latin typeface="Arial"/>
                <a:cs typeface="Arial"/>
              </a:rPr>
              <a:t> </a:t>
            </a:r>
            <a:r>
              <a:rPr sz="1995" b="1" spc="-12" dirty="0">
                <a:solidFill>
                  <a:srgbClr val="0070C0"/>
                </a:solidFill>
                <a:latin typeface="Arial"/>
                <a:cs typeface="Arial"/>
              </a:rPr>
              <a:t>subpart.</a:t>
            </a:r>
            <a:endParaRPr sz="1995">
              <a:latin typeface="Arial"/>
              <a:cs typeface="Arial"/>
            </a:endParaRPr>
          </a:p>
        </p:txBody>
      </p:sp>
      <p:grpSp>
        <p:nvGrpSpPr>
          <p:cNvPr id="5" name="object 5"/>
          <p:cNvGrpSpPr/>
          <p:nvPr/>
        </p:nvGrpSpPr>
        <p:grpSpPr>
          <a:xfrm>
            <a:off x="1185903" y="2449810"/>
            <a:ext cx="2347095" cy="1987302"/>
            <a:chOff x="1595629" y="2367691"/>
            <a:chExt cx="1503045" cy="1743075"/>
          </a:xfrm>
        </p:grpSpPr>
        <p:sp>
          <p:nvSpPr>
            <p:cNvPr id="6" name="object 6"/>
            <p:cNvSpPr/>
            <p:nvPr/>
          </p:nvSpPr>
          <p:spPr>
            <a:xfrm>
              <a:off x="1620723" y="2392789"/>
              <a:ext cx="1452245" cy="1692910"/>
            </a:xfrm>
            <a:custGeom>
              <a:avLst/>
              <a:gdLst/>
              <a:ahLst/>
              <a:cxnLst/>
              <a:rect l="l" t="t" r="r" b="b"/>
              <a:pathLst>
                <a:path w="1452245" h="1692910">
                  <a:moveTo>
                    <a:pt x="1441066" y="1281906"/>
                  </a:moveTo>
                  <a:lnTo>
                    <a:pt x="296921" y="1281906"/>
                  </a:lnTo>
                  <a:lnTo>
                    <a:pt x="319762" y="1282247"/>
                  </a:lnTo>
                  <a:lnTo>
                    <a:pt x="342602" y="1284383"/>
                  </a:lnTo>
                  <a:lnTo>
                    <a:pt x="388283" y="1293628"/>
                  </a:lnTo>
                  <a:lnTo>
                    <a:pt x="433963" y="1308820"/>
                  </a:lnTo>
                  <a:lnTo>
                    <a:pt x="479644" y="1329138"/>
                  </a:lnTo>
                  <a:lnTo>
                    <a:pt x="525324" y="1353763"/>
                  </a:lnTo>
                  <a:lnTo>
                    <a:pt x="571005" y="1381875"/>
                  </a:lnTo>
                  <a:lnTo>
                    <a:pt x="616686" y="1412652"/>
                  </a:lnTo>
                  <a:lnTo>
                    <a:pt x="662366" y="1445274"/>
                  </a:lnTo>
                  <a:lnTo>
                    <a:pt x="776568" y="1529522"/>
                  </a:lnTo>
                  <a:lnTo>
                    <a:pt x="799408" y="1546013"/>
                  </a:lnTo>
                  <a:lnTo>
                    <a:pt x="845089" y="1577816"/>
                  </a:lnTo>
                  <a:lnTo>
                    <a:pt x="890770" y="1607363"/>
                  </a:lnTo>
                  <a:lnTo>
                    <a:pt x="936450" y="1633834"/>
                  </a:lnTo>
                  <a:lnTo>
                    <a:pt x="982131" y="1656408"/>
                  </a:lnTo>
                  <a:lnTo>
                    <a:pt x="1027817" y="1674268"/>
                  </a:lnTo>
                  <a:lnTo>
                    <a:pt x="1073492" y="1686588"/>
                  </a:lnTo>
                  <a:lnTo>
                    <a:pt x="1119173" y="1692552"/>
                  </a:lnTo>
                  <a:lnTo>
                    <a:pt x="1142013" y="1692894"/>
                  </a:lnTo>
                  <a:lnTo>
                    <a:pt x="1164853" y="1691339"/>
                  </a:lnTo>
                  <a:lnTo>
                    <a:pt x="1210534" y="1682129"/>
                  </a:lnTo>
                  <a:lnTo>
                    <a:pt x="1256214" y="1664100"/>
                  </a:lnTo>
                  <a:lnTo>
                    <a:pt x="1301894" y="1636434"/>
                  </a:lnTo>
                  <a:lnTo>
                    <a:pt x="1347575" y="1598309"/>
                  </a:lnTo>
                  <a:lnTo>
                    <a:pt x="1393255" y="1548905"/>
                  </a:lnTo>
                  <a:lnTo>
                    <a:pt x="1438935" y="1487403"/>
                  </a:lnTo>
                  <a:lnTo>
                    <a:pt x="1441066" y="1281906"/>
                  </a:lnTo>
                  <a:close/>
                </a:path>
                <a:path w="1452245" h="1692910">
                  <a:moveTo>
                    <a:pt x="310223" y="0"/>
                  </a:moveTo>
                  <a:lnTo>
                    <a:pt x="264542" y="5109"/>
                  </a:lnTo>
                  <a:lnTo>
                    <a:pt x="218858" y="18627"/>
                  </a:lnTo>
                  <a:lnTo>
                    <a:pt x="173180" y="41370"/>
                  </a:lnTo>
                  <a:lnTo>
                    <a:pt x="127499" y="74164"/>
                  </a:lnTo>
                  <a:lnTo>
                    <a:pt x="81818" y="117825"/>
                  </a:lnTo>
                  <a:lnTo>
                    <a:pt x="36137" y="173176"/>
                  </a:lnTo>
                  <a:lnTo>
                    <a:pt x="13296" y="205490"/>
                  </a:lnTo>
                  <a:lnTo>
                    <a:pt x="0" y="1487403"/>
                  </a:lnTo>
                  <a:lnTo>
                    <a:pt x="22840" y="1455088"/>
                  </a:lnTo>
                  <a:lnTo>
                    <a:pt x="45680" y="1425900"/>
                  </a:lnTo>
                  <a:lnTo>
                    <a:pt x="91360" y="1376495"/>
                  </a:lnTo>
                  <a:lnTo>
                    <a:pt x="137040" y="1338369"/>
                  </a:lnTo>
                  <a:lnTo>
                    <a:pt x="182720" y="1310702"/>
                  </a:lnTo>
                  <a:lnTo>
                    <a:pt x="228401" y="1292672"/>
                  </a:lnTo>
                  <a:lnTo>
                    <a:pt x="274081" y="1283461"/>
                  </a:lnTo>
                  <a:lnTo>
                    <a:pt x="296921" y="1281906"/>
                  </a:lnTo>
                  <a:lnTo>
                    <a:pt x="1441066" y="1281906"/>
                  </a:lnTo>
                  <a:lnTo>
                    <a:pt x="1450100" y="410988"/>
                  </a:lnTo>
                  <a:lnTo>
                    <a:pt x="1155311" y="410988"/>
                  </a:lnTo>
                  <a:lnTo>
                    <a:pt x="1132471" y="410646"/>
                  </a:lnTo>
                  <a:lnTo>
                    <a:pt x="1086791" y="404682"/>
                  </a:lnTo>
                  <a:lnTo>
                    <a:pt x="1041106" y="392360"/>
                  </a:lnTo>
                  <a:lnTo>
                    <a:pt x="995431" y="374504"/>
                  </a:lnTo>
                  <a:lnTo>
                    <a:pt x="949750" y="351930"/>
                  </a:lnTo>
                  <a:lnTo>
                    <a:pt x="904070" y="325459"/>
                  </a:lnTo>
                  <a:lnTo>
                    <a:pt x="858390" y="295912"/>
                  </a:lnTo>
                  <a:lnTo>
                    <a:pt x="812709" y="264110"/>
                  </a:lnTo>
                  <a:lnTo>
                    <a:pt x="675668" y="163371"/>
                  </a:lnTo>
                  <a:lnTo>
                    <a:pt x="652828" y="146880"/>
                  </a:lnTo>
                  <a:lnTo>
                    <a:pt x="607148" y="115078"/>
                  </a:lnTo>
                  <a:lnTo>
                    <a:pt x="561467" y="85531"/>
                  </a:lnTo>
                  <a:lnTo>
                    <a:pt x="515787" y="59060"/>
                  </a:lnTo>
                  <a:lnTo>
                    <a:pt x="470106" y="36485"/>
                  </a:lnTo>
                  <a:lnTo>
                    <a:pt x="424420" y="18626"/>
                  </a:lnTo>
                  <a:lnTo>
                    <a:pt x="378745" y="6306"/>
                  </a:lnTo>
                  <a:lnTo>
                    <a:pt x="333064" y="341"/>
                  </a:lnTo>
                  <a:lnTo>
                    <a:pt x="310223" y="0"/>
                  </a:lnTo>
                  <a:close/>
                </a:path>
                <a:path w="1452245" h="1692910">
                  <a:moveTo>
                    <a:pt x="1452232" y="205490"/>
                  </a:moveTo>
                  <a:lnTo>
                    <a:pt x="1429392" y="237806"/>
                  </a:lnTo>
                  <a:lnTo>
                    <a:pt x="1383712" y="293157"/>
                  </a:lnTo>
                  <a:lnTo>
                    <a:pt x="1338032" y="336820"/>
                  </a:lnTo>
                  <a:lnTo>
                    <a:pt x="1292351" y="369614"/>
                  </a:lnTo>
                  <a:lnTo>
                    <a:pt x="1246667" y="392362"/>
                  </a:lnTo>
                  <a:lnTo>
                    <a:pt x="1200991" y="405878"/>
                  </a:lnTo>
                  <a:lnTo>
                    <a:pt x="1155311" y="410988"/>
                  </a:lnTo>
                  <a:lnTo>
                    <a:pt x="1450100" y="410988"/>
                  </a:lnTo>
                  <a:lnTo>
                    <a:pt x="1452232" y="205490"/>
                  </a:lnTo>
                  <a:close/>
                </a:path>
              </a:pathLst>
            </a:custGeom>
            <a:solidFill>
              <a:srgbClr val="FF0000"/>
            </a:solidFill>
          </p:spPr>
          <p:txBody>
            <a:bodyPr wrap="square" lIns="0" tIns="0" rIns="0" bIns="0" rtlCol="0"/>
            <a:lstStyle/>
            <a:p>
              <a:endParaRPr sz="1634"/>
            </a:p>
          </p:txBody>
        </p:sp>
        <p:sp>
          <p:nvSpPr>
            <p:cNvPr id="7" name="object 7"/>
            <p:cNvSpPr/>
            <p:nvPr/>
          </p:nvSpPr>
          <p:spPr>
            <a:xfrm>
              <a:off x="1620723" y="2392785"/>
              <a:ext cx="1452245" cy="1692910"/>
            </a:xfrm>
            <a:custGeom>
              <a:avLst/>
              <a:gdLst/>
              <a:ahLst/>
              <a:cxnLst/>
              <a:rect l="l" t="t" r="r" b="b"/>
              <a:pathLst>
                <a:path w="1452245" h="1692910">
                  <a:moveTo>
                    <a:pt x="13302" y="205494"/>
                  </a:moveTo>
                  <a:lnTo>
                    <a:pt x="36142" y="173179"/>
                  </a:lnTo>
                  <a:lnTo>
                    <a:pt x="81823" y="117828"/>
                  </a:lnTo>
                  <a:lnTo>
                    <a:pt x="127504" y="74165"/>
                  </a:lnTo>
                  <a:lnTo>
                    <a:pt x="173184" y="41372"/>
                  </a:lnTo>
                  <a:lnTo>
                    <a:pt x="218865" y="18626"/>
                  </a:lnTo>
                  <a:lnTo>
                    <a:pt x="264545" y="5109"/>
                  </a:lnTo>
                  <a:lnTo>
                    <a:pt x="310226" y="0"/>
                  </a:lnTo>
                  <a:lnTo>
                    <a:pt x="333066" y="341"/>
                  </a:lnTo>
                  <a:lnTo>
                    <a:pt x="378747" y="6305"/>
                  </a:lnTo>
                  <a:lnTo>
                    <a:pt x="424428" y="18626"/>
                  </a:lnTo>
                  <a:lnTo>
                    <a:pt x="470108" y="36484"/>
                  </a:lnTo>
                  <a:lnTo>
                    <a:pt x="515789" y="59059"/>
                  </a:lnTo>
                  <a:lnTo>
                    <a:pt x="561469" y="85529"/>
                  </a:lnTo>
                  <a:lnTo>
                    <a:pt x="607150" y="115076"/>
                  </a:lnTo>
                  <a:lnTo>
                    <a:pt x="652831" y="146878"/>
                  </a:lnTo>
                  <a:lnTo>
                    <a:pt x="698511" y="180116"/>
                  </a:lnTo>
                  <a:lnTo>
                    <a:pt x="744192" y="213969"/>
                  </a:lnTo>
                  <a:lnTo>
                    <a:pt x="767032" y="230870"/>
                  </a:lnTo>
                  <a:lnTo>
                    <a:pt x="812713" y="264108"/>
                  </a:lnTo>
                  <a:lnTo>
                    <a:pt x="858393" y="295911"/>
                  </a:lnTo>
                  <a:lnTo>
                    <a:pt x="904074" y="325457"/>
                  </a:lnTo>
                  <a:lnTo>
                    <a:pt x="949754" y="351928"/>
                  </a:lnTo>
                  <a:lnTo>
                    <a:pt x="995435" y="374502"/>
                  </a:lnTo>
                  <a:lnTo>
                    <a:pt x="1041116" y="392360"/>
                  </a:lnTo>
                  <a:lnTo>
                    <a:pt x="1086796" y="404682"/>
                  </a:lnTo>
                  <a:lnTo>
                    <a:pt x="1132477" y="410646"/>
                  </a:lnTo>
                  <a:lnTo>
                    <a:pt x="1155317" y="410987"/>
                  </a:lnTo>
                  <a:lnTo>
                    <a:pt x="1178157" y="409432"/>
                  </a:lnTo>
                  <a:lnTo>
                    <a:pt x="1223838" y="400221"/>
                  </a:lnTo>
                  <a:lnTo>
                    <a:pt x="1269518" y="382193"/>
                  </a:lnTo>
                  <a:lnTo>
                    <a:pt x="1315199" y="354526"/>
                  </a:lnTo>
                  <a:lnTo>
                    <a:pt x="1360880" y="316401"/>
                  </a:lnTo>
                  <a:lnTo>
                    <a:pt x="1406560" y="266997"/>
                  </a:lnTo>
                  <a:lnTo>
                    <a:pt x="1452241" y="205494"/>
                  </a:lnTo>
                  <a:lnTo>
                    <a:pt x="1438941" y="1487399"/>
                  </a:lnTo>
                  <a:lnTo>
                    <a:pt x="1416100" y="1519714"/>
                  </a:lnTo>
                  <a:lnTo>
                    <a:pt x="1370419" y="1575065"/>
                  </a:lnTo>
                  <a:lnTo>
                    <a:pt x="1324739" y="1618727"/>
                  </a:lnTo>
                  <a:lnTo>
                    <a:pt x="1279058" y="1651521"/>
                  </a:lnTo>
                  <a:lnTo>
                    <a:pt x="1233377" y="1674266"/>
                  </a:lnTo>
                  <a:lnTo>
                    <a:pt x="1187696" y="1687784"/>
                  </a:lnTo>
                  <a:lnTo>
                    <a:pt x="1142015" y="1692893"/>
                  </a:lnTo>
                  <a:lnTo>
                    <a:pt x="1119175" y="1692552"/>
                  </a:lnTo>
                  <a:lnTo>
                    <a:pt x="1073494" y="1686588"/>
                  </a:lnTo>
                  <a:lnTo>
                    <a:pt x="1027814" y="1674266"/>
                  </a:lnTo>
                  <a:lnTo>
                    <a:pt x="982133" y="1656409"/>
                  </a:lnTo>
                  <a:lnTo>
                    <a:pt x="936452" y="1633834"/>
                  </a:lnTo>
                  <a:lnTo>
                    <a:pt x="890771" y="1607364"/>
                  </a:lnTo>
                  <a:lnTo>
                    <a:pt x="845091" y="1577817"/>
                  </a:lnTo>
                  <a:lnTo>
                    <a:pt x="799410" y="1546015"/>
                  </a:lnTo>
                  <a:lnTo>
                    <a:pt x="753729" y="1512777"/>
                  </a:lnTo>
                  <a:lnTo>
                    <a:pt x="708049" y="1478924"/>
                  </a:lnTo>
                  <a:lnTo>
                    <a:pt x="685208" y="1462023"/>
                  </a:lnTo>
                  <a:lnTo>
                    <a:pt x="639528" y="1428785"/>
                  </a:lnTo>
                  <a:lnTo>
                    <a:pt x="593847" y="1396983"/>
                  </a:lnTo>
                  <a:lnTo>
                    <a:pt x="548166" y="1367436"/>
                  </a:lnTo>
                  <a:lnTo>
                    <a:pt x="502486" y="1340965"/>
                  </a:lnTo>
                  <a:lnTo>
                    <a:pt x="456805" y="1318391"/>
                  </a:lnTo>
                  <a:lnTo>
                    <a:pt x="411125" y="1300533"/>
                  </a:lnTo>
                  <a:lnTo>
                    <a:pt x="365444" y="1288212"/>
                  </a:lnTo>
                  <a:lnTo>
                    <a:pt x="319763" y="1282248"/>
                  </a:lnTo>
                  <a:lnTo>
                    <a:pt x="296923" y="1281906"/>
                  </a:lnTo>
                  <a:lnTo>
                    <a:pt x="274083" y="1283461"/>
                  </a:lnTo>
                  <a:lnTo>
                    <a:pt x="228402" y="1292672"/>
                  </a:lnTo>
                  <a:lnTo>
                    <a:pt x="182722" y="1310701"/>
                  </a:lnTo>
                  <a:lnTo>
                    <a:pt x="137041" y="1338368"/>
                  </a:lnTo>
                  <a:lnTo>
                    <a:pt x="91361" y="1376493"/>
                  </a:lnTo>
                  <a:lnTo>
                    <a:pt x="45680" y="1425897"/>
                  </a:lnTo>
                  <a:lnTo>
                    <a:pt x="0" y="1487399"/>
                  </a:lnTo>
                  <a:lnTo>
                    <a:pt x="13302" y="205494"/>
                  </a:lnTo>
                  <a:close/>
                </a:path>
              </a:pathLst>
            </a:custGeom>
            <a:ln w="50187">
              <a:solidFill>
                <a:srgbClr val="FF0000"/>
              </a:solidFill>
            </a:ln>
          </p:spPr>
          <p:txBody>
            <a:bodyPr wrap="square" lIns="0" tIns="0" rIns="0" bIns="0" rtlCol="0"/>
            <a:lstStyle/>
            <a:p>
              <a:endParaRPr sz="1634"/>
            </a:p>
          </p:txBody>
        </p:sp>
      </p:grpSp>
      <p:sp>
        <p:nvSpPr>
          <p:cNvPr id="8" name="object 8"/>
          <p:cNvSpPr txBox="1"/>
          <p:nvPr/>
        </p:nvSpPr>
        <p:spPr>
          <a:xfrm>
            <a:off x="1489194" y="2939677"/>
            <a:ext cx="1388577" cy="965396"/>
          </a:xfrm>
          <a:prstGeom prst="rect">
            <a:avLst/>
          </a:prstGeom>
        </p:spPr>
        <p:txBody>
          <a:bodyPr vert="horz" wrap="square" lIns="0" tIns="28959" rIns="0" bIns="0" rtlCol="0">
            <a:spAutoFit/>
          </a:bodyPr>
          <a:lstStyle/>
          <a:p>
            <a:pPr marL="13756" marR="5791" algn="ctr">
              <a:lnSpc>
                <a:spcPts val="2109"/>
              </a:lnSpc>
              <a:spcBef>
                <a:spcPts val="228"/>
              </a:spcBef>
            </a:pPr>
            <a:r>
              <a:rPr sz="1767" b="1" dirty="0">
                <a:solidFill>
                  <a:srgbClr val="FFFFFF"/>
                </a:solidFill>
                <a:latin typeface="Arial"/>
                <a:cs typeface="Arial"/>
              </a:rPr>
              <a:t>Permesso</a:t>
            </a:r>
            <a:r>
              <a:rPr sz="1767" b="1" spc="103" dirty="0">
                <a:solidFill>
                  <a:srgbClr val="FFFFFF"/>
                </a:solidFill>
                <a:latin typeface="Arial"/>
                <a:cs typeface="Arial"/>
              </a:rPr>
              <a:t> </a:t>
            </a:r>
            <a:r>
              <a:rPr sz="1767" b="1" spc="-28" dirty="0">
                <a:solidFill>
                  <a:srgbClr val="FFFFFF"/>
                </a:solidFill>
                <a:latin typeface="Arial"/>
                <a:cs typeface="Arial"/>
              </a:rPr>
              <a:t>di </a:t>
            </a:r>
            <a:r>
              <a:rPr sz="1767" b="1" spc="-12" dirty="0">
                <a:solidFill>
                  <a:srgbClr val="FFFFFF"/>
                </a:solidFill>
                <a:latin typeface="Arial"/>
                <a:cs typeface="Arial"/>
              </a:rPr>
              <a:t>Lavoro</a:t>
            </a:r>
            <a:endParaRPr sz="1767" dirty="0">
              <a:latin typeface="Arial"/>
              <a:cs typeface="Arial"/>
            </a:endParaRPr>
          </a:p>
          <a:p>
            <a:pPr marL="6516" algn="ctr">
              <a:lnSpc>
                <a:spcPts val="1534"/>
              </a:lnSpc>
            </a:pPr>
            <a:r>
              <a:rPr sz="1368" b="1" spc="-23" dirty="0">
                <a:solidFill>
                  <a:srgbClr val="FFFFFF"/>
                </a:solidFill>
                <a:latin typeface="Arial"/>
                <a:cs typeface="Arial"/>
              </a:rPr>
              <a:t>OSHA</a:t>
            </a:r>
            <a:endParaRPr sz="1368" dirty="0">
              <a:latin typeface="Arial"/>
              <a:cs typeface="Arial"/>
            </a:endParaRPr>
          </a:p>
          <a:p>
            <a:pPr algn="ctr">
              <a:lnSpc>
                <a:spcPts val="1625"/>
              </a:lnSpc>
            </a:pPr>
            <a:r>
              <a:rPr sz="1368" b="1" spc="-12" dirty="0">
                <a:solidFill>
                  <a:srgbClr val="FFFFFF"/>
                </a:solidFill>
                <a:latin typeface="Arial"/>
                <a:cs typeface="Arial"/>
              </a:rPr>
              <a:t>1926.120</a:t>
            </a:r>
            <a:r>
              <a:rPr lang="it-IT" sz="1368" b="1" spc="-12" dirty="0">
                <a:solidFill>
                  <a:srgbClr val="FFFFFF"/>
                </a:solidFill>
                <a:latin typeface="Arial"/>
                <a:cs typeface="Arial"/>
              </a:rPr>
              <a:t>2</a:t>
            </a:r>
            <a:endParaRPr sz="1368" dirty="0">
              <a:latin typeface="Arial"/>
              <a:cs typeface="Arial"/>
            </a:endParaRPr>
          </a:p>
        </p:txBody>
      </p:sp>
      <p:grpSp>
        <p:nvGrpSpPr>
          <p:cNvPr id="9" name="object 9"/>
          <p:cNvGrpSpPr/>
          <p:nvPr/>
        </p:nvGrpSpPr>
        <p:grpSpPr>
          <a:xfrm>
            <a:off x="6452371" y="3661287"/>
            <a:ext cx="1085957" cy="658090"/>
            <a:chOff x="5659275" y="3775459"/>
            <a:chExt cx="952500" cy="577215"/>
          </a:xfrm>
        </p:grpSpPr>
        <p:sp>
          <p:nvSpPr>
            <p:cNvPr id="10" name="object 10"/>
            <p:cNvSpPr/>
            <p:nvPr/>
          </p:nvSpPr>
          <p:spPr>
            <a:xfrm>
              <a:off x="5662066" y="3778250"/>
              <a:ext cx="947419" cy="571500"/>
            </a:xfrm>
            <a:custGeom>
              <a:avLst/>
              <a:gdLst/>
              <a:ahLst/>
              <a:cxnLst/>
              <a:rect l="l" t="t" r="r" b="b"/>
              <a:pathLst>
                <a:path w="947420" h="571500">
                  <a:moveTo>
                    <a:pt x="946823" y="285572"/>
                  </a:moveTo>
                  <a:lnTo>
                    <a:pt x="0" y="285572"/>
                  </a:lnTo>
                  <a:lnTo>
                    <a:pt x="473405" y="571131"/>
                  </a:lnTo>
                  <a:lnTo>
                    <a:pt x="946823" y="285572"/>
                  </a:lnTo>
                  <a:close/>
                </a:path>
                <a:path w="947420" h="571500">
                  <a:moveTo>
                    <a:pt x="710107" y="0"/>
                  </a:moveTo>
                  <a:lnTo>
                    <a:pt x="236702" y="0"/>
                  </a:lnTo>
                  <a:lnTo>
                    <a:pt x="236702" y="285572"/>
                  </a:lnTo>
                  <a:lnTo>
                    <a:pt x="710107" y="285572"/>
                  </a:lnTo>
                  <a:lnTo>
                    <a:pt x="710107" y="0"/>
                  </a:lnTo>
                  <a:close/>
                </a:path>
              </a:pathLst>
            </a:custGeom>
            <a:solidFill>
              <a:srgbClr val="FF0000"/>
            </a:solidFill>
          </p:spPr>
          <p:txBody>
            <a:bodyPr wrap="square" lIns="0" tIns="0" rIns="0" bIns="0" rtlCol="0"/>
            <a:lstStyle/>
            <a:p>
              <a:endParaRPr sz="1634"/>
            </a:p>
          </p:txBody>
        </p:sp>
        <p:sp>
          <p:nvSpPr>
            <p:cNvPr id="11" name="object 11"/>
            <p:cNvSpPr/>
            <p:nvPr/>
          </p:nvSpPr>
          <p:spPr>
            <a:xfrm>
              <a:off x="5662066" y="3778250"/>
              <a:ext cx="947419" cy="571500"/>
            </a:xfrm>
            <a:custGeom>
              <a:avLst/>
              <a:gdLst/>
              <a:ahLst/>
              <a:cxnLst/>
              <a:rect l="l" t="t" r="r" b="b"/>
              <a:pathLst>
                <a:path w="947420" h="571500">
                  <a:moveTo>
                    <a:pt x="0" y="285566"/>
                  </a:moveTo>
                  <a:lnTo>
                    <a:pt x="236702" y="285566"/>
                  </a:lnTo>
                  <a:lnTo>
                    <a:pt x="236702" y="0"/>
                  </a:lnTo>
                  <a:lnTo>
                    <a:pt x="710108" y="0"/>
                  </a:lnTo>
                  <a:lnTo>
                    <a:pt x="710108" y="285566"/>
                  </a:lnTo>
                  <a:lnTo>
                    <a:pt x="946811" y="285566"/>
                  </a:lnTo>
                  <a:lnTo>
                    <a:pt x="473405" y="571132"/>
                  </a:lnTo>
                  <a:lnTo>
                    <a:pt x="0" y="285566"/>
                  </a:lnTo>
                  <a:close/>
                </a:path>
              </a:pathLst>
            </a:custGeom>
            <a:ln w="5581">
              <a:solidFill>
                <a:srgbClr val="FF0000"/>
              </a:solidFill>
            </a:ln>
          </p:spPr>
          <p:txBody>
            <a:bodyPr wrap="square" lIns="0" tIns="0" rIns="0" bIns="0" rtlCol="0"/>
            <a:lstStyle/>
            <a:p>
              <a:endParaRPr sz="1634"/>
            </a:p>
          </p:txBody>
        </p:sp>
      </p:grpSp>
      <p:sp>
        <p:nvSpPr>
          <p:cNvPr id="12" name="object 12"/>
          <p:cNvSpPr txBox="1"/>
          <p:nvPr/>
        </p:nvSpPr>
        <p:spPr>
          <a:xfrm>
            <a:off x="3755298" y="4360741"/>
            <a:ext cx="6480269" cy="1804563"/>
          </a:xfrm>
          <a:prstGeom prst="rect">
            <a:avLst/>
          </a:prstGeom>
          <a:ln w="33506">
            <a:solidFill>
              <a:srgbClr val="FF0000"/>
            </a:solidFill>
          </a:ln>
        </p:spPr>
        <p:txBody>
          <a:bodyPr vert="horz" wrap="square" lIns="0" tIns="51402" rIns="0" bIns="0" rtlCol="0">
            <a:spAutoFit/>
          </a:bodyPr>
          <a:lstStyle/>
          <a:p>
            <a:pPr marL="64434" marR="55747" algn="just">
              <a:lnSpc>
                <a:spcPct val="96900"/>
              </a:lnSpc>
              <a:spcBef>
                <a:spcPts val="405"/>
              </a:spcBef>
            </a:pPr>
            <a:r>
              <a:rPr sz="1995" b="1" dirty="0">
                <a:solidFill>
                  <a:srgbClr val="0070C0"/>
                </a:solidFill>
                <a:latin typeface="Arial"/>
                <a:cs typeface="Arial"/>
              </a:rPr>
              <a:t>E’</a:t>
            </a:r>
            <a:r>
              <a:rPr sz="1995" b="1" spc="-12" dirty="0">
                <a:solidFill>
                  <a:srgbClr val="0070C0"/>
                </a:solidFill>
                <a:latin typeface="Arial"/>
                <a:cs typeface="Arial"/>
              </a:rPr>
              <a:t> </a:t>
            </a:r>
            <a:r>
              <a:rPr sz="1995" b="1" dirty="0">
                <a:solidFill>
                  <a:srgbClr val="0070C0"/>
                </a:solidFill>
                <a:latin typeface="Arial"/>
                <a:cs typeface="Arial"/>
              </a:rPr>
              <a:t>uno</a:t>
            </a:r>
            <a:r>
              <a:rPr sz="1995" b="1" spc="97" dirty="0">
                <a:solidFill>
                  <a:srgbClr val="0070C0"/>
                </a:solidFill>
                <a:latin typeface="Arial"/>
                <a:cs typeface="Arial"/>
              </a:rPr>
              <a:t> </a:t>
            </a:r>
            <a:r>
              <a:rPr sz="1995" b="1" dirty="0">
                <a:solidFill>
                  <a:srgbClr val="0070C0"/>
                </a:solidFill>
                <a:latin typeface="Arial"/>
                <a:cs typeface="Arial"/>
              </a:rPr>
              <a:t>spazio</a:t>
            </a:r>
            <a:r>
              <a:rPr sz="1995" b="1" spc="91" dirty="0">
                <a:solidFill>
                  <a:srgbClr val="0070C0"/>
                </a:solidFill>
                <a:latin typeface="Arial"/>
                <a:cs typeface="Arial"/>
              </a:rPr>
              <a:t> </a:t>
            </a:r>
            <a:r>
              <a:rPr sz="1995" b="1" dirty="0">
                <a:solidFill>
                  <a:srgbClr val="0070C0"/>
                </a:solidFill>
                <a:latin typeface="Arial"/>
                <a:cs typeface="Arial"/>
              </a:rPr>
              <a:t>che</a:t>
            </a:r>
            <a:r>
              <a:rPr sz="1995" b="1" spc="97" dirty="0">
                <a:solidFill>
                  <a:srgbClr val="0070C0"/>
                </a:solidFill>
                <a:latin typeface="Arial"/>
                <a:cs typeface="Arial"/>
              </a:rPr>
              <a:t> </a:t>
            </a:r>
            <a:r>
              <a:rPr sz="1995" b="1" dirty="0">
                <a:solidFill>
                  <a:srgbClr val="0070C0"/>
                </a:solidFill>
                <a:latin typeface="Arial"/>
                <a:cs typeface="Arial"/>
              </a:rPr>
              <a:t>soddisfa</a:t>
            </a:r>
            <a:r>
              <a:rPr sz="1995" b="1" spc="97" dirty="0">
                <a:solidFill>
                  <a:srgbClr val="0070C0"/>
                </a:solidFill>
                <a:latin typeface="Arial"/>
                <a:cs typeface="Arial"/>
              </a:rPr>
              <a:t> </a:t>
            </a:r>
            <a:r>
              <a:rPr sz="1995" b="1" dirty="0">
                <a:solidFill>
                  <a:srgbClr val="0070C0"/>
                </a:solidFill>
                <a:latin typeface="Arial"/>
                <a:cs typeface="Arial"/>
              </a:rPr>
              <a:t>la</a:t>
            </a:r>
            <a:r>
              <a:rPr sz="1995" b="1" spc="91" dirty="0">
                <a:solidFill>
                  <a:srgbClr val="0070C0"/>
                </a:solidFill>
                <a:latin typeface="Arial"/>
                <a:cs typeface="Arial"/>
              </a:rPr>
              <a:t> </a:t>
            </a:r>
            <a:r>
              <a:rPr sz="1995" b="1" dirty="0">
                <a:solidFill>
                  <a:srgbClr val="0070C0"/>
                </a:solidFill>
                <a:latin typeface="Arial"/>
                <a:cs typeface="Arial"/>
              </a:rPr>
              <a:t>definizione</a:t>
            </a:r>
            <a:r>
              <a:rPr sz="1995" b="1" spc="97" dirty="0">
                <a:solidFill>
                  <a:srgbClr val="0070C0"/>
                </a:solidFill>
                <a:latin typeface="Arial"/>
                <a:cs typeface="Arial"/>
              </a:rPr>
              <a:t> </a:t>
            </a:r>
            <a:r>
              <a:rPr sz="1995" b="1" dirty="0">
                <a:solidFill>
                  <a:srgbClr val="0070C0"/>
                </a:solidFill>
                <a:latin typeface="Arial"/>
                <a:cs typeface="Arial"/>
              </a:rPr>
              <a:t>di</a:t>
            </a:r>
            <a:r>
              <a:rPr sz="1995" b="1" spc="91" dirty="0">
                <a:solidFill>
                  <a:srgbClr val="0070C0"/>
                </a:solidFill>
                <a:latin typeface="Arial"/>
                <a:cs typeface="Arial"/>
              </a:rPr>
              <a:t> </a:t>
            </a:r>
            <a:r>
              <a:rPr sz="1995" b="1" spc="-12" dirty="0">
                <a:solidFill>
                  <a:srgbClr val="0070C0"/>
                </a:solidFill>
                <a:latin typeface="Arial"/>
                <a:cs typeface="Arial"/>
              </a:rPr>
              <a:t>“spazio </a:t>
            </a:r>
            <a:r>
              <a:rPr sz="1995" b="1" dirty="0">
                <a:solidFill>
                  <a:srgbClr val="0070C0"/>
                </a:solidFill>
                <a:latin typeface="Arial"/>
                <a:cs typeface="Arial"/>
              </a:rPr>
              <a:t>confinato”</a:t>
            </a:r>
            <a:r>
              <a:rPr sz="1995" b="1" spc="114" dirty="0">
                <a:solidFill>
                  <a:srgbClr val="0070C0"/>
                </a:solidFill>
                <a:latin typeface="Arial"/>
                <a:cs typeface="Arial"/>
              </a:rPr>
              <a:t>  </a:t>
            </a:r>
            <a:r>
              <a:rPr sz="1995" b="1" dirty="0">
                <a:solidFill>
                  <a:srgbClr val="0070C0"/>
                </a:solidFill>
                <a:latin typeface="Arial"/>
                <a:cs typeface="Arial"/>
              </a:rPr>
              <a:t>fornita</a:t>
            </a:r>
            <a:r>
              <a:rPr sz="1995" b="1" spc="120" dirty="0">
                <a:solidFill>
                  <a:srgbClr val="0070C0"/>
                </a:solidFill>
                <a:latin typeface="Arial"/>
                <a:cs typeface="Arial"/>
              </a:rPr>
              <a:t>  </a:t>
            </a:r>
            <a:r>
              <a:rPr sz="1995" b="1" dirty="0">
                <a:solidFill>
                  <a:srgbClr val="0070C0"/>
                </a:solidFill>
                <a:latin typeface="Arial"/>
                <a:cs typeface="Arial"/>
              </a:rPr>
              <a:t>dalla</a:t>
            </a:r>
            <a:r>
              <a:rPr sz="1995" b="1" spc="120" dirty="0">
                <a:solidFill>
                  <a:srgbClr val="0070C0"/>
                </a:solidFill>
                <a:latin typeface="Arial"/>
                <a:cs typeface="Arial"/>
              </a:rPr>
              <a:t>  </a:t>
            </a:r>
            <a:r>
              <a:rPr sz="1995" b="1" dirty="0">
                <a:solidFill>
                  <a:srgbClr val="0070C0"/>
                </a:solidFill>
                <a:latin typeface="Arial"/>
                <a:cs typeface="Arial"/>
              </a:rPr>
              <a:t>OSHA</a:t>
            </a:r>
            <a:r>
              <a:rPr sz="1995" b="1" spc="80" dirty="0">
                <a:solidFill>
                  <a:srgbClr val="0070C0"/>
                </a:solidFill>
                <a:latin typeface="Arial"/>
                <a:cs typeface="Arial"/>
              </a:rPr>
              <a:t>  </a:t>
            </a:r>
            <a:r>
              <a:rPr sz="1995" b="1" dirty="0">
                <a:solidFill>
                  <a:srgbClr val="0070C0"/>
                </a:solidFill>
                <a:latin typeface="Arial"/>
                <a:cs typeface="Arial"/>
              </a:rPr>
              <a:t>1926.1200</a:t>
            </a:r>
            <a:r>
              <a:rPr sz="1995" b="1" spc="120" dirty="0">
                <a:solidFill>
                  <a:srgbClr val="0070C0"/>
                </a:solidFill>
                <a:latin typeface="Arial"/>
                <a:cs typeface="Arial"/>
              </a:rPr>
              <a:t>  </a:t>
            </a:r>
            <a:r>
              <a:rPr sz="1767" b="1" dirty="0">
                <a:solidFill>
                  <a:srgbClr val="FF0000"/>
                </a:solidFill>
                <a:latin typeface="Arial"/>
                <a:cs typeface="Arial"/>
              </a:rPr>
              <a:t>ma</a:t>
            </a:r>
            <a:r>
              <a:rPr sz="1767" b="1" spc="108" dirty="0">
                <a:solidFill>
                  <a:srgbClr val="FF0000"/>
                </a:solidFill>
                <a:latin typeface="Arial"/>
                <a:cs typeface="Arial"/>
              </a:rPr>
              <a:t>  </a:t>
            </a:r>
            <a:r>
              <a:rPr sz="1767" b="1" spc="-28" dirty="0">
                <a:solidFill>
                  <a:srgbClr val="FF0000"/>
                </a:solidFill>
                <a:latin typeface="Arial"/>
                <a:cs typeface="Arial"/>
              </a:rPr>
              <a:t>non </a:t>
            </a:r>
            <a:r>
              <a:rPr sz="1767" b="1" dirty="0">
                <a:solidFill>
                  <a:srgbClr val="FF0000"/>
                </a:solidFill>
                <a:latin typeface="Arial"/>
                <a:cs typeface="Arial"/>
              </a:rPr>
              <a:t>presenta</a:t>
            </a:r>
            <a:r>
              <a:rPr sz="1767" b="1" spc="57" dirty="0">
                <a:solidFill>
                  <a:srgbClr val="FF0000"/>
                </a:solidFill>
                <a:latin typeface="Arial"/>
                <a:cs typeface="Arial"/>
              </a:rPr>
              <a:t>  </a:t>
            </a:r>
            <a:r>
              <a:rPr sz="1767" b="1" dirty="0">
                <a:solidFill>
                  <a:srgbClr val="FF0000"/>
                </a:solidFill>
                <a:latin typeface="Arial"/>
                <a:cs typeface="Arial"/>
              </a:rPr>
              <a:t>i</a:t>
            </a:r>
            <a:r>
              <a:rPr sz="1767" b="1" spc="63" dirty="0">
                <a:solidFill>
                  <a:srgbClr val="FF0000"/>
                </a:solidFill>
                <a:latin typeface="Arial"/>
                <a:cs typeface="Arial"/>
              </a:rPr>
              <a:t>  </a:t>
            </a:r>
            <a:r>
              <a:rPr sz="1767" b="1" dirty="0">
                <a:solidFill>
                  <a:srgbClr val="FF0000"/>
                </a:solidFill>
                <a:latin typeface="Arial"/>
                <a:cs typeface="Arial"/>
              </a:rPr>
              <a:t>requisiti</a:t>
            </a:r>
            <a:r>
              <a:rPr sz="1767" b="1" spc="57" dirty="0">
                <a:solidFill>
                  <a:srgbClr val="FF0000"/>
                </a:solidFill>
                <a:latin typeface="Arial"/>
                <a:cs typeface="Arial"/>
              </a:rPr>
              <a:t>  </a:t>
            </a:r>
            <a:r>
              <a:rPr sz="1767" b="1" dirty="0">
                <a:solidFill>
                  <a:srgbClr val="FF0000"/>
                </a:solidFill>
                <a:latin typeface="Arial"/>
                <a:cs typeface="Arial"/>
              </a:rPr>
              <a:t>tali</a:t>
            </a:r>
            <a:r>
              <a:rPr sz="1767" b="1" spc="63" dirty="0">
                <a:solidFill>
                  <a:srgbClr val="FF0000"/>
                </a:solidFill>
                <a:latin typeface="Arial"/>
                <a:cs typeface="Arial"/>
              </a:rPr>
              <a:t>  </a:t>
            </a:r>
            <a:r>
              <a:rPr sz="1767" b="1" dirty="0">
                <a:solidFill>
                  <a:srgbClr val="FF0000"/>
                </a:solidFill>
                <a:latin typeface="Arial"/>
                <a:cs typeface="Arial"/>
              </a:rPr>
              <a:t>da</a:t>
            </a:r>
            <a:r>
              <a:rPr sz="1767" b="1" spc="63" dirty="0">
                <a:solidFill>
                  <a:srgbClr val="FF0000"/>
                </a:solidFill>
                <a:latin typeface="Arial"/>
                <a:cs typeface="Arial"/>
              </a:rPr>
              <a:t>  </a:t>
            </a:r>
            <a:r>
              <a:rPr sz="1767" b="1" dirty="0">
                <a:solidFill>
                  <a:srgbClr val="FF0000"/>
                </a:solidFill>
                <a:latin typeface="Arial"/>
                <a:cs typeface="Arial"/>
              </a:rPr>
              <a:t>richiedere</a:t>
            </a:r>
            <a:r>
              <a:rPr sz="1767" b="1" spc="57" dirty="0">
                <a:solidFill>
                  <a:srgbClr val="FF0000"/>
                </a:solidFill>
                <a:latin typeface="Arial"/>
                <a:cs typeface="Arial"/>
              </a:rPr>
              <a:t>  </a:t>
            </a:r>
            <a:r>
              <a:rPr sz="1767" b="1" dirty="0">
                <a:solidFill>
                  <a:srgbClr val="FF0000"/>
                </a:solidFill>
                <a:latin typeface="Arial"/>
                <a:cs typeface="Arial"/>
              </a:rPr>
              <a:t>l’applicazione</a:t>
            </a:r>
            <a:r>
              <a:rPr sz="1767" b="1" spc="63" dirty="0">
                <a:solidFill>
                  <a:srgbClr val="FF0000"/>
                </a:solidFill>
                <a:latin typeface="Arial"/>
                <a:cs typeface="Arial"/>
              </a:rPr>
              <a:t>  </a:t>
            </a:r>
            <a:r>
              <a:rPr sz="1767" b="1" spc="-28" dirty="0">
                <a:solidFill>
                  <a:srgbClr val="FF0000"/>
                </a:solidFill>
                <a:latin typeface="Arial"/>
                <a:cs typeface="Arial"/>
              </a:rPr>
              <a:t>del </a:t>
            </a:r>
            <a:r>
              <a:rPr sz="1767" b="1" dirty="0">
                <a:solidFill>
                  <a:srgbClr val="FF0000"/>
                </a:solidFill>
                <a:latin typeface="Arial"/>
                <a:cs typeface="Arial"/>
              </a:rPr>
              <a:t>permesso</a:t>
            </a:r>
            <a:r>
              <a:rPr sz="1767" b="1" spc="188" dirty="0">
                <a:solidFill>
                  <a:srgbClr val="FF0000"/>
                </a:solidFill>
                <a:latin typeface="Arial"/>
                <a:cs typeface="Arial"/>
              </a:rPr>
              <a:t> </a:t>
            </a:r>
            <a:r>
              <a:rPr sz="1767" b="1" dirty="0">
                <a:solidFill>
                  <a:srgbClr val="FF0000"/>
                </a:solidFill>
                <a:latin typeface="Arial"/>
                <a:cs typeface="Arial"/>
              </a:rPr>
              <a:t>di</a:t>
            </a:r>
            <a:r>
              <a:rPr sz="1767" b="1" spc="188" dirty="0">
                <a:solidFill>
                  <a:srgbClr val="FF0000"/>
                </a:solidFill>
                <a:latin typeface="Arial"/>
                <a:cs typeface="Arial"/>
              </a:rPr>
              <a:t> </a:t>
            </a:r>
            <a:r>
              <a:rPr sz="1767" b="1" dirty="0">
                <a:solidFill>
                  <a:srgbClr val="FF0000"/>
                </a:solidFill>
                <a:latin typeface="Arial"/>
                <a:cs typeface="Arial"/>
              </a:rPr>
              <a:t>lavoro</a:t>
            </a:r>
            <a:r>
              <a:rPr sz="1767" b="1" spc="194" dirty="0">
                <a:solidFill>
                  <a:srgbClr val="FF0000"/>
                </a:solidFill>
                <a:latin typeface="Arial"/>
                <a:cs typeface="Arial"/>
              </a:rPr>
              <a:t> </a:t>
            </a:r>
            <a:r>
              <a:rPr sz="1995" b="1" dirty="0">
                <a:solidFill>
                  <a:srgbClr val="0070C0"/>
                </a:solidFill>
                <a:latin typeface="Arial"/>
                <a:cs typeface="Arial"/>
              </a:rPr>
              <a:t>e</a:t>
            </a:r>
            <a:r>
              <a:rPr sz="1995" b="1" spc="205" dirty="0">
                <a:solidFill>
                  <a:srgbClr val="0070C0"/>
                </a:solidFill>
                <a:latin typeface="Arial"/>
                <a:cs typeface="Arial"/>
              </a:rPr>
              <a:t> </a:t>
            </a:r>
            <a:r>
              <a:rPr sz="1995" b="1" dirty="0">
                <a:solidFill>
                  <a:srgbClr val="0070C0"/>
                </a:solidFill>
                <a:latin typeface="Arial"/>
                <a:cs typeface="Arial"/>
              </a:rPr>
              <a:t>cioè</a:t>
            </a:r>
            <a:r>
              <a:rPr sz="1995" b="1" spc="205" dirty="0">
                <a:solidFill>
                  <a:srgbClr val="0070C0"/>
                </a:solidFill>
                <a:latin typeface="Arial"/>
                <a:cs typeface="Arial"/>
              </a:rPr>
              <a:t> </a:t>
            </a:r>
            <a:r>
              <a:rPr sz="1995" b="1" dirty="0">
                <a:solidFill>
                  <a:srgbClr val="0070C0"/>
                </a:solidFill>
                <a:latin typeface="Arial"/>
                <a:cs typeface="Arial"/>
              </a:rPr>
              <a:t>non</a:t>
            </a:r>
            <a:r>
              <a:rPr sz="1995" b="1" spc="200" dirty="0">
                <a:solidFill>
                  <a:srgbClr val="0070C0"/>
                </a:solidFill>
                <a:latin typeface="Arial"/>
                <a:cs typeface="Arial"/>
              </a:rPr>
              <a:t> </a:t>
            </a:r>
            <a:r>
              <a:rPr sz="1995" b="1" dirty="0">
                <a:solidFill>
                  <a:srgbClr val="0070C0"/>
                </a:solidFill>
                <a:latin typeface="Arial"/>
                <a:cs typeface="Arial"/>
              </a:rPr>
              <a:t>si</a:t>
            </a:r>
            <a:r>
              <a:rPr sz="1995" b="1" spc="205" dirty="0">
                <a:solidFill>
                  <a:srgbClr val="0070C0"/>
                </a:solidFill>
                <a:latin typeface="Arial"/>
                <a:cs typeface="Arial"/>
              </a:rPr>
              <a:t> </a:t>
            </a:r>
            <a:r>
              <a:rPr sz="1995" b="1" dirty="0">
                <a:solidFill>
                  <a:srgbClr val="0070C0"/>
                </a:solidFill>
                <a:latin typeface="Arial"/>
                <a:cs typeface="Arial"/>
              </a:rPr>
              <a:t>concretizza</a:t>
            </a:r>
            <a:r>
              <a:rPr sz="1995" b="1" spc="205" dirty="0">
                <a:solidFill>
                  <a:srgbClr val="0070C0"/>
                </a:solidFill>
                <a:latin typeface="Arial"/>
                <a:cs typeface="Arial"/>
              </a:rPr>
              <a:t> </a:t>
            </a:r>
            <a:r>
              <a:rPr sz="1995" b="1" dirty="0">
                <a:solidFill>
                  <a:srgbClr val="0070C0"/>
                </a:solidFill>
                <a:latin typeface="Arial"/>
                <a:cs typeface="Arial"/>
              </a:rPr>
              <a:t>nulla</a:t>
            </a:r>
            <a:r>
              <a:rPr sz="1995" b="1" spc="205" dirty="0">
                <a:solidFill>
                  <a:srgbClr val="0070C0"/>
                </a:solidFill>
                <a:latin typeface="Arial"/>
                <a:cs typeface="Arial"/>
              </a:rPr>
              <a:t> </a:t>
            </a:r>
            <a:r>
              <a:rPr sz="1995" b="1" spc="-28" dirty="0">
                <a:solidFill>
                  <a:srgbClr val="0070C0"/>
                </a:solidFill>
                <a:latin typeface="Arial"/>
                <a:cs typeface="Arial"/>
              </a:rPr>
              <a:t>di </a:t>
            </a:r>
            <a:r>
              <a:rPr sz="1995" b="1" dirty="0">
                <a:solidFill>
                  <a:srgbClr val="0070C0"/>
                </a:solidFill>
                <a:latin typeface="Arial"/>
                <a:cs typeface="Arial"/>
              </a:rPr>
              <a:t>quanto</a:t>
            </a:r>
            <a:r>
              <a:rPr sz="1995" b="1" spc="165" dirty="0">
                <a:solidFill>
                  <a:srgbClr val="0070C0"/>
                </a:solidFill>
                <a:latin typeface="Arial"/>
                <a:cs typeface="Arial"/>
              </a:rPr>
              <a:t> </a:t>
            </a:r>
            <a:r>
              <a:rPr sz="1995" b="1" dirty="0">
                <a:solidFill>
                  <a:srgbClr val="0070C0"/>
                </a:solidFill>
                <a:latin typeface="Arial"/>
                <a:cs typeface="Arial"/>
              </a:rPr>
              <a:t>previsto</a:t>
            </a:r>
            <a:r>
              <a:rPr sz="1995" b="1" spc="171" dirty="0">
                <a:solidFill>
                  <a:srgbClr val="0070C0"/>
                </a:solidFill>
                <a:latin typeface="Arial"/>
                <a:cs typeface="Arial"/>
              </a:rPr>
              <a:t> </a:t>
            </a:r>
            <a:r>
              <a:rPr sz="1995" b="1" dirty="0">
                <a:solidFill>
                  <a:srgbClr val="0070C0"/>
                </a:solidFill>
                <a:latin typeface="Arial"/>
                <a:cs typeface="Arial"/>
              </a:rPr>
              <a:t>ai</a:t>
            </a:r>
            <a:r>
              <a:rPr sz="1995" b="1" spc="171" dirty="0">
                <a:solidFill>
                  <a:srgbClr val="0070C0"/>
                </a:solidFill>
                <a:latin typeface="Arial"/>
                <a:cs typeface="Arial"/>
              </a:rPr>
              <a:t> </a:t>
            </a:r>
            <a:r>
              <a:rPr sz="1995" b="1" dirty="0">
                <a:solidFill>
                  <a:srgbClr val="0070C0"/>
                </a:solidFill>
                <a:latin typeface="Arial"/>
                <a:cs typeface="Arial"/>
              </a:rPr>
              <a:t>punti</a:t>
            </a:r>
            <a:r>
              <a:rPr sz="1995" b="1" spc="171" dirty="0">
                <a:solidFill>
                  <a:srgbClr val="0070C0"/>
                </a:solidFill>
                <a:latin typeface="Arial"/>
                <a:cs typeface="Arial"/>
              </a:rPr>
              <a:t> </a:t>
            </a:r>
            <a:r>
              <a:rPr sz="1995" b="1" dirty="0">
                <a:solidFill>
                  <a:srgbClr val="0070C0"/>
                </a:solidFill>
                <a:latin typeface="Arial"/>
                <a:cs typeface="Arial"/>
              </a:rPr>
              <a:t>(1),(2),</a:t>
            </a:r>
            <a:r>
              <a:rPr sz="1995" b="1" spc="165" dirty="0">
                <a:solidFill>
                  <a:srgbClr val="0070C0"/>
                </a:solidFill>
                <a:latin typeface="Arial"/>
                <a:cs typeface="Arial"/>
              </a:rPr>
              <a:t> </a:t>
            </a:r>
            <a:r>
              <a:rPr sz="1995" b="1" dirty="0">
                <a:solidFill>
                  <a:srgbClr val="0070C0"/>
                </a:solidFill>
                <a:latin typeface="Arial"/>
                <a:cs typeface="Arial"/>
              </a:rPr>
              <a:t>(3)</a:t>
            </a:r>
            <a:r>
              <a:rPr sz="1995" b="1" spc="171" dirty="0">
                <a:solidFill>
                  <a:srgbClr val="0070C0"/>
                </a:solidFill>
                <a:latin typeface="Arial"/>
                <a:cs typeface="Arial"/>
              </a:rPr>
              <a:t> </a:t>
            </a:r>
            <a:r>
              <a:rPr sz="1995" b="1" dirty="0">
                <a:solidFill>
                  <a:srgbClr val="0070C0"/>
                </a:solidFill>
                <a:latin typeface="Arial"/>
                <a:cs typeface="Arial"/>
              </a:rPr>
              <a:t>e</a:t>
            </a:r>
            <a:r>
              <a:rPr sz="1995" b="1" spc="171" dirty="0">
                <a:solidFill>
                  <a:srgbClr val="0070C0"/>
                </a:solidFill>
                <a:latin typeface="Arial"/>
                <a:cs typeface="Arial"/>
              </a:rPr>
              <a:t> </a:t>
            </a:r>
            <a:r>
              <a:rPr sz="1995" b="1" dirty="0">
                <a:solidFill>
                  <a:srgbClr val="0070C0"/>
                </a:solidFill>
                <a:latin typeface="Arial"/>
                <a:cs typeface="Arial"/>
              </a:rPr>
              <a:t>(4)</a:t>
            </a:r>
            <a:r>
              <a:rPr sz="1995" b="1" spc="171" dirty="0">
                <a:solidFill>
                  <a:srgbClr val="0070C0"/>
                </a:solidFill>
                <a:latin typeface="Arial"/>
                <a:cs typeface="Arial"/>
              </a:rPr>
              <a:t> </a:t>
            </a:r>
            <a:r>
              <a:rPr sz="1995" b="1" dirty="0">
                <a:solidFill>
                  <a:srgbClr val="0070C0"/>
                </a:solidFill>
                <a:latin typeface="Arial"/>
                <a:cs typeface="Arial"/>
              </a:rPr>
              <a:t>citati</a:t>
            </a:r>
            <a:r>
              <a:rPr sz="1995" b="1" spc="171" dirty="0">
                <a:solidFill>
                  <a:srgbClr val="0070C0"/>
                </a:solidFill>
                <a:latin typeface="Arial"/>
                <a:cs typeface="Arial"/>
              </a:rPr>
              <a:t> </a:t>
            </a:r>
            <a:r>
              <a:rPr sz="1995" b="1" spc="-12" dirty="0">
                <a:solidFill>
                  <a:srgbClr val="0070C0"/>
                </a:solidFill>
                <a:latin typeface="Arial"/>
                <a:cs typeface="Arial"/>
              </a:rPr>
              <a:t>prima </a:t>
            </a:r>
            <a:r>
              <a:rPr sz="1995" b="1" dirty="0">
                <a:solidFill>
                  <a:srgbClr val="0070C0"/>
                </a:solidFill>
                <a:latin typeface="Arial"/>
                <a:cs typeface="Arial"/>
              </a:rPr>
              <a:t>dalla</a:t>
            </a:r>
            <a:r>
              <a:rPr sz="1995" b="1" spc="-45" dirty="0">
                <a:solidFill>
                  <a:srgbClr val="0070C0"/>
                </a:solidFill>
                <a:latin typeface="Arial"/>
                <a:cs typeface="Arial"/>
              </a:rPr>
              <a:t> </a:t>
            </a:r>
            <a:r>
              <a:rPr sz="1995" b="1" dirty="0">
                <a:solidFill>
                  <a:srgbClr val="0070C0"/>
                </a:solidFill>
                <a:latin typeface="Arial"/>
                <a:cs typeface="Arial"/>
              </a:rPr>
              <a:t>norma</a:t>
            </a:r>
            <a:r>
              <a:rPr sz="1995" b="1" spc="-45" dirty="0">
                <a:solidFill>
                  <a:srgbClr val="0070C0"/>
                </a:solidFill>
                <a:latin typeface="Arial"/>
                <a:cs typeface="Arial"/>
              </a:rPr>
              <a:t> </a:t>
            </a:r>
            <a:r>
              <a:rPr sz="1995" b="1" spc="-12" dirty="0">
                <a:solidFill>
                  <a:srgbClr val="0070C0"/>
                </a:solidFill>
                <a:latin typeface="Arial"/>
                <a:cs typeface="Arial"/>
              </a:rPr>
              <a:t>americana.</a:t>
            </a:r>
            <a:endParaRPr sz="1995">
              <a:latin typeface="Arial"/>
              <a:cs typeface="Arial"/>
            </a:endParaRPr>
          </a:p>
        </p:txBody>
      </p:sp>
      <p:pic>
        <p:nvPicPr>
          <p:cNvPr id="13" name="object 13"/>
          <p:cNvPicPr/>
          <p:nvPr/>
        </p:nvPicPr>
        <p:blipFill>
          <a:blip r:embed="rId2" cstate="print"/>
          <a:stretch>
            <a:fillRect/>
          </a:stretch>
        </p:blipFill>
        <p:spPr>
          <a:xfrm>
            <a:off x="2675813" y="3758871"/>
            <a:ext cx="692794" cy="508029"/>
          </a:xfrm>
          <a:prstGeom prst="rect">
            <a:avLst/>
          </a:prstGeom>
        </p:spPr>
      </p:pic>
      <p:sp>
        <p:nvSpPr>
          <p:cNvPr id="14" name="object 14"/>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29</a:t>
            </a:fld>
            <a:endParaRPr spc="-28" dirty="0"/>
          </a:p>
        </p:txBody>
      </p:sp>
      <p:sp>
        <p:nvSpPr>
          <p:cNvPr id="17" name="object 2">
            <a:extLst>
              <a:ext uri="{FF2B5EF4-FFF2-40B4-BE49-F238E27FC236}">
                <a16:creationId xmlns:a16="http://schemas.microsoft.com/office/drawing/2014/main" id="{1F6F0BAB-84A9-171B-22D6-19545A2E527C}"/>
              </a:ext>
            </a:extLst>
          </p:cNvPr>
          <p:cNvSpPr txBox="1">
            <a:spLocks noGrp="1"/>
          </p:cNvSpPr>
          <p:nvPr>
            <p:ph type="title"/>
          </p:nvPr>
        </p:nvSpPr>
        <p:spPr>
          <a:xfrm>
            <a:off x="623392" y="601053"/>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30</a:t>
            </a:fld>
            <a:endParaRPr spc="-28" dirty="0"/>
          </a:p>
        </p:txBody>
      </p:sp>
      <p:graphicFrame>
        <p:nvGraphicFramePr>
          <p:cNvPr id="3" name="object 3"/>
          <p:cNvGraphicFramePr>
            <a:graphicFrameLocks noGrp="1"/>
          </p:cNvGraphicFramePr>
          <p:nvPr>
            <p:extLst>
              <p:ext uri="{D42A27DB-BD31-4B8C-83A1-F6EECF244321}">
                <p14:modId xmlns:p14="http://schemas.microsoft.com/office/powerpoint/2010/main" val="2171984477"/>
              </p:ext>
            </p:extLst>
          </p:nvPr>
        </p:nvGraphicFramePr>
        <p:xfrm>
          <a:off x="2500000" y="1517986"/>
          <a:ext cx="7133288" cy="3855230"/>
        </p:xfrm>
        <a:graphic>
          <a:graphicData uri="http://schemas.openxmlformats.org/drawingml/2006/table">
            <a:tbl>
              <a:tblPr firstRow="1" bandRow="1">
                <a:tableStyleId>{2D5ABB26-0587-4C30-8999-92F81FD0307C}</a:tableStyleId>
              </a:tblPr>
              <a:tblGrid>
                <a:gridCol w="1651784">
                  <a:extLst>
                    <a:ext uri="{9D8B030D-6E8A-4147-A177-3AD203B41FA5}">
                      <a16:colId xmlns:a16="http://schemas.microsoft.com/office/drawing/2014/main" val="20000"/>
                    </a:ext>
                  </a:extLst>
                </a:gridCol>
                <a:gridCol w="1862373">
                  <a:extLst>
                    <a:ext uri="{9D8B030D-6E8A-4147-A177-3AD203B41FA5}">
                      <a16:colId xmlns:a16="http://schemas.microsoft.com/office/drawing/2014/main" val="20001"/>
                    </a:ext>
                  </a:extLst>
                </a:gridCol>
                <a:gridCol w="1743764">
                  <a:extLst>
                    <a:ext uri="{9D8B030D-6E8A-4147-A177-3AD203B41FA5}">
                      <a16:colId xmlns:a16="http://schemas.microsoft.com/office/drawing/2014/main" val="20002"/>
                    </a:ext>
                  </a:extLst>
                </a:gridCol>
                <a:gridCol w="1875367">
                  <a:extLst>
                    <a:ext uri="{9D8B030D-6E8A-4147-A177-3AD203B41FA5}">
                      <a16:colId xmlns:a16="http://schemas.microsoft.com/office/drawing/2014/main" val="20003"/>
                    </a:ext>
                  </a:extLst>
                </a:gridCol>
              </a:tblGrid>
              <a:tr h="332281">
                <a:tc>
                  <a:txBody>
                    <a:bodyPr/>
                    <a:lstStyle/>
                    <a:p>
                      <a:pPr>
                        <a:lnSpc>
                          <a:spcPct val="100000"/>
                        </a:lnSpc>
                      </a:pPr>
                      <a:endParaRPr lang="it-IT" sz="1000" noProof="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01955">
                        <a:lnSpc>
                          <a:spcPts val="1390"/>
                        </a:lnSpc>
                      </a:pPr>
                      <a:endParaRPr lang="it-IT" sz="1400" b="1" noProof="0" dirty="0">
                        <a:solidFill>
                          <a:srgbClr val="FFFFFF"/>
                        </a:solidFill>
                        <a:latin typeface="Arial"/>
                        <a:cs typeface="Arial"/>
                      </a:endParaRPr>
                    </a:p>
                    <a:p>
                      <a:pPr marL="401955">
                        <a:lnSpc>
                          <a:spcPts val="1390"/>
                        </a:lnSpc>
                      </a:pPr>
                      <a:r>
                        <a:rPr lang="it-IT" sz="1400" b="1" noProof="0" dirty="0">
                          <a:solidFill>
                            <a:srgbClr val="FFFFFF"/>
                          </a:solidFill>
                          <a:latin typeface="Arial"/>
                          <a:cs typeface="Arial"/>
                        </a:rPr>
                        <a:t>Classe</a:t>
                      </a:r>
                      <a:r>
                        <a:rPr lang="it-IT" sz="1400" b="1" spc="35" noProof="0" dirty="0">
                          <a:solidFill>
                            <a:srgbClr val="FFFFFF"/>
                          </a:solidFill>
                          <a:latin typeface="Arial"/>
                          <a:cs typeface="Arial"/>
                        </a:rPr>
                        <a:t> </a:t>
                      </a:r>
                      <a:r>
                        <a:rPr lang="it-IT" sz="1400" b="1" spc="-50" noProof="0" dirty="0">
                          <a:solidFill>
                            <a:srgbClr val="FFFFFF"/>
                          </a:solidFill>
                          <a:latin typeface="Arial"/>
                          <a:cs typeface="Arial"/>
                        </a:rPr>
                        <a:t>A</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tc>
                  <a:txBody>
                    <a:bodyPr/>
                    <a:lstStyle/>
                    <a:p>
                      <a:pPr marL="464184">
                        <a:lnSpc>
                          <a:spcPts val="1390"/>
                        </a:lnSpc>
                      </a:pPr>
                      <a:endParaRPr lang="it-IT" sz="1400" b="1" noProof="0" dirty="0">
                        <a:latin typeface="Arial"/>
                        <a:cs typeface="Arial"/>
                      </a:endParaRPr>
                    </a:p>
                    <a:p>
                      <a:pPr marL="464184">
                        <a:lnSpc>
                          <a:spcPts val="1390"/>
                        </a:lnSpc>
                      </a:pPr>
                      <a:r>
                        <a:rPr lang="it-IT" sz="1400" b="1" noProof="0" dirty="0">
                          <a:latin typeface="Arial"/>
                          <a:cs typeface="Arial"/>
                        </a:rPr>
                        <a:t>Classe</a:t>
                      </a:r>
                      <a:r>
                        <a:rPr lang="it-IT" sz="1400" b="1" spc="80" noProof="0" dirty="0">
                          <a:latin typeface="Arial"/>
                          <a:cs typeface="Arial"/>
                        </a:rPr>
                        <a:t> </a:t>
                      </a:r>
                      <a:r>
                        <a:rPr lang="it-IT" sz="1400" b="1" spc="-50" noProof="0" dirty="0">
                          <a:latin typeface="Arial"/>
                          <a:cs typeface="Arial"/>
                        </a:rPr>
                        <a:t>B</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464184">
                        <a:lnSpc>
                          <a:spcPts val="1390"/>
                        </a:lnSpc>
                      </a:pPr>
                      <a:endParaRPr lang="it-IT" sz="1400" b="1" noProof="0" dirty="0">
                        <a:solidFill>
                          <a:srgbClr val="FFFFFF"/>
                        </a:solidFill>
                        <a:latin typeface="Arial"/>
                        <a:cs typeface="Arial"/>
                      </a:endParaRPr>
                    </a:p>
                    <a:p>
                      <a:pPr marL="464184">
                        <a:lnSpc>
                          <a:spcPts val="1390"/>
                        </a:lnSpc>
                      </a:pPr>
                      <a:r>
                        <a:rPr lang="it-IT" sz="1400" b="1" noProof="0" dirty="0">
                          <a:solidFill>
                            <a:srgbClr val="FFFFFF"/>
                          </a:solidFill>
                          <a:latin typeface="Arial"/>
                          <a:cs typeface="Arial"/>
                        </a:rPr>
                        <a:t>Classe</a:t>
                      </a:r>
                      <a:r>
                        <a:rPr lang="it-IT" sz="1400" b="1" spc="80" noProof="0" dirty="0">
                          <a:solidFill>
                            <a:srgbClr val="FFFFFF"/>
                          </a:solidFill>
                          <a:latin typeface="Arial"/>
                          <a:cs typeface="Arial"/>
                        </a:rPr>
                        <a:t> </a:t>
                      </a:r>
                      <a:r>
                        <a:rPr lang="it-IT" sz="1400" b="1" spc="-50" noProof="0" dirty="0">
                          <a:solidFill>
                            <a:srgbClr val="FFFFFF"/>
                          </a:solidFill>
                          <a:latin typeface="Arial"/>
                          <a:cs typeface="Arial"/>
                        </a:rPr>
                        <a:t>C</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B050"/>
                    </a:solidFill>
                  </a:tcPr>
                </a:tc>
                <a:extLst>
                  <a:ext uri="{0D108BD9-81ED-4DB2-BD59-A6C34878D82A}">
                    <a16:rowId xmlns:a16="http://schemas.microsoft.com/office/drawing/2014/main" val="10000"/>
                  </a:ext>
                </a:extLst>
              </a:tr>
              <a:tr h="1673370">
                <a:tc>
                  <a:txBody>
                    <a:bodyPr/>
                    <a:lstStyle/>
                    <a:p>
                      <a:pPr marL="27305">
                        <a:lnSpc>
                          <a:spcPts val="1390"/>
                        </a:lnSpc>
                      </a:pPr>
                      <a:endParaRPr lang="it-IT" sz="1400" b="1" spc="-10" noProof="0" dirty="0">
                        <a:latin typeface="Arial"/>
                        <a:cs typeface="Arial"/>
                      </a:endParaRPr>
                    </a:p>
                    <a:p>
                      <a:pPr marL="27305">
                        <a:lnSpc>
                          <a:spcPts val="1390"/>
                        </a:lnSpc>
                      </a:pPr>
                      <a:r>
                        <a:rPr lang="it-IT" sz="1400" b="1" spc="-10" noProof="0" dirty="0">
                          <a:latin typeface="Arial"/>
                          <a:cs typeface="Arial"/>
                        </a:rPr>
                        <a:t>Caratteristiche</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7305" marR="115570" algn="just">
                        <a:lnSpc>
                          <a:spcPts val="969"/>
                        </a:lnSpc>
                        <a:spcBef>
                          <a:spcPts val="20"/>
                        </a:spcBef>
                      </a:pPr>
                      <a:endParaRPr lang="it-IT" sz="1000" b="1" noProof="0" dirty="0">
                        <a:solidFill>
                          <a:srgbClr val="FFFFFF"/>
                        </a:solidFill>
                        <a:latin typeface="Arial"/>
                        <a:cs typeface="Arial"/>
                      </a:endParaRPr>
                    </a:p>
                    <a:p>
                      <a:pPr marL="27305" marR="115570" algn="just">
                        <a:lnSpc>
                          <a:spcPts val="969"/>
                        </a:lnSpc>
                        <a:spcBef>
                          <a:spcPts val="20"/>
                        </a:spcBef>
                      </a:pPr>
                      <a:r>
                        <a:rPr lang="it-IT" sz="1000" b="1" noProof="0" dirty="0">
                          <a:solidFill>
                            <a:srgbClr val="FFFFFF"/>
                          </a:solidFill>
                          <a:latin typeface="Arial"/>
                          <a:cs typeface="Arial"/>
                        </a:rPr>
                        <a:t>Alto</a:t>
                      </a:r>
                      <a:r>
                        <a:rPr lang="it-IT" sz="1000" b="1" spc="45" noProof="0" dirty="0">
                          <a:solidFill>
                            <a:srgbClr val="FFFFFF"/>
                          </a:solidFill>
                          <a:latin typeface="Arial"/>
                          <a:cs typeface="Arial"/>
                        </a:rPr>
                        <a:t> </a:t>
                      </a:r>
                      <a:r>
                        <a:rPr lang="it-IT" sz="1000" b="1" noProof="0" dirty="0">
                          <a:solidFill>
                            <a:srgbClr val="FFFFFF"/>
                          </a:solidFill>
                          <a:latin typeface="Arial"/>
                          <a:cs typeface="Arial"/>
                        </a:rPr>
                        <a:t>e</a:t>
                      </a:r>
                      <a:r>
                        <a:rPr lang="it-IT" sz="1000" b="1" spc="50" noProof="0" dirty="0">
                          <a:solidFill>
                            <a:srgbClr val="FFFFFF"/>
                          </a:solidFill>
                          <a:latin typeface="Arial"/>
                          <a:cs typeface="Arial"/>
                        </a:rPr>
                        <a:t> </a:t>
                      </a:r>
                      <a:r>
                        <a:rPr lang="it-IT" sz="1000" b="1" noProof="0" dirty="0">
                          <a:solidFill>
                            <a:srgbClr val="FFFFFF"/>
                          </a:solidFill>
                          <a:latin typeface="Arial"/>
                          <a:cs typeface="Arial"/>
                        </a:rPr>
                        <a:t>immediato</a:t>
                      </a:r>
                      <a:r>
                        <a:rPr lang="it-IT" sz="1000" b="1" spc="50" noProof="0" dirty="0">
                          <a:solidFill>
                            <a:srgbClr val="FFFFFF"/>
                          </a:solidFill>
                          <a:latin typeface="Arial"/>
                          <a:cs typeface="Arial"/>
                        </a:rPr>
                        <a:t> </a:t>
                      </a:r>
                      <a:r>
                        <a:rPr lang="it-IT" sz="1000" b="1" spc="-10" noProof="0" dirty="0">
                          <a:solidFill>
                            <a:srgbClr val="FFFFFF"/>
                          </a:solidFill>
                          <a:latin typeface="Arial"/>
                          <a:cs typeface="Arial"/>
                        </a:rPr>
                        <a:t>rischio </a:t>
                      </a:r>
                      <a:r>
                        <a:rPr lang="it-IT" sz="1000" b="1" noProof="0" dirty="0">
                          <a:solidFill>
                            <a:srgbClr val="FFFFFF"/>
                          </a:solidFill>
                          <a:latin typeface="Arial"/>
                          <a:cs typeface="Arial"/>
                        </a:rPr>
                        <a:t>per</a:t>
                      </a:r>
                      <a:r>
                        <a:rPr lang="it-IT" sz="1000" b="1" spc="25" noProof="0" dirty="0">
                          <a:solidFill>
                            <a:srgbClr val="FFFFFF"/>
                          </a:solidFill>
                          <a:latin typeface="Arial"/>
                          <a:cs typeface="Arial"/>
                        </a:rPr>
                        <a:t> </a:t>
                      </a:r>
                      <a:r>
                        <a:rPr lang="it-IT" sz="1000" b="1" noProof="0" dirty="0">
                          <a:solidFill>
                            <a:srgbClr val="FFFFFF"/>
                          </a:solidFill>
                          <a:latin typeface="Arial"/>
                          <a:cs typeface="Arial"/>
                        </a:rPr>
                        <a:t>la</a:t>
                      </a:r>
                      <a:r>
                        <a:rPr lang="it-IT" sz="1000" b="1" spc="30" noProof="0" dirty="0">
                          <a:solidFill>
                            <a:srgbClr val="FFFFFF"/>
                          </a:solidFill>
                          <a:latin typeface="Arial"/>
                          <a:cs typeface="Arial"/>
                        </a:rPr>
                        <a:t> </a:t>
                      </a:r>
                      <a:r>
                        <a:rPr lang="it-IT" sz="1000" b="1" noProof="0" dirty="0">
                          <a:solidFill>
                            <a:srgbClr val="FFFFFF"/>
                          </a:solidFill>
                          <a:latin typeface="Arial"/>
                          <a:cs typeface="Arial"/>
                        </a:rPr>
                        <a:t>salute</a:t>
                      </a:r>
                      <a:r>
                        <a:rPr lang="it-IT" sz="1000" b="1" spc="30" noProof="0" dirty="0">
                          <a:solidFill>
                            <a:srgbClr val="FFFFFF"/>
                          </a:solidFill>
                          <a:latin typeface="Arial"/>
                          <a:cs typeface="Arial"/>
                        </a:rPr>
                        <a:t> </a:t>
                      </a:r>
                      <a:r>
                        <a:rPr lang="it-IT" sz="1000" b="1" noProof="0" dirty="0">
                          <a:solidFill>
                            <a:srgbClr val="FFFFFF"/>
                          </a:solidFill>
                          <a:latin typeface="Arial"/>
                          <a:cs typeface="Arial"/>
                        </a:rPr>
                        <a:t>e</a:t>
                      </a:r>
                      <a:r>
                        <a:rPr lang="it-IT" sz="1000" b="1" spc="30" noProof="0" dirty="0">
                          <a:solidFill>
                            <a:srgbClr val="FFFFFF"/>
                          </a:solidFill>
                          <a:latin typeface="Arial"/>
                          <a:cs typeface="Arial"/>
                        </a:rPr>
                        <a:t> </a:t>
                      </a:r>
                      <a:r>
                        <a:rPr lang="it-IT" sz="1000" b="1" noProof="0" dirty="0">
                          <a:solidFill>
                            <a:srgbClr val="FFFFFF"/>
                          </a:solidFill>
                          <a:latin typeface="Arial"/>
                          <a:cs typeface="Arial"/>
                        </a:rPr>
                        <a:t>la</a:t>
                      </a:r>
                      <a:r>
                        <a:rPr lang="it-IT" sz="1000" b="1" spc="25" noProof="0" dirty="0">
                          <a:solidFill>
                            <a:srgbClr val="FFFFFF"/>
                          </a:solidFill>
                          <a:latin typeface="Arial"/>
                          <a:cs typeface="Arial"/>
                        </a:rPr>
                        <a:t> </a:t>
                      </a:r>
                      <a:r>
                        <a:rPr lang="it-IT" sz="1000" b="1" noProof="0" dirty="0">
                          <a:solidFill>
                            <a:srgbClr val="FFFFFF"/>
                          </a:solidFill>
                          <a:latin typeface="Arial"/>
                          <a:cs typeface="Arial"/>
                        </a:rPr>
                        <a:t>vita</a:t>
                      </a:r>
                      <a:r>
                        <a:rPr lang="it-IT" sz="1000" b="1" spc="30" noProof="0" dirty="0">
                          <a:solidFill>
                            <a:srgbClr val="FFFFFF"/>
                          </a:solidFill>
                          <a:latin typeface="Arial"/>
                          <a:cs typeface="Arial"/>
                        </a:rPr>
                        <a:t> </a:t>
                      </a:r>
                      <a:r>
                        <a:rPr lang="it-IT" sz="1000" b="1" spc="-25" noProof="0" dirty="0">
                          <a:solidFill>
                            <a:srgbClr val="FFFFFF"/>
                          </a:solidFill>
                          <a:latin typeface="Arial"/>
                          <a:cs typeface="Arial"/>
                        </a:rPr>
                        <a:t>del </a:t>
                      </a:r>
                      <a:r>
                        <a:rPr lang="it-IT" sz="1000" b="1" noProof="0" dirty="0">
                          <a:solidFill>
                            <a:srgbClr val="FFFFFF"/>
                          </a:solidFill>
                          <a:latin typeface="Arial"/>
                          <a:cs typeface="Arial"/>
                        </a:rPr>
                        <a:t>lavoratore.</a:t>
                      </a:r>
                      <a:r>
                        <a:rPr lang="it-IT" sz="1000" b="1" spc="60" noProof="0" dirty="0">
                          <a:solidFill>
                            <a:srgbClr val="FFFFFF"/>
                          </a:solidFill>
                          <a:latin typeface="Arial"/>
                          <a:cs typeface="Arial"/>
                        </a:rPr>
                        <a:t> </a:t>
                      </a:r>
                      <a:r>
                        <a:rPr lang="it-IT" sz="1000" b="1" noProof="0" dirty="0">
                          <a:solidFill>
                            <a:srgbClr val="FFFFFF"/>
                          </a:solidFill>
                          <a:latin typeface="Arial"/>
                          <a:cs typeface="Arial"/>
                        </a:rPr>
                        <a:t>Le</a:t>
                      </a:r>
                      <a:r>
                        <a:rPr lang="it-IT" sz="1000" b="1" spc="65" noProof="0" dirty="0">
                          <a:solidFill>
                            <a:srgbClr val="FFFFFF"/>
                          </a:solidFill>
                          <a:latin typeface="Arial"/>
                          <a:cs typeface="Arial"/>
                        </a:rPr>
                        <a:t> </a:t>
                      </a:r>
                      <a:r>
                        <a:rPr lang="it-IT" sz="1000" b="1" spc="-10" noProof="0" dirty="0">
                          <a:solidFill>
                            <a:srgbClr val="FFFFFF"/>
                          </a:solidFill>
                          <a:latin typeface="Arial"/>
                          <a:cs typeface="Arial"/>
                        </a:rPr>
                        <a:t>procedure </a:t>
                      </a:r>
                      <a:r>
                        <a:rPr lang="it-IT" sz="1000" b="1" noProof="0" dirty="0">
                          <a:solidFill>
                            <a:srgbClr val="FFFFFF"/>
                          </a:solidFill>
                          <a:latin typeface="Arial"/>
                          <a:cs typeface="Arial"/>
                        </a:rPr>
                        <a:t>d’emergenza</a:t>
                      </a:r>
                      <a:r>
                        <a:rPr lang="it-IT" sz="1000" b="1" spc="120" noProof="0" dirty="0">
                          <a:solidFill>
                            <a:srgbClr val="FFFFFF"/>
                          </a:solidFill>
                          <a:latin typeface="Arial"/>
                          <a:cs typeface="Arial"/>
                        </a:rPr>
                        <a:t> </a:t>
                      </a:r>
                      <a:r>
                        <a:rPr lang="it-IT" sz="1000" b="1" spc="-10" noProof="0" dirty="0">
                          <a:solidFill>
                            <a:srgbClr val="FFFFFF"/>
                          </a:solidFill>
                          <a:latin typeface="Arial"/>
                          <a:cs typeface="Arial"/>
                        </a:rPr>
                        <a:t>richiedono </a:t>
                      </a:r>
                      <a:r>
                        <a:rPr lang="it-IT" sz="1000" b="1" noProof="0" dirty="0">
                          <a:solidFill>
                            <a:srgbClr val="FFFFFF"/>
                          </a:solidFill>
                          <a:latin typeface="Arial"/>
                          <a:cs typeface="Arial"/>
                        </a:rPr>
                        <a:t>l’accesso</a:t>
                      </a:r>
                      <a:r>
                        <a:rPr lang="it-IT" sz="1000" b="1" spc="50" noProof="0" dirty="0">
                          <a:solidFill>
                            <a:srgbClr val="FFFFFF"/>
                          </a:solidFill>
                          <a:latin typeface="Arial"/>
                          <a:cs typeface="Arial"/>
                        </a:rPr>
                        <a:t> </a:t>
                      </a:r>
                      <a:r>
                        <a:rPr lang="it-IT" sz="1000" b="1" noProof="0" dirty="0">
                          <a:solidFill>
                            <a:srgbClr val="FFFFFF"/>
                          </a:solidFill>
                          <a:latin typeface="Arial"/>
                          <a:cs typeface="Arial"/>
                        </a:rPr>
                        <a:t>con</a:t>
                      </a:r>
                      <a:r>
                        <a:rPr lang="it-IT" sz="1000" b="1" spc="50" noProof="0" dirty="0">
                          <a:solidFill>
                            <a:srgbClr val="FFFFFF"/>
                          </a:solidFill>
                          <a:latin typeface="Arial"/>
                          <a:cs typeface="Arial"/>
                        </a:rPr>
                        <a:t> </a:t>
                      </a:r>
                      <a:r>
                        <a:rPr lang="it-IT" sz="1000" b="1" noProof="0" dirty="0">
                          <a:solidFill>
                            <a:srgbClr val="FFFFFF"/>
                          </a:solidFill>
                          <a:latin typeface="Arial"/>
                          <a:cs typeface="Arial"/>
                        </a:rPr>
                        <a:t>DPI</a:t>
                      </a:r>
                      <a:r>
                        <a:rPr lang="it-IT" sz="1000" b="1" spc="50" noProof="0" dirty="0">
                          <a:solidFill>
                            <a:srgbClr val="FFFFFF"/>
                          </a:solidFill>
                          <a:latin typeface="Arial"/>
                          <a:cs typeface="Arial"/>
                        </a:rPr>
                        <a:t> </a:t>
                      </a:r>
                      <a:r>
                        <a:rPr lang="it-IT" sz="1000" b="1" noProof="0" dirty="0">
                          <a:solidFill>
                            <a:srgbClr val="FFFFFF"/>
                          </a:solidFill>
                          <a:latin typeface="Arial"/>
                          <a:cs typeface="Arial"/>
                        </a:rPr>
                        <a:t>per</a:t>
                      </a:r>
                      <a:r>
                        <a:rPr lang="it-IT" sz="1000" b="1" spc="55" noProof="0" dirty="0">
                          <a:solidFill>
                            <a:srgbClr val="FFFFFF"/>
                          </a:solidFill>
                          <a:latin typeface="Arial"/>
                          <a:cs typeface="Arial"/>
                        </a:rPr>
                        <a:t> </a:t>
                      </a:r>
                      <a:r>
                        <a:rPr lang="it-IT" sz="1000" b="1" spc="-25" noProof="0" dirty="0">
                          <a:solidFill>
                            <a:srgbClr val="FFFFFF"/>
                          </a:solidFill>
                          <a:latin typeface="Arial"/>
                          <a:cs typeface="Arial"/>
                        </a:rPr>
                        <a:t>la </a:t>
                      </a:r>
                      <a:r>
                        <a:rPr lang="it-IT" sz="1000" b="1" spc="-10" noProof="0" dirty="0">
                          <a:solidFill>
                            <a:srgbClr val="FFFFFF"/>
                          </a:solidFill>
                          <a:latin typeface="Arial"/>
                          <a:cs typeface="Arial"/>
                        </a:rPr>
                        <a:t>respirazione.</a:t>
                      </a:r>
                      <a:endParaRPr lang="it-IT" sz="1000" noProof="0" dirty="0">
                        <a:latin typeface="Arial"/>
                        <a:cs typeface="Arial"/>
                      </a:endParaRPr>
                    </a:p>
                    <a:p>
                      <a:pPr marL="27305" algn="just">
                        <a:lnSpc>
                          <a:spcPts val="905"/>
                        </a:lnSpc>
                      </a:pPr>
                      <a:r>
                        <a:rPr lang="it-IT" sz="1000" b="1" noProof="0" dirty="0">
                          <a:solidFill>
                            <a:srgbClr val="FFFFFF"/>
                          </a:solidFill>
                          <a:latin typeface="Arial"/>
                          <a:cs typeface="Arial"/>
                        </a:rPr>
                        <a:t>Comunicazione</a:t>
                      </a:r>
                      <a:r>
                        <a:rPr lang="it-IT" sz="1000" b="1" spc="140" noProof="0" dirty="0">
                          <a:solidFill>
                            <a:srgbClr val="FFFFFF"/>
                          </a:solidFill>
                          <a:latin typeface="Arial"/>
                          <a:cs typeface="Arial"/>
                        </a:rPr>
                        <a:t> </a:t>
                      </a:r>
                      <a:r>
                        <a:rPr lang="it-IT" sz="1000" b="1" spc="-25" noProof="0" dirty="0">
                          <a:solidFill>
                            <a:srgbClr val="FFFFFF"/>
                          </a:solidFill>
                          <a:latin typeface="Arial"/>
                          <a:cs typeface="Arial"/>
                        </a:rPr>
                        <a:t>con</a:t>
                      </a:r>
                      <a:endParaRPr lang="it-IT" sz="1000" noProof="0" dirty="0">
                        <a:latin typeface="Arial"/>
                        <a:cs typeface="Arial"/>
                      </a:endParaRPr>
                    </a:p>
                    <a:p>
                      <a:pPr marL="27305" marR="90805">
                        <a:lnSpc>
                          <a:spcPts val="969"/>
                        </a:lnSpc>
                        <a:spcBef>
                          <a:spcPts val="45"/>
                        </a:spcBef>
                      </a:pPr>
                      <a:r>
                        <a:rPr lang="it-IT" sz="1000" b="1" noProof="0" dirty="0">
                          <a:solidFill>
                            <a:srgbClr val="FFFFFF"/>
                          </a:solidFill>
                          <a:latin typeface="Arial"/>
                          <a:cs typeface="Arial"/>
                        </a:rPr>
                        <a:t>l’interno</a:t>
                      </a:r>
                      <a:r>
                        <a:rPr lang="it-IT" sz="1000" b="1" spc="75" noProof="0" dirty="0">
                          <a:solidFill>
                            <a:srgbClr val="FFFFFF"/>
                          </a:solidFill>
                          <a:latin typeface="Arial"/>
                          <a:cs typeface="Arial"/>
                        </a:rPr>
                        <a:t> </a:t>
                      </a:r>
                      <a:r>
                        <a:rPr lang="it-IT" sz="1000" b="1" noProof="0" dirty="0">
                          <a:solidFill>
                            <a:srgbClr val="FFFFFF"/>
                          </a:solidFill>
                          <a:latin typeface="Arial"/>
                          <a:cs typeface="Arial"/>
                        </a:rPr>
                        <a:t>garantita</a:t>
                      </a:r>
                      <a:r>
                        <a:rPr lang="it-IT" sz="1000" b="1" spc="80" noProof="0" dirty="0">
                          <a:solidFill>
                            <a:srgbClr val="FFFFFF"/>
                          </a:solidFill>
                          <a:latin typeface="Arial"/>
                          <a:cs typeface="Arial"/>
                        </a:rPr>
                        <a:t> </a:t>
                      </a:r>
                      <a:r>
                        <a:rPr lang="it-IT" sz="1000" b="1" spc="-20" noProof="0" dirty="0">
                          <a:solidFill>
                            <a:srgbClr val="FFFFFF"/>
                          </a:solidFill>
                          <a:latin typeface="Arial"/>
                          <a:cs typeface="Arial"/>
                        </a:rPr>
                        <a:t>dalla </a:t>
                      </a:r>
                      <a:r>
                        <a:rPr lang="it-IT" sz="1000" b="1" noProof="0" dirty="0">
                          <a:solidFill>
                            <a:srgbClr val="FFFFFF"/>
                          </a:solidFill>
                          <a:latin typeface="Arial"/>
                          <a:cs typeface="Arial"/>
                        </a:rPr>
                        <a:t>presenza</a:t>
                      </a:r>
                      <a:r>
                        <a:rPr lang="it-IT" sz="1000" b="1" spc="55" noProof="0" dirty="0">
                          <a:solidFill>
                            <a:srgbClr val="FFFFFF"/>
                          </a:solidFill>
                          <a:latin typeface="Arial"/>
                          <a:cs typeface="Arial"/>
                        </a:rPr>
                        <a:t> </a:t>
                      </a:r>
                      <a:r>
                        <a:rPr lang="it-IT" sz="1000" b="1" noProof="0" dirty="0">
                          <a:solidFill>
                            <a:srgbClr val="FFFFFF"/>
                          </a:solidFill>
                          <a:latin typeface="Arial"/>
                          <a:cs typeface="Arial"/>
                        </a:rPr>
                        <a:t>costante</a:t>
                      </a:r>
                      <a:r>
                        <a:rPr lang="it-IT" sz="1000" b="1" spc="55" noProof="0" dirty="0">
                          <a:solidFill>
                            <a:srgbClr val="FFFFFF"/>
                          </a:solidFill>
                          <a:latin typeface="Arial"/>
                          <a:cs typeface="Arial"/>
                        </a:rPr>
                        <a:t> </a:t>
                      </a:r>
                      <a:r>
                        <a:rPr lang="it-IT" sz="1000" b="1" noProof="0" dirty="0">
                          <a:solidFill>
                            <a:srgbClr val="FFFFFF"/>
                          </a:solidFill>
                          <a:latin typeface="Arial"/>
                          <a:cs typeface="Arial"/>
                        </a:rPr>
                        <a:t>di</a:t>
                      </a:r>
                      <a:r>
                        <a:rPr lang="it-IT" sz="1000" b="1" spc="55" noProof="0" dirty="0">
                          <a:solidFill>
                            <a:srgbClr val="FFFFFF"/>
                          </a:solidFill>
                          <a:latin typeface="Arial"/>
                          <a:cs typeface="Arial"/>
                        </a:rPr>
                        <a:t> </a:t>
                      </a:r>
                      <a:r>
                        <a:rPr lang="it-IT" sz="1000" b="1" spc="-25" noProof="0" dirty="0">
                          <a:solidFill>
                            <a:srgbClr val="FFFFFF"/>
                          </a:solidFill>
                          <a:latin typeface="Arial"/>
                          <a:cs typeface="Arial"/>
                        </a:rPr>
                        <a:t>una </a:t>
                      </a:r>
                      <a:r>
                        <a:rPr lang="it-IT" sz="1000" b="1" noProof="0" dirty="0">
                          <a:solidFill>
                            <a:srgbClr val="FFFFFF"/>
                          </a:solidFill>
                          <a:latin typeface="Arial"/>
                          <a:cs typeface="Arial"/>
                        </a:rPr>
                        <a:t>persona</a:t>
                      </a:r>
                      <a:r>
                        <a:rPr lang="it-IT" sz="1000" b="1" spc="55" noProof="0" dirty="0">
                          <a:solidFill>
                            <a:srgbClr val="FFFFFF"/>
                          </a:solidFill>
                          <a:latin typeface="Arial"/>
                          <a:cs typeface="Arial"/>
                        </a:rPr>
                        <a:t> </a:t>
                      </a:r>
                      <a:r>
                        <a:rPr lang="it-IT" sz="1000" b="1" noProof="0" dirty="0">
                          <a:solidFill>
                            <a:srgbClr val="FFFFFF"/>
                          </a:solidFill>
                          <a:latin typeface="Arial"/>
                          <a:cs typeface="Arial"/>
                        </a:rPr>
                        <a:t>che</a:t>
                      </a:r>
                      <a:r>
                        <a:rPr lang="it-IT" sz="1000" b="1" spc="60" noProof="0" dirty="0">
                          <a:solidFill>
                            <a:srgbClr val="FFFFFF"/>
                          </a:solidFill>
                          <a:latin typeface="Arial"/>
                          <a:cs typeface="Arial"/>
                        </a:rPr>
                        <a:t> </a:t>
                      </a:r>
                      <a:r>
                        <a:rPr lang="it-IT" sz="1000" b="1" spc="-10" noProof="0" dirty="0">
                          <a:solidFill>
                            <a:srgbClr val="FFFFFF"/>
                          </a:solidFill>
                          <a:latin typeface="Arial"/>
                          <a:cs typeface="Arial"/>
                        </a:rPr>
                        <a:t>stazioni </a:t>
                      </a:r>
                      <a:r>
                        <a:rPr lang="it-IT" sz="1000" b="1" noProof="0" dirty="0">
                          <a:solidFill>
                            <a:srgbClr val="FFFFFF"/>
                          </a:solidFill>
                          <a:latin typeface="Arial"/>
                          <a:cs typeface="Arial"/>
                        </a:rPr>
                        <a:t>all’esterno</a:t>
                      </a:r>
                      <a:r>
                        <a:rPr lang="it-IT" sz="1000" b="1" spc="70" noProof="0" dirty="0">
                          <a:solidFill>
                            <a:srgbClr val="FFFFFF"/>
                          </a:solidFill>
                          <a:latin typeface="Arial"/>
                          <a:cs typeface="Arial"/>
                        </a:rPr>
                        <a:t> </a:t>
                      </a:r>
                      <a:r>
                        <a:rPr lang="it-IT" sz="1000" b="1" noProof="0" dirty="0">
                          <a:solidFill>
                            <a:srgbClr val="FFFFFF"/>
                          </a:solidFill>
                          <a:latin typeface="Arial"/>
                          <a:cs typeface="Arial"/>
                        </a:rPr>
                        <a:t>dello</a:t>
                      </a:r>
                      <a:r>
                        <a:rPr lang="it-IT" sz="1000" b="1" spc="70" noProof="0" dirty="0">
                          <a:solidFill>
                            <a:srgbClr val="FFFFFF"/>
                          </a:solidFill>
                          <a:latin typeface="Arial"/>
                          <a:cs typeface="Arial"/>
                        </a:rPr>
                        <a:t> </a:t>
                      </a:r>
                      <a:r>
                        <a:rPr lang="it-IT" sz="1000" b="1" spc="-10" noProof="0" dirty="0">
                          <a:solidFill>
                            <a:srgbClr val="FFFFFF"/>
                          </a:solidFill>
                          <a:latin typeface="Arial"/>
                          <a:cs typeface="Arial"/>
                        </a:rPr>
                        <a:t>spazio confinato.</a:t>
                      </a:r>
                      <a:endParaRPr lang="it-IT" sz="1000" noProof="0" dirty="0">
                        <a:latin typeface="Arial"/>
                        <a:cs typeface="Arial"/>
                      </a:endParaRPr>
                    </a:p>
                  </a:txBody>
                  <a:tcPr marL="0" marR="0" marT="28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tc>
                  <a:txBody>
                    <a:bodyPr/>
                    <a:lstStyle/>
                    <a:p>
                      <a:pPr marL="27305" marR="78740">
                        <a:lnSpc>
                          <a:spcPts val="969"/>
                        </a:lnSpc>
                        <a:spcBef>
                          <a:spcPts val="20"/>
                        </a:spcBef>
                      </a:pPr>
                      <a:endParaRPr lang="it-IT" sz="1000" b="1" noProof="0" dirty="0">
                        <a:latin typeface="Arial"/>
                        <a:cs typeface="Arial"/>
                      </a:endParaRPr>
                    </a:p>
                    <a:p>
                      <a:pPr marL="27305" marR="78740">
                        <a:lnSpc>
                          <a:spcPts val="969"/>
                        </a:lnSpc>
                        <a:spcBef>
                          <a:spcPts val="20"/>
                        </a:spcBef>
                      </a:pPr>
                      <a:r>
                        <a:rPr lang="it-IT" sz="1000" b="1" noProof="0" dirty="0">
                          <a:latin typeface="Arial"/>
                          <a:cs typeface="Arial"/>
                        </a:rPr>
                        <a:t>Pericoloso</a:t>
                      </a:r>
                      <a:r>
                        <a:rPr lang="it-IT" sz="1000" b="1" spc="70" noProof="0" dirty="0">
                          <a:latin typeface="Arial"/>
                          <a:cs typeface="Arial"/>
                        </a:rPr>
                        <a:t> </a:t>
                      </a:r>
                      <a:r>
                        <a:rPr lang="it-IT" sz="1000" b="1" noProof="0" dirty="0">
                          <a:latin typeface="Arial"/>
                          <a:cs typeface="Arial"/>
                        </a:rPr>
                        <a:t>ma</a:t>
                      </a:r>
                      <a:r>
                        <a:rPr lang="it-IT" sz="1000" b="1" spc="70" noProof="0" dirty="0">
                          <a:latin typeface="Arial"/>
                          <a:cs typeface="Arial"/>
                        </a:rPr>
                        <a:t> </a:t>
                      </a:r>
                      <a:r>
                        <a:rPr lang="it-IT" sz="1000" b="1" spc="-25" noProof="0" dirty="0">
                          <a:latin typeface="Arial"/>
                          <a:cs typeface="Arial"/>
                        </a:rPr>
                        <a:t>non </a:t>
                      </a:r>
                      <a:r>
                        <a:rPr lang="it-IT" sz="1000" b="1" noProof="0" dirty="0">
                          <a:latin typeface="Arial"/>
                          <a:cs typeface="Arial"/>
                        </a:rPr>
                        <a:t>immediatamente</a:t>
                      </a:r>
                      <a:r>
                        <a:rPr lang="it-IT" sz="1000" b="1" spc="150" noProof="0" dirty="0">
                          <a:latin typeface="Arial"/>
                          <a:cs typeface="Arial"/>
                        </a:rPr>
                        <a:t> </a:t>
                      </a:r>
                      <a:r>
                        <a:rPr lang="it-IT" sz="1000" b="1" spc="-10" noProof="0" dirty="0">
                          <a:latin typeface="Arial"/>
                          <a:cs typeface="Arial"/>
                        </a:rPr>
                        <a:t>pericoloso </a:t>
                      </a:r>
                      <a:r>
                        <a:rPr lang="it-IT" sz="1000" b="1" noProof="0" dirty="0">
                          <a:latin typeface="Arial"/>
                          <a:cs typeface="Arial"/>
                        </a:rPr>
                        <a:t>per</a:t>
                      </a:r>
                      <a:r>
                        <a:rPr lang="it-IT" sz="1000" b="1" spc="25" noProof="0" dirty="0">
                          <a:latin typeface="Arial"/>
                          <a:cs typeface="Arial"/>
                        </a:rPr>
                        <a:t> </a:t>
                      </a:r>
                      <a:r>
                        <a:rPr lang="it-IT" sz="1000" b="1" noProof="0" dirty="0">
                          <a:latin typeface="Arial"/>
                          <a:cs typeface="Arial"/>
                        </a:rPr>
                        <a:t>la</a:t>
                      </a:r>
                      <a:r>
                        <a:rPr lang="it-IT" sz="1000" b="1" spc="30" noProof="0" dirty="0">
                          <a:latin typeface="Arial"/>
                          <a:cs typeface="Arial"/>
                        </a:rPr>
                        <a:t> </a:t>
                      </a:r>
                      <a:r>
                        <a:rPr lang="it-IT" sz="1000" b="1" noProof="0" dirty="0">
                          <a:latin typeface="Arial"/>
                          <a:cs typeface="Arial"/>
                        </a:rPr>
                        <a:t>vita</a:t>
                      </a:r>
                      <a:r>
                        <a:rPr lang="it-IT" sz="1000" b="1" spc="30" noProof="0" dirty="0">
                          <a:latin typeface="Arial"/>
                          <a:cs typeface="Arial"/>
                        </a:rPr>
                        <a:t> </a:t>
                      </a:r>
                      <a:r>
                        <a:rPr lang="it-IT" sz="1000" b="1" noProof="0" dirty="0">
                          <a:latin typeface="Arial"/>
                          <a:cs typeface="Arial"/>
                        </a:rPr>
                        <a:t>e</a:t>
                      </a:r>
                      <a:r>
                        <a:rPr lang="it-IT" sz="1000" b="1" spc="30" noProof="0" dirty="0">
                          <a:latin typeface="Arial"/>
                          <a:cs typeface="Arial"/>
                        </a:rPr>
                        <a:t> </a:t>
                      </a:r>
                      <a:r>
                        <a:rPr lang="it-IT" sz="1000" b="1" noProof="0" dirty="0">
                          <a:latin typeface="Arial"/>
                          <a:cs typeface="Arial"/>
                        </a:rPr>
                        <a:t>la</a:t>
                      </a:r>
                      <a:r>
                        <a:rPr lang="it-IT" sz="1000" b="1" spc="30" noProof="0" dirty="0">
                          <a:latin typeface="Arial"/>
                          <a:cs typeface="Arial"/>
                        </a:rPr>
                        <a:t> </a:t>
                      </a:r>
                      <a:r>
                        <a:rPr lang="it-IT" sz="1000" b="1" noProof="0" dirty="0">
                          <a:latin typeface="Arial"/>
                          <a:cs typeface="Arial"/>
                        </a:rPr>
                        <a:t>salute.</a:t>
                      </a:r>
                      <a:r>
                        <a:rPr lang="it-IT" sz="1000" b="1" spc="30" noProof="0" dirty="0">
                          <a:latin typeface="Arial"/>
                          <a:cs typeface="Arial"/>
                        </a:rPr>
                        <a:t> </a:t>
                      </a:r>
                      <a:r>
                        <a:rPr lang="it-IT" sz="1000" b="1" spc="-25" noProof="0" dirty="0">
                          <a:latin typeface="Arial"/>
                          <a:cs typeface="Arial"/>
                        </a:rPr>
                        <a:t>Le </a:t>
                      </a:r>
                      <a:r>
                        <a:rPr lang="it-IT" sz="1000" b="1" noProof="0" dirty="0">
                          <a:latin typeface="Arial"/>
                          <a:cs typeface="Arial"/>
                        </a:rPr>
                        <a:t>procedure</a:t>
                      </a:r>
                      <a:r>
                        <a:rPr lang="it-IT" sz="1000" b="1" spc="105" noProof="0" dirty="0">
                          <a:latin typeface="Arial"/>
                          <a:cs typeface="Arial"/>
                        </a:rPr>
                        <a:t> </a:t>
                      </a:r>
                      <a:r>
                        <a:rPr lang="it-IT" sz="1000" b="1" spc="-10" noProof="0" dirty="0">
                          <a:latin typeface="Arial"/>
                          <a:cs typeface="Arial"/>
                        </a:rPr>
                        <a:t>d’emergenza </a:t>
                      </a:r>
                      <a:r>
                        <a:rPr lang="it-IT" sz="1000" b="1" noProof="0" dirty="0">
                          <a:latin typeface="Arial"/>
                          <a:cs typeface="Arial"/>
                        </a:rPr>
                        <a:t>richiedono</a:t>
                      </a:r>
                      <a:r>
                        <a:rPr lang="it-IT" sz="1000" b="1" spc="85" noProof="0" dirty="0">
                          <a:latin typeface="Arial"/>
                          <a:cs typeface="Arial"/>
                        </a:rPr>
                        <a:t> </a:t>
                      </a:r>
                      <a:r>
                        <a:rPr lang="it-IT" sz="1000" b="1" noProof="0" dirty="0">
                          <a:latin typeface="Arial"/>
                          <a:cs typeface="Arial"/>
                        </a:rPr>
                        <a:t>l’accesso</a:t>
                      </a:r>
                      <a:r>
                        <a:rPr lang="it-IT" sz="1000" b="1" spc="85" noProof="0" dirty="0">
                          <a:latin typeface="Arial"/>
                          <a:cs typeface="Arial"/>
                        </a:rPr>
                        <a:t> </a:t>
                      </a:r>
                      <a:r>
                        <a:rPr lang="it-IT" sz="1000" b="1" spc="-25" noProof="0" dirty="0">
                          <a:latin typeface="Arial"/>
                          <a:cs typeface="Arial"/>
                        </a:rPr>
                        <a:t>con </a:t>
                      </a:r>
                      <a:r>
                        <a:rPr lang="it-IT" sz="1000" b="1" noProof="0" dirty="0">
                          <a:latin typeface="Arial"/>
                          <a:cs typeface="Arial"/>
                        </a:rPr>
                        <a:t>DPI</a:t>
                      </a:r>
                      <a:r>
                        <a:rPr lang="it-IT" sz="1000" b="1" spc="35" noProof="0" dirty="0">
                          <a:latin typeface="Arial"/>
                          <a:cs typeface="Arial"/>
                        </a:rPr>
                        <a:t> </a:t>
                      </a:r>
                      <a:r>
                        <a:rPr lang="it-IT" sz="1000" b="1" noProof="0" dirty="0">
                          <a:latin typeface="Arial"/>
                          <a:cs typeface="Arial"/>
                        </a:rPr>
                        <a:t>per</a:t>
                      </a:r>
                      <a:r>
                        <a:rPr lang="it-IT" sz="1000" b="1" spc="35" noProof="0" dirty="0">
                          <a:latin typeface="Arial"/>
                          <a:cs typeface="Arial"/>
                        </a:rPr>
                        <a:t> </a:t>
                      </a:r>
                      <a:r>
                        <a:rPr lang="it-IT" sz="1000" b="1" noProof="0" dirty="0">
                          <a:latin typeface="Arial"/>
                          <a:cs typeface="Arial"/>
                        </a:rPr>
                        <a:t>la</a:t>
                      </a:r>
                      <a:r>
                        <a:rPr lang="it-IT" sz="1000" b="1" spc="35" noProof="0" dirty="0">
                          <a:latin typeface="Arial"/>
                          <a:cs typeface="Arial"/>
                        </a:rPr>
                        <a:t> </a:t>
                      </a:r>
                      <a:r>
                        <a:rPr lang="it-IT" sz="1000" b="1" spc="-10" noProof="0" dirty="0">
                          <a:latin typeface="Arial"/>
                          <a:cs typeface="Arial"/>
                        </a:rPr>
                        <a:t>respirazione.</a:t>
                      </a:r>
                      <a:endParaRPr lang="it-IT" sz="1000" noProof="0" dirty="0">
                        <a:latin typeface="Arial"/>
                        <a:cs typeface="Arial"/>
                      </a:endParaRPr>
                    </a:p>
                    <a:p>
                      <a:pPr marL="27305">
                        <a:lnSpc>
                          <a:spcPts val="905"/>
                        </a:lnSpc>
                      </a:pPr>
                      <a:r>
                        <a:rPr lang="it-IT" sz="1000" b="1" noProof="0" dirty="0">
                          <a:latin typeface="Arial"/>
                          <a:cs typeface="Arial"/>
                        </a:rPr>
                        <a:t>Comunicazione</a:t>
                      </a:r>
                      <a:r>
                        <a:rPr lang="it-IT" sz="1000" b="1" spc="95" noProof="0" dirty="0">
                          <a:latin typeface="Arial"/>
                          <a:cs typeface="Arial"/>
                        </a:rPr>
                        <a:t> </a:t>
                      </a:r>
                      <a:r>
                        <a:rPr lang="it-IT" sz="1000" b="1" noProof="0" dirty="0">
                          <a:latin typeface="Arial"/>
                          <a:cs typeface="Arial"/>
                        </a:rPr>
                        <a:t>visiva</a:t>
                      </a:r>
                      <a:r>
                        <a:rPr lang="it-IT" sz="1000" b="1" spc="100" noProof="0" dirty="0">
                          <a:latin typeface="Arial"/>
                          <a:cs typeface="Arial"/>
                        </a:rPr>
                        <a:t> </a:t>
                      </a:r>
                      <a:r>
                        <a:rPr lang="it-IT" sz="1000" b="1" spc="-50" noProof="0" dirty="0">
                          <a:latin typeface="Arial"/>
                          <a:cs typeface="Arial"/>
                        </a:rPr>
                        <a:t>o</a:t>
                      </a:r>
                      <a:endParaRPr lang="it-IT" sz="1000" noProof="0" dirty="0">
                        <a:latin typeface="Arial"/>
                        <a:cs typeface="Arial"/>
                      </a:endParaRPr>
                    </a:p>
                    <a:p>
                      <a:pPr marL="27305" marR="363855">
                        <a:lnSpc>
                          <a:spcPts val="969"/>
                        </a:lnSpc>
                        <a:spcBef>
                          <a:spcPts val="45"/>
                        </a:spcBef>
                      </a:pPr>
                      <a:r>
                        <a:rPr lang="it-IT" sz="1000" b="1" noProof="0" dirty="0">
                          <a:latin typeface="Arial"/>
                          <a:cs typeface="Arial"/>
                        </a:rPr>
                        <a:t>uditiva</a:t>
                      </a:r>
                      <a:r>
                        <a:rPr lang="it-IT" sz="1000" b="1" spc="35" noProof="0" dirty="0">
                          <a:latin typeface="Arial"/>
                          <a:cs typeface="Arial"/>
                        </a:rPr>
                        <a:t> </a:t>
                      </a:r>
                      <a:r>
                        <a:rPr lang="it-IT" sz="1000" b="1" noProof="0" dirty="0">
                          <a:latin typeface="Arial"/>
                          <a:cs typeface="Arial"/>
                        </a:rPr>
                        <a:t>con</a:t>
                      </a:r>
                      <a:r>
                        <a:rPr lang="it-IT" sz="1000" b="1" spc="35" noProof="0" dirty="0">
                          <a:latin typeface="Arial"/>
                          <a:cs typeface="Arial"/>
                        </a:rPr>
                        <a:t> </a:t>
                      </a:r>
                      <a:r>
                        <a:rPr lang="it-IT" sz="1000" b="1" noProof="0" dirty="0">
                          <a:latin typeface="Arial"/>
                          <a:cs typeface="Arial"/>
                        </a:rPr>
                        <a:t>i</a:t>
                      </a:r>
                      <a:r>
                        <a:rPr lang="it-IT" sz="1000" b="1" spc="35" noProof="0" dirty="0">
                          <a:latin typeface="Arial"/>
                          <a:cs typeface="Arial"/>
                        </a:rPr>
                        <a:t> </a:t>
                      </a:r>
                      <a:r>
                        <a:rPr lang="it-IT" sz="1000" b="1" spc="-10" noProof="0" dirty="0">
                          <a:latin typeface="Arial"/>
                          <a:cs typeface="Arial"/>
                        </a:rPr>
                        <a:t>lavoratori all’interno</a:t>
                      </a:r>
                      <a:endParaRPr lang="it-IT" sz="1000" noProof="0" dirty="0">
                        <a:latin typeface="Arial"/>
                        <a:cs typeface="Arial"/>
                      </a:endParaRPr>
                    </a:p>
                  </a:txBody>
                  <a:tcPr marL="0" marR="0" marT="28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27305" marR="257810">
                        <a:lnSpc>
                          <a:spcPts val="969"/>
                        </a:lnSpc>
                        <a:spcBef>
                          <a:spcPts val="20"/>
                        </a:spcBef>
                      </a:pPr>
                      <a:endParaRPr lang="it-IT" sz="1000" b="1" noProof="0" dirty="0">
                        <a:solidFill>
                          <a:srgbClr val="FFFFFF"/>
                        </a:solidFill>
                        <a:latin typeface="Arial"/>
                        <a:cs typeface="Arial"/>
                      </a:endParaRPr>
                    </a:p>
                    <a:p>
                      <a:pPr marL="27305" marR="257810">
                        <a:lnSpc>
                          <a:spcPts val="969"/>
                        </a:lnSpc>
                        <a:spcBef>
                          <a:spcPts val="20"/>
                        </a:spcBef>
                      </a:pPr>
                      <a:r>
                        <a:rPr lang="it-IT" sz="1000" b="1" noProof="0" dirty="0">
                          <a:solidFill>
                            <a:srgbClr val="FFFFFF"/>
                          </a:solidFill>
                          <a:latin typeface="Arial"/>
                          <a:cs typeface="Arial"/>
                        </a:rPr>
                        <a:t>Pericolo</a:t>
                      </a:r>
                      <a:r>
                        <a:rPr lang="it-IT" sz="1000" b="1" spc="85" noProof="0" dirty="0">
                          <a:solidFill>
                            <a:srgbClr val="FFFFFF"/>
                          </a:solidFill>
                          <a:latin typeface="Arial"/>
                          <a:cs typeface="Arial"/>
                        </a:rPr>
                        <a:t> </a:t>
                      </a:r>
                      <a:r>
                        <a:rPr lang="it-IT" sz="1000" b="1" noProof="0" dirty="0">
                          <a:solidFill>
                            <a:srgbClr val="FFFFFF"/>
                          </a:solidFill>
                          <a:latin typeface="Arial"/>
                          <a:cs typeface="Arial"/>
                        </a:rPr>
                        <a:t>potenziale.</a:t>
                      </a:r>
                      <a:r>
                        <a:rPr lang="it-IT" sz="1000" b="1" spc="90" noProof="0" dirty="0">
                          <a:solidFill>
                            <a:srgbClr val="FFFFFF"/>
                          </a:solidFill>
                          <a:latin typeface="Arial"/>
                          <a:cs typeface="Arial"/>
                        </a:rPr>
                        <a:t> </a:t>
                      </a:r>
                      <a:r>
                        <a:rPr lang="it-IT" sz="1000" b="1" spc="-25" noProof="0" dirty="0">
                          <a:solidFill>
                            <a:srgbClr val="FFFFFF"/>
                          </a:solidFill>
                          <a:latin typeface="Arial"/>
                          <a:cs typeface="Arial"/>
                        </a:rPr>
                        <a:t>Non </a:t>
                      </a:r>
                      <a:r>
                        <a:rPr lang="it-IT" sz="1000" b="1" noProof="0" dirty="0">
                          <a:solidFill>
                            <a:srgbClr val="FFFFFF"/>
                          </a:solidFill>
                          <a:latin typeface="Arial"/>
                          <a:cs typeface="Arial"/>
                        </a:rPr>
                        <a:t>richiede</a:t>
                      </a:r>
                      <a:r>
                        <a:rPr lang="it-IT" sz="1000" b="1" spc="80" noProof="0" dirty="0">
                          <a:solidFill>
                            <a:srgbClr val="FFFFFF"/>
                          </a:solidFill>
                          <a:latin typeface="Arial"/>
                          <a:cs typeface="Arial"/>
                        </a:rPr>
                        <a:t> </a:t>
                      </a:r>
                      <a:r>
                        <a:rPr lang="it-IT" sz="1000" b="1" noProof="0" dirty="0">
                          <a:solidFill>
                            <a:srgbClr val="FFFFFF"/>
                          </a:solidFill>
                          <a:latin typeface="Arial"/>
                          <a:cs typeface="Arial"/>
                        </a:rPr>
                        <a:t>modifica</a:t>
                      </a:r>
                      <a:r>
                        <a:rPr lang="it-IT" sz="1000" b="1" spc="80" noProof="0" dirty="0">
                          <a:solidFill>
                            <a:srgbClr val="FFFFFF"/>
                          </a:solidFill>
                          <a:latin typeface="Arial"/>
                          <a:cs typeface="Arial"/>
                        </a:rPr>
                        <a:t> </a:t>
                      </a:r>
                      <a:r>
                        <a:rPr lang="it-IT" sz="1000" b="1" spc="-20" noProof="0" dirty="0">
                          <a:solidFill>
                            <a:srgbClr val="FFFFFF"/>
                          </a:solidFill>
                          <a:latin typeface="Arial"/>
                          <a:cs typeface="Arial"/>
                        </a:rPr>
                        <a:t>delle </a:t>
                      </a:r>
                      <a:r>
                        <a:rPr lang="it-IT" sz="1000" b="1" noProof="0" dirty="0">
                          <a:solidFill>
                            <a:srgbClr val="FFFFFF"/>
                          </a:solidFill>
                          <a:latin typeface="Arial"/>
                          <a:cs typeface="Arial"/>
                        </a:rPr>
                        <a:t>procedure</a:t>
                      </a:r>
                      <a:r>
                        <a:rPr lang="it-IT" sz="1000" b="1" spc="30" noProof="0" dirty="0">
                          <a:solidFill>
                            <a:srgbClr val="FFFFFF"/>
                          </a:solidFill>
                          <a:latin typeface="Arial"/>
                          <a:cs typeface="Arial"/>
                        </a:rPr>
                        <a:t> </a:t>
                      </a:r>
                      <a:r>
                        <a:rPr lang="it-IT" sz="1000" b="1" noProof="0" dirty="0">
                          <a:solidFill>
                            <a:srgbClr val="FFFFFF"/>
                          </a:solidFill>
                          <a:latin typeface="Arial"/>
                          <a:cs typeface="Arial"/>
                        </a:rPr>
                        <a:t>di</a:t>
                      </a:r>
                      <a:r>
                        <a:rPr lang="it-IT" sz="1000" b="1" spc="35" noProof="0" dirty="0">
                          <a:solidFill>
                            <a:srgbClr val="FFFFFF"/>
                          </a:solidFill>
                          <a:latin typeface="Arial"/>
                          <a:cs typeface="Arial"/>
                        </a:rPr>
                        <a:t> </a:t>
                      </a:r>
                      <a:r>
                        <a:rPr lang="it-IT" sz="1000" b="1" spc="-10" noProof="0" dirty="0">
                          <a:solidFill>
                            <a:srgbClr val="FFFFFF"/>
                          </a:solidFill>
                          <a:latin typeface="Arial"/>
                          <a:cs typeface="Arial"/>
                        </a:rPr>
                        <a:t>lavoro.</a:t>
                      </a:r>
                      <a:endParaRPr lang="it-IT" sz="1000" noProof="0" dirty="0">
                        <a:latin typeface="Arial"/>
                        <a:cs typeface="Arial"/>
                      </a:endParaRPr>
                    </a:p>
                    <a:p>
                      <a:pPr marL="27305">
                        <a:lnSpc>
                          <a:spcPts val="915"/>
                        </a:lnSpc>
                      </a:pPr>
                      <a:r>
                        <a:rPr lang="it-IT" sz="1000" b="1" noProof="0" dirty="0">
                          <a:solidFill>
                            <a:srgbClr val="FFFFFF"/>
                          </a:solidFill>
                          <a:latin typeface="Arial"/>
                          <a:cs typeface="Arial"/>
                        </a:rPr>
                        <a:t>Procedure</a:t>
                      </a:r>
                      <a:r>
                        <a:rPr lang="it-IT" sz="1000" b="1" spc="110" noProof="0" dirty="0">
                          <a:solidFill>
                            <a:srgbClr val="FFFFFF"/>
                          </a:solidFill>
                          <a:latin typeface="Arial"/>
                          <a:cs typeface="Arial"/>
                        </a:rPr>
                        <a:t> </a:t>
                      </a:r>
                      <a:r>
                        <a:rPr lang="it-IT" sz="1000" b="1" spc="-10" noProof="0" dirty="0">
                          <a:solidFill>
                            <a:srgbClr val="FFFFFF"/>
                          </a:solidFill>
                          <a:latin typeface="Arial"/>
                          <a:cs typeface="Arial"/>
                        </a:rPr>
                        <a:t>d’emergenza</a:t>
                      </a:r>
                      <a:endParaRPr lang="it-IT" sz="1000" noProof="0" dirty="0">
                        <a:latin typeface="Arial"/>
                        <a:cs typeface="Arial"/>
                      </a:endParaRPr>
                    </a:p>
                    <a:p>
                      <a:pPr marL="27305" marR="196215">
                        <a:lnSpc>
                          <a:spcPts val="969"/>
                        </a:lnSpc>
                        <a:spcBef>
                          <a:spcPts val="45"/>
                        </a:spcBef>
                      </a:pPr>
                      <a:r>
                        <a:rPr lang="it-IT" sz="1000" b="1" noProof="0" dirty="0">
                          <a:solidFill>
                            <a:srgbClr val="FFFFFF"/>
                          </a:solidFill>
                          <a:latin typeface="Arial"/>
                          <a:cs typeface="Arial"/>
                        </a:rPr>
                        <a:t>standard.</a:t>
                      </a:r>
                      <a:r>
                        <a:rPr lang="it-IT" sz="1000" b="1" spc="85" noProof="0" dirty="0">
                          <a:solidFill>
                            <a:srgbClr val="FFFFFF"/>
                          </a:solidFill>
                          <a:latin typeface="Arial"/>
                          <a:cs typeface="Arial"/>
                        </a:rPr>
                        <a:t> </a:t>
                      </a:r>
                      <a:r>
                        <a:rPr lang="it-IT" sz="1000" b="1" spc="-10" noProof="0" dirty="0">
                          <a:solidFill>
                            <a:srgbClr val="FFFFFF"/>
                          </a:solidFill>
                          <a:latin typeface="Arial"/>
                          <a:cs typeface="Arial"/>
                        </a:rPr>
                        <a:t>Comunicazione </a:t>
                      </a:r>
                      <a:r>
                        <a:rPr lang="it-IT" sz="1000" b="1" noProof="0" dirty="0">
                          <a:solidFill>
                            <a:srgbClr val="FFFFFF"/>
                          </a:solidFill>
                          <a:latin typeface="Arial"/>
                          <a:cs typeface="Arial"/>
                        </a:rPr>
                        <a:t>diretta</a:t>
                      </a:r>
                      <a:r>
                        <a:rPr lang="it-IT" sz="1000" b="1" spc="30" noProof="0" dirty="0">
                          <a:solidFill>
                            <a:srgbClr val="FFFFFF"/>
                          </a:solidFill>
                          <a:latin typeface="Arial"/>
                          <a:cs typeface="Arial"/>
                        </a:rPr>
                        <a:t> </a:t>
                      </a:r>
                      <a:r>
                        <a:rPr lang="it-IT" sz="1000" b="1" noProof="0" dirty="0">
                          <a:solidFill>
                            <a:srgbClr val="FFFFFF"/>
                          </a:solidFill>
                          <a:latin typeface="Arial"/>
                          <a:cs typeface="Arial"/>
                        </a:rPr>
                        <a:t>con</a:t>
                      </a:r>
                      <a:r>
                        <a:rPr lang="it-IT" sz="1000" b="1" spc="35" noProof="0" dirty="0">
                          <a:solidFill>
                            <a:srgbClr val="FFFFFF"/>
                          </a:solidFill>
                          <a:latin typeface="Arial"/>
                          <a:cs typeface="Arial"/>
                        </a:rPr>
                        <a:t> </a:t>
                      </a:r>
                      <a:r>
                        <a:rPr lang="it-IT" sz="1000" b="1" noProof="0" dirty="0">
                          <a:solidFill>
                            <a:srgbClr val="FFFFFF"/>
                          </a:solidFill>
                          <a:latin typeface="Arial"/>
                          <a:cs typeface="Arial"/>
                        </a:rPr>
                        <a:t>i</a:t>
                      </a:r>
                      <a:r>
                        <a:rPr lang="it-IT" sz="1000" b="1" spc="35" noProof="0" dirty="0">
                          <a:solidFill>
                            <a:srgbClr val="FFFFFF"/>
                          </a:solidFill>
                          <a:latin typeface="Arial"/>
                          <a:cs typeface="Arial"/>
                        </a:rPr>
                        <a:t> </a:t>
                      </a:r>
                      <a:r>
                        <a:rPr lang="it-IT" sz="1000" b="1" spc="-10" noProof="0" dirty="0">
                          <a:solidFill>
                            <a:srgbClr val="FFFFFF"/>
                          </a:solidFill>
                          <a:latin typeface="Arial"/>
                          <a:cs typeface="Arial"/>
                        </a:rPr>
                        <a:t>lavoratori </a:t>
                      </a:r>
                      <a:r>
                        <a:rPr lang="it-IT" sz="1000" b="1" noProof="0" dirty="0">
                          <a:solidFill>
                            <a:srgbClr val="FFFFFF"/>
                          </a:solidFill>
                          <a:latin typeface="Arial"/>
                          <a:cs typeface="Arial"/>
                        </a:rPr>
                        <a:t>all’interno</a:t>
                      </a:r>
                      <a:r>
                        <a:rPr lang="it-IT" sz="1000" b="1" spc="65" noProof="0" dirty="0">
                          <a:solidFill>
                            <a:srgbClr val="FFFFFF"/>
                          </a:solidFill>
                          <a:latin typeface="Arial"/>
                          <a:cs typeface="Arial"/>
                        </a:rPr>
                        <a:t> </a:t>
                      </a:r>
                      <a:r>
                        <a:rPr lang="it-IT" sz="1000" b="1" noProof="0" dirty="0">
                          <a:solidFill>
                            <a:srgbClr val="FFFFFF"/>
                          </a:solidFill>
                          <a:latin typeface="Arial"/>
                          <a:cs typeface="Arial"/>
                        </a:rPr>
                        <a:t>dello</a:t>
                      </a:r>
                      <a:r>
                        <a:rPr lang="it-IT" sz="1000" b="1" spc="70" noProof="0" dirty="0">
                          <a:solidFill>
                            <a:srgbClr val="FFFFFF"/>
                          </a:solidFill>
                          <a:latin typeface="Arial"/>
                          <a:cs typeface="Arial"/>
                        </a:rPr>
                        <a:t> </a:t>
                      </a:r>
                      <a:r>
                        <a:rPr lang="it-IT" sz="1000" b="1" spc="-10" noProof="0" dirty="0">
                          <a:solidFill>
                            <a:srgbClr val="FFFFFF"/>
                          </a:solidFill>
                          <a:latin typeface="Arial"/>
                          <a:cs typeface="Arial"/>
                        </a:rPr>
                        <a:t>spazio confinato.</a:t>
                      </a:r>
                      <a:endParaRPr lang="it-IT" sz="1000" noProof="0" dirty="0">
                        <a:latin typeface="Arial"/>
                        <a:cs typeface="Arial"/>
                      </a:endParaRPr>
                    </a:p>
                  </a:txBody>
                  <a:tcPr marL="0" marR="0" marT="28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B050"/>
                    </a:solidFill>
                  </a:tcPr>
                </a:tc>
                <a:extLst>
                  <a:ext uri="{0D108BD9-81ED-4DB2-BD59-A6C34878D82A}">
                    <a16:rowId xmlns:a16="http://schemas.microsoft.com/office/drawing/2014/main" val="10001"/>
                  </a:ext>
                </a:extLst>
              </a:tr>
              <a:tr h="598554">
                <a:tc>
                  <a:txBody>
                    <a:bodyPr/>
                    <a:lstStyle/>
                    <a:p>
                      <a:pPr marL="27305">
                        <a:lnSpc>
                          <a:spcPts val="1390"/>
                        </a:lnSpc>
                      </a:pPr>
                      <a:endParaRPr lang="it-IT" sz="1400" b="1" noProof="0" dirty="0">
                        <a:latin typeface="Arial"/>
                        <a:cs typeface="Arial"/>
                      </a:endParaRPr>
                    </a:p>
                    <a:p>
                      <a:pPr marL="27305">
                        <a:lnSpc>
                          <a:spcPts val="1390"/>
                        </a:lnSpc>
                      </a:pPr>
                      <a:r>
                        <a:rPr lang="it-IT" sz="1400" b="1" noProof="0" dirty="0">
                          <a:latin typeface="Arial"/>
                          <a:cs typeface="Arial"/>
                        </a:rPr>
                        <a:t>%</a:t>
                      </a:r>
                      <a:r>
                        <a:rPr lang="it-IT" sz="1400" b="1" spc="25" noProof="0" dirty="0">
                          <a:latin typeface="Arial"/>
                          <a:cs typeface="Arial"/>
                        </a:rPr>
                        <a:t> </a:t>
                      </a:r>
                      <a:r>
                        <a:rPr lang="it-IT" sz="1400" b="1" spc="-10" noProof="0" dirty="0">
                          <a:latin typeface="Arial"/>
                          <a:cs typeface="Arial"/>
                        </a:rPr>
                        <a:t>ossigeno</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7305">
                        <a:lnSpc>
                          <a:spcPts val="940"/>
                        </a:lnSpc>
                      </a:pPr>
                      <a:endParaRPr lang="it-IT" sz="1000" b="1" noProof="0" dirty="0">
                        <a:solidFill>
                          <a:srgbClr val="FFFFFF"/>
                        </a:solidFill>
                        <a:latin typeface="Arial"/>
                        <a:cs typeface="Arial"/>
                      </a:endParaRPr>
                    </a:p>
                    <a:p>
                      <a:pPr marL="27305">
                        <a:lnSpc>
                          <a:spcPts val="940"/>
                        </a:lnSpc>
                      </a:pPr>
                      <a:r>
                        <a:rPr lang="it-IT" sz="1000" b="1" noProof="0" dirty="0">
                          <a:solidFill>
                            <a:srgbClr val="FFFFFF"/>
                          </a:solidFill>
                          <a:latin typeface="Arial"/>
                          <a:cs typeface="Arial"/>
                        </a:rPr>
                        <a:t>%O2</a:t>
                      </a:r>
                      <a:r>
                        <a:rPr lang="it-IT" sz="1000" b="1" spc="40" noProof="0" dirty="0">
                          <a:solidFill>
                            <a:srgbClr val="FFFFFF"/>
                          </a:solidFill>
                          <a:latin typeface="Arial"/>
                          <a:cs typeface="Arial"/>
                        </a:rPr>
                        <a:t> </a:t>
                      </a:r>
                      <a:r>
                        <a:rPr lang="it-IT" sz="1000" b="1" noProof="0" dirty="0">
                          <a:solidFill>
                            <a:srgbClr val="FFFFFF"/>
                          </a:solidFill>
                          <a:latin typeface="Arial"/>
                          <a:cs typeface="Arial"/>
                        </a:rPr>
                        <a:t>≤</a:t>
                      </a:r>
                      <a:r>
                        <a:rPr lang="it-IT" sz="1000" b="1" spc="40" noProof="0" dirty="0">
                          <a:solidFill>
                            <a:srgbClr val="FFFFFF"/>
                          </a:solidFill>
                          <a:latin typeface="Arial"/>
                          <a:cs typeface="Arial"/>
                        </a:rPr>
                        <a:t> </a:t>
                      </a:r>
                      <a:r>
                        <a:rPr lang="it-IT" sz="1000" b="1" noProof="0" dirty="0">
                          <a:solidFill>
                            <a:srgbClr val="FFFFFF"/>
                          </a:solidFill>
                          <a:latin typeface="Arial"/>
                          <a:cs typeface="Arial"/>
                        </a:rPr>
                        <a:t>16%</a:t>
                      </a:r>
                      <a:r>
                        <a:rPr lang="it-IT" sz="1000" b="1" spc="40" noProof="0" dirty="0">
                          <a:solidFill>
                            <a:srgbClr val="FFFFFF"/>
                          </a:solidFill>
                          <a:latin typeface="Arial"/>
                          <a:cs typeface="Arial"/>
                        </a:rPr>
                        <a:t> </a:t>
                      </a:r>
                      <a:r>
                        <a:rPr lang="it-IT" sz="1000" b="1" spc="-20" noProof="0" dirty="0">
                          <a:solidFill>
                            <a:srgbClr val="FFFFFF"/>
                          </a:solidFill>
                          <a:latin typeface="Arial"/>
                          <a:cs typeface="Arial"/>
                        </a:rPr>
                        <a:t>(122</a:t>
                      </a:r>
                      <a:endParaRPr lang="it-IT" sz="1000" noProof="0" dirty="0">
                        <a:latin typeface="Arial"/>
                        <a:cs typeface="Arial"/>
                      </a:endParaRPr>
                    </a:p>
                    <a:p>
                      <a:pPr marL="27305">
                        <a:lnSpc>
                          <a:spcPts val="969"/>
                        </a:lnSpc>
                      </a:pPr>
                      <a:r>
                        <a:rPr lang="it-IT" sz="1000" b="1" noProof="0" dirty="0">
                          <a:solidFill>
                            <a:srgbClr val="FFFFFF"/>
                          </a:solidFill>
                          <a:latin typeface="Arial"/>
                          <a:cs typeface="Arial"/>
                        </a:rPr>
                        <a:t>mmHg)*oppure</a:t>
                      </a:r>
                      <a:r>
                        <a:rPr lang="it-IT" sz="1000" b="1" spc="105" noProof="0" dirty="0">
                          <a:solidFill>
                            <a:srgbClr val="FFFFFF"/>
                          </a:solidFill>
                          <a:latin typeface="Arial"/>
                          <a:cs typeface="Arial"/>
                        </a:rPr>
                        <a:t> </a:t>
                      </a:r>
                      <a:r>
                        <a:rPr lang="it-IT" sz="1000" b="1" noProof="0" dirty="0">
                          <a:solidFill>
                            <a:srgbClr val="FFFFFF"/>
                          </a:solidFill>
                          <a:latin typeface="Arial"/>
                          <a:cs typeface="Arial"/>
                        </a:rPr>
                        <a:t>%O2</a:t>
                      </a:r>
                      <a:r>
                        <a:rPr lang="it-IT" sz="1000" b="1" spc="105" noProof="0" dirty="0">
                          <a:solidFill>
                            <a:srgbClr val="FFFFFF"/>
                          </a:solidFill>
                          <a:latin typeface="Arial"/>
                          <a:cs typeface="Arial"/>
                        </a:rPr>
                        <a:t> </a:t>
                      </a:r>
                      <a:r>
                        <a:rPr lang="it-IT" sz="1000" b="1" spc="-50" noProof="0" dirty="0">
                          <a:solidFill>
                            <a:srgbClr val="FFFFFF"/>
                          </a:solidFill>
                          <a:latin typeface="Arial"/>
                          <a:cs typeface="Arial"/>
                        </a:rPr>
                        <a:t>≥</a:t>
                      </a:r>
                      <a:endParaRPr lang="it-IT" sz="1000" noProof="0" dirty="0">
                        <a:latin typeface="Arial"/>
                        <a:cs typeface="Arial"/>
                      </a:endParaRPr>
                    </a:p>
                    <a:p>
                      <a:pPr marL="27305">
                        <a:lnSpc>
                          <a:spcPts val="994"/>
                        </a:lnSpc>
                      </a:pPr>
                      <a:r>
                        <a:rPr lang="it-IT" sz="1000" b="1" noProof="0" dirty="0">
                          <a:solidFill>
                            <a:srgbClr val="FFFFFF"/>
                          </a:solidFill>
                          <a:latin typeface="Arial"/>
                          <a:cs typeface="Arial"/>
                        </a:rPr>
                        <a:t>25%</a:t>
                      </a:r>
                      <a:r>
                        <a:rPr lang="it-IT" sz="1000" b="1" spc="40" noProof="0" dirty="0">
                          <a:solidFill>
                            <a:srgbClr val="FFFFFF"/>
                          </a:solidFill>
                          <a:latin typeface="Arial"/>
                          <a:cs typeface="Arial"/>
                        </a:rPr>
                        <a:t> </a:t>
                      </a:r>
                      <a:r>
                        <a:rPr lang="it-IT" sz="1000" b="1" noProof="0" dirty="0">
                          <a:solidFill>
                            <a:srgbClr val="FFFFFF"/>
                          </a:solidFill>
                          <a:latin typeface="Arial"/>
                          <a:cs typeface="Arial"/>
                        </a:rPr>
                        <a:t>(190</a:t>
                      </a:r>
                      <a:r>
                        <a:rPr lang="it-IT" sz="1000" b="1" spc="40" noProof="0" dirty="0">
                          <a:solidFill>
                            <a:srgbClr val="FFFFFF"/>
                          </a:solidFill>
                          <a:latin typeface="Arial"/>
                          <a:cs typeface="Arial"/>
                        </a:rPr>
                        <a:t> </a:t>
                      </a:r>
                      <a:r>
                        <a:rPr lang="it-IT" sz="1000" b="1" spc="-10" noProof="0" dirty="0">
                          <a:solidFill>
                            <a:srgbClr val="FFFFFF"/>
                          </a:solidFill>
                          <a:latin typeface="Arial"/>
                          <a:cs typeface="Arial"/>
                        </a:rPr>
                        <a:t>mmHg)*</a:t>
                      </a:r>
                      <a:endParaRPr lang="it-IT" sz="10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tc>
                  <a:txBody>
                    <a:bodyPr/>
                    <a:lstStyle/>
                    <a:p>
                      <a:pPr marL="27305">
                        <a:lnSpc>
                          <a:spcPts val="940"/>
                        </a:lnSpc>
                      </a:pPr>
                      <a:endParaRPr lang="it-IT" sz="1000" b="1" noProof="0" dirty="0">
                        <a:latin typeface="Arial"/>
                        <a:cs typeface="Arial"/>
                      </a:endParaRPr>
                    </a:p>
                    <a:p>
                      <a:pPr marL="27305">
                        <a:lnSpc>
                          <a:spcPts val="940"/>
                        </a:lnSpc>
                      </a:pPr>
                      <a:r>
                        <a:rPr lang="it-IT" sz="1000" b="1" noProof="0" dirty="0">
                          <a:latin typeface="Arial"/>
                          <a:cs typeface="Arial"/>
                        </a:rPr>
                        <a:t>19,5%</a:t>
                      </a:r>
                      <a:r>
                        <a:rPr lang="it-IT" sz="1000" b="1" spc="10" noProof="0" dirty="0">
                          <a:latin typeface="Arial"/>
                          <a:cs typeface="Arial"/>
                        </a:rPr>
                        <a:t> </a:t>
                      </a:r>
                      <a:r>
                        <a:rPr lang="it-IT" sz="1000" b="1" noProof="0" dirty="0">
                          <a:latin typeface="Arial"/>
                          <a:cs typeface="Arial"/>
                        </a:rPr>
                        <a:t>&gt;</a:t>
                      </a:r>
                      <a:r>
                        <a:rPr lang="it-IT" sz="1000" b="1" spc="15" noProof="0" dirty="0">
                          <a:latin typeface="Arial"/>
                          <a:cs typeface="Arial"/>
                        </a:rPr>
                        <a:t> </a:t>
                      </a:r>
                      <a:r>
                        <a:rPr lang="it-IT" sz="1000" b="1" noProof="0" dirty="0">
                          <a:latin typeface="Arial"/>
                          <a:cs typeface="Arial"/>
                        </a:rPr>
                        <a:t>%O2</a:t>
                      </a:r>
                      <a:r>
                        <a:rPr lang="it-IT" sz="1000" b="1" spc="15" noProof="0" dirty="0">
                          <a:latin typeface="Arial"/>
                          <a:cs typeface="Arial"/>
                        </a:rPr>
                        <a:t> </a:t>
                      </a:r>
                      <a:r>
                        <a:rPr lang="it-IT" sz="1000" b="1" noProof="0" dirty="0">
                          <a:latin typeface="Arial"/>
                          <a:cs typeface="Arial"/>
                        </a:rPr>
                        <a:t>≥</a:t>
                      </a:r>
                      <a:r>
                        <a:rPr lang="it-IT" sz="1000" b="1" spc="15" noProof="0" dirty="0">
                          <a:latin typeface="Arial"/>
                          <a:cs typeface="Arial"/>
                        </a:rPr>
                        <a:t> </a:t>
                      </a:r>
                      <a:r>
                        <a:rPr lang="it-IT" sz="1000" b="1" spc="-20" noProof="0" dirty="0">
                          <a:latin typeface="Arial"/>
                          <a:cs typeface="Arial"/>
                        </a:rPr>
                        <a:t>16,1%</a:t>
                      </a:r>
                      <a:endParaRPr lang="it-IT" sz="1000" noProof="0" dirty="0">
                        <a:latin typeface="Arial"/>
                        <a:cs typeface="Arial"/>
                      </a:endParaRPr>
                    </a:p>
                    <a:p>
                      <a:pPr marL="27305">
                        <a:lnSpc>
                          <a:spcPts val="994"/>
                        </a:lnSpc>
                      </a:pPr>
                      <a:r>
                        <a:rPr lang="it-IT" sz="1000" b="1" spc="-10" noProof="0" dirty="0">
                          <a:latin typeface="Arial"/>
                          <a:cs typeface="Arial"/>
                        </a:rPr>
                        <a:t>(122-</a:t>
                      </a:r>
                      <a:r>
                        <a:rPr lang="it-IT" sz="1000" b="1" noProof="0" dirty="0">
                          <a:latin typeface="Arial"/>
                          <a:cs typeface="Arial"/>
                        </a:rPr>
                        <a:t>147</a:t>
                      </a:r>
                      <a:r>
                        <a:rPr lang="it-IT" sz="1000" b="1" spc="35" noProof="0" dirty="0">
                          <a:latin typeface="Arial"/>
                          <a:cs typeface="Arial"/>
                        </a:rPr>
                        <a:t> </a:t>
                      </a:r>
                      <a:r>
                        <a:rPr lang="it-IT" sz="1000" b="1" noProof="0" dirty="0">
                          <a:latin typeface="Arial"/>
                          <a:cs typeface="Arial"/>
                        </a:rPr>
                        <a:t>mmHg)*</a:t>
                      </a:r>
                      <a:r>
                        <a:rPr lang="it-IT" sz="1000" b="1" spc="40" noProof="0" dirty="0">
                          <a:latin typeface="Arial"/>
                          <a:cs typeface="Arial"/>
                        </a:rPr>
                        <a:t> </a:t>
                      </a:r>
                      <a:r>
                        <a:rPr lang="it-IT" sz="1000" b="1" spc="-10" noProof="0" dirty="0">
                          <a:latin typeface="Arial"/>
                          <a:cs typeface="Arial"/>
                        </a:rPr>
                        <a:t>oppure</a:t>
                      </a:r>
                      <a:endParaRPr lang="it-IT" sz="1000" noProof="0" dirty="0">
                        <a:latin typeface="Arial"/>
                        <a:cs typeface="Arial"/>
                      </a:endParaRPr>
                    </a:p>
                    <a:p>
                      <a:pPr marL="27305">
                        <a:lnSpc>
                          <a:spcPts val="994"/>
                        </a:lnSpc>
                        <a:spcBef>
                          <a:spcPts val="35"/>
                        </a:spcBef>
                      </a:pPr>
                      <a:r>
                        <a:rPr lang="it-IT" sz="1000" b="1" noProof="0" dirty="0">
                          <a:latin typeface="Arial"/>
                          <a:cs typeface="Arial"/>
                        </a:rPr>
                        <a:t>21,4%</a:t>
                      </a:r>
                      <a:r>
                        <a:rPr lang="it-IT" sz="1000" b="1" spc="35" noProof="0" dirty="0">
                          <a:latin typeface="Arial"/>
                          <a:cs typeface="Arial"/>
                        </a:rPr>
                        <a:t> </a:t>
                      </a:r>
                      <a:r>
                        <a:rPr lang="it-IT" sz="1000" b="1" noProof="0" dirty="0">
                          <a:latin typeface="Arial"/>
                          <a:cs typeface="Arial"/>
                        </a:rPr>
                        <a:t>&gt;</a:t>
                      </a:r>
                      <a:r>
                        <a:rPr lang="it-IT" sz="1000" b="1" spc="40" noProof="0" dirty="0">
                          <a:latin typeface="Arial"/>
                          <a:cs typeface="Arial"/>
                        </a:rPr>
                        <a:t> </a:t>
                      </a:r>
                      <a:r>
                        <a:rPr lang="it-IT" sz="1000" b="1" noProof="0" dirty="0">
                          <a:latin typeface="Arial"/>
                          <a:cs typeface="Arial"/>
                        </a:rPr>
                        <a:t>%O2</a:t>
                      </a:r>
                      <a:r>
                        <a:rPr lang="it-IT" sz="1000" b="1" spc="40" noProof="0" dirty="0">
                          <a:latin typeface="Arial"/>
                          <a:cs typeface="Arial"/>
                        </a:rPr>
                        <a:t> </a:t>
                      </a:r>
                      <a:r>
                        <a:rPr lang="it-IT" sz="1000" b="1" noProof="0" dirty="0">
                          <a:latin typeface="Arial"/>
                          <a:cs typeface="Arial"/>
                        </a:rPr>
                        <a:t>≥</a:t>
                      </a:r>
                      <a:r>
                        <a:rPr lang="it-IT" sz="1000" b="1" spc="35" noProof="0" dirty="0">
                          <a:latin typeface="Arial"/>
                          <a:cs typeface="Arial"/>
                        </a:rPr>
                        <a:t> </a:t>
                      </a:r>
                      <a:r>
                        <a:rPr lang="it-IT" sz="1000" b="1" noProof="0" dirty="0">
                          <a:latin typeface="Arial"/>
                          <a:cs typeface="Arial"/>
                        </a:rPr>
                        <a:t>25%</a:t>
                      </a:r>
                      <a:r>
                        <a:rPr lang="it-IT" sz="1000" b="1" spc="40" noProof="0" dirty="0">
                          <a:latin typeface="Arial"/>
                          <a:cs typeface="Arial"/>
                        </a:rPr>
                        <a:t> </a:t>
                      </a:r>
                      <a:r>
                        <a:rPr lang="it-IT" sz="1000" b="1" noProof="0" dirty="0">
                          <a:latin typeface="Arial"/>
                          <a:cs typeface="Arial"/>
                        </a:rPr>
                        <a:t>(163</a:t>
                      </a:r>
                      <a:r>
                        <a:rPr lang="it-IT" sz="1000" b="1" spc="40" noProof="0" dirty="0">
                          <a:latin typeface="Arial"/>
                          <a:cs typeface="Arial"/>
                        </a:rPr>
                        <a:t> </a:t>
                      </a:r>
                      <a:r>
                        <a:rPr lang="it-IT" sz="1000" b="1" spc="-50" noProof="0" dirty="0">
                          <a:latin typeface="Arial"/>
                          <a:cs typeface="Arial"/>
                        </a:rPr>
                        <a:t>–</a:t>
                      </a:r>
                      <a:endParaRPr lang="it-IT" sz="1000" noProof="0" dirty="0">
                        <a:latin typeface="Arial"/>
                        <a:cs typeface="Arial"/>
                      </a:endParaRPr>
                    </a:p>
                    <a:p>
                      <a:pPr marL="27305">
                        <a:lnSpc>
                          <a:spcPts val="955"/>
                        </a:lnSpc>
                      </a:pPr>
                      <a:r>
                        <a:rPr lang="it-IT" sz="1000" b="1" noProof="0" dirty="0">
                          <a:latin typeface="Arial"/>
                          <a:cs typeface="Arial"/>
                        </a:rPr>
                        <a:t>190</a:t>
                      </a:r>
                      <a:r>
                        <a:rPr lang="it-IT" sz="1000" b="1" spc="30" noProof="0" dirty="0">
                          <a:latin typeface="Arial"/>
                          <a:cs typeface="Arial"/>
                        </a:rPr>
                        <a:t> </a:t>
                      </a:r>
                      <a:r>
                        <a:rPr lang="it-IT" sz="1000" b="1" spc="-10" noProof="0" dirty="0">
                          <a:latin typeface="Arial"/>
                          <a:cs typeface="Arial"/>
                        </a:rPr>
                        <a:t>mmHg)*</a:t>
                      </a:r>
                      <a:endParaRPr lang="it-IT" sz="10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27305">
                        <a:lnSpc>
                          <a:spcPts val="940"/>
                        </a:lnSpc>
                      </a:pPr>
                      <a:endParaRPr lang="it-IT" sz="1000" b="1" noProof="0" dirty="0">
                        <a:solidFill>
                          <a:srgbClr val="FFFFFF"/>
                        </a:solidFill>
                        <a:latin typeface="Arial"/>
                        <a:cs typeface="Arial"/>
                      </a:endParaRPr>
                    </a:p>
                    <a:p>
                      <a:pPr marL="27305">
                        <a:lnSpc>
                          <a:spcPts val="940"/>
                        </a:lnSpc>
                      </a:pPr>
                      <a:r>
                        <a:rPr lang="it-IT" sz="1000" b="1" noProof="0" dirty="0">
                          <a:solidFill>
                            <a:srgbClr val="FFFFFF"/>
                          </a:solidFill>
                          <a:latin typeface="Arial"/>
                          <a:cs typeface="Arial"/>
                        </a:rPr>
                        <a:t>21,4%</a:t>
                      </a:r>
                      <a:r>
                        <a:rPr lang="it-IT" sz="1000" b="1" spc="45" noProof="0" dirty="0">
                          <a:solidFill>
                            <a:srgbClr val="FFFFFF"/>
                          </a:solidFill>
                          <a:latin typeface="Arial"/>
                          <a:cs typeface="Arial"/>
                        </a:rPr>
                        <a:t> </a:t>
                      </a:r>
                      <a:r>
                        <a:rPr lang="it-IT" sz="1000" b="1" noProof="0" dirty="0">
                          <a:solidFill>
                            <a:srgbClr val="FFFFFF"/>
                          </a:solidFill>
                          <a:latin typeface="Arial"/>
                          <a:cs typeface="Arial"/>
                        </a:rPr>
                        <a:t>≥</a:t>
                      </a:r>
                      <a:r>
                        <a:rPr lang="it-IT" sz="1000" b="1" spc="45" noProof="0" dirty="0">
                          <a:solidFill>
                            <a:srgbClr val="FFFFFF"/>
                          </a:solidFill>
                          <a:latin typeface="Arial"/>
                          <a:cs typeface="Arial"/>
                        </a:rPr>
                        <a:t> </a:t>
                      </a:r>
                      <a:r>
                        <a:rPr lang="it-IT" sz="1000" b="1" noProof="0" dirty="0">
                          <a:solidFill>
                            <a:srgbClr val="FFFFFF"/>
                          </a:solidFill>
                          <a:latin typeface="Arial"/>
                          <a:cs typeface="Arial"/>
                        </a:rPr>
                        <a:t>%O2</a:t>
                      </a:r>
                      <a:r>
                        <a:rPr lang="it-IT" sz="1000" b="1" spc="45" noProof="0" dirty="0">
                          <a:solidFill>
                            <a:srgbClr val="FFFFFF"/>
                          </a:solidFill>
                          <a:latin typeface="Arial"/>
                          <a:cs typeface="Arial"/>
                        </a:rPr>
                        <a:t> </a:t>
                      </a:r>
                      <a:r>
                        <a:rPr lang="it-IT" sz="1000" b="1" noProof="0" dirty="0">
                          <a:solidFill>
                            <a:srgbClr val="FFFFFF"/>
                          </a:solidFill>
                          <a:latin typeface="Arial"/>
                          <a:cs typeface="Arial"/>
                        </a:rPr>
                        <a:t>≥</a:t>
                      </a:r>
                      <a:r>
                        <a:rPr lang="it-IT" sz="1000" b="1" spc="50" noProof="0" dirty="0">
                          <a:solidFill>
                            <a:srgbClr val="FFFFFF"/>
                          </a:solidFill>
                          <a:latin typeface="Arial"/>
                          <a:cs typeface="Arial"/>
                        </a:rPr>
                        <a:t> </a:t>
                      </a:r>
                      <a:r>
                        <a:rPr lang="it-IT" sz="1000" b="1" spc="-10" noProof="0" dirty="0">
                          <a:solidFill>
                            <a:srgbClr val="FFFFFF"/>
                          </a:solidFill>
                          <a:latin typeface="Arial"/>
                          <a:cs typeface="Arial"/>
                        </a:rPr>
                        <a:t>19,5%</a:t>
                      </a:r>
                      <a:endParaRPr lang="it-IT" sz="1000" noProof="0" dirty="0">
                        <a:latin typeface="Arial"/>
                        <a:cs typeface="Arial"/>
                      </a:endParaRPr>
                    </a:p>
                    <a:p>
                      <a:pPr marL="27305">
                        <a:lnSpc>
                          <a:spcPts val="994"/>
                        </a:lnSpc>
                      </a:pPr>
                      <a:r>
                        <a:rPr lang="it-IT" sz="1000" b="1" noProof="0" dirty="0">
                          <a:solidFill>
                            <a:srgbClr val="FFFFFF"/>
                          </a:solidFill>
                          <a:latin typeface="Arial"/>
                          <a:cs typeface="Arial"/>
                        </a:rPr>
                        <a:t>(148-163</a:t>
                      </a:r>
                      <a:r>
                        <a:rPr lang="it-IT" sz="1000" b="1" spc="60" noProof="0" dirty="0">
                          <a:solidFill>
                            <a:srgbClr val="FFFFFF"/>
                          </a:solidFill>
                          <a:latin typeface="Arial"/>
                          <a:cs typeface="Arial"/>
                        </a:rPr>
                        <a:t> </a:t>
                      </a:r>
                      <a:r>
                        <a:rPr lang="it-IT" sz="1000" b="1" spc="-10" noProof="0" dirty="0">
                          <a:solidFill>
                            <a:srgbClr val="FFFFFF"/>
                          </a:solidFill>
                          <a:latin typeface="Arial"/>
                          <a:cs typeface="Arial"/>
                        </a:rPr>
                        <a:t>mmHg)*</a:t>
                      </a:r>
                      <a:endParaRPr lang="it-IT" sz="10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B050"/>
                    </a:solidFill>
                  </a:tcPr>
                </a:tc>
                <a:extLst>
                  <a:ext uri="{0D108BD9-81ED-4DB2-BD59-A6C34878D82A}">
                    <a16:rowId xmlns:a16="http://schemas.microsoft.com/office/drawing/2014/main" val="10002"/>
                  </a:ext>
                </a:extLst>
              </a:tr>
              <a:tr h="577683">
                <a:tc>
                  <a:txBody>
                    <a:bodyPr/>
                    <a:lstStyle/>
                    <a:p>
                      <a:pPr marL="27305">
                        <a:lnSpc>
                          <a:spcPts val="1390"/>
                        </a:lnSpc>
                      </a:pPr>
                      <a:endParaRPr lang="it-IT" sz="1400" b="1" spc="-10" noProof="0" dirty="0">
                        <a:latin typeface="Arial"/>
                        <a:cs typeface="Arial"/>
                      </a:endParaRPr>
                    </a:p>
                    <a:p>
                      <a:pPr marL="27305">
                        <a:lnSpc>
                          <a:spcPts val="1390"/>
                        </a:lnSpc>
                      </a:pPr>
                      <a:r>
                        <a:rPr lang="it-IT" sz="1400" b="1" spc="-10" noProof="0" dirty="0">
                          <a:latin typeface="Arial"/>
                          <a:cs typeface="Arial"/>
                        </a:rPr>
                        <a:t>Esplosività</a:t>
                      </a:r>
                      <a:endParaRPr lang="it-IT" sz="1400" noProof="0" dirty="0">
                        <a:latin typeface="Arial"/>
                        <a:cs typeface="Arial"/>
                      </a:endParaRPr>
                    </a:p>
                    <a:p>
                      <a:pPr marL="27305">
                        <a:lnSpc>
                          <a:spcPct val="100000"/>
                        </a:lnSpc>
                        <a:spcBef>
                          <a:spcPts val="55"/>
                        </a:spcBef>
                      </a:pPr>
                      <a:r>
                        <a:rPr lang="it-IT" sz="1400" b="1" spc="-10" noProof="0" dirty="0">
                          <a:latin typeface="Arial"/>
                          <a:cs typeface="Arial"/>
                        </a:rPr>
                        <a:t>(concentrazione)</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7305" marR="34925">
                        <a:lnSpc>
                          <a:spcPts val="969"/>
                        </a:lnSpc>
                        <a:spcBef>
                          <a:spcPts val="20"/>
                        </a:spcBef>
                      </a:pPr>
                      <a:endParaRPr lang="it-IT" sz="1000" b="1" noProof="0" dirty="0">
                        <a:solidFill>
                          <a:srgbClr val="FFFFFF"/>
                        </a:solidFill>
                        <a:latin typeface="Arial"/>
                        <a:cs typeface="Arial"/>
                      </a:endParaRPr>
                    </a:p>
                    <a:p>
                      <a:pPr marL="27305" marR="34925">
                        <a:lnSpc>
                          <a:spcPts val="969"/>
                        </a:lnSpc>
                        <a:spcBef>
                          <a:spcPts val="20"/>
                        </a:spcBef>
                      </a:pPr>
                      <a:r>
                        <a:rPr lang="it-IT" sz="1000" b="1" noProof="0" dirty="0">
                          <a:solidFill>
                            <a:srgbClr val="FFFFFF"/>
                          </a:solidFill>
                          <a:latin typeface="Arial"/>
                          <a:cs typeface="Arial"/>
                        </a:rPr>
                        <a:t>Uguale</a:t>
                      </a:r>
                      <a:r>
                        <a:rPr lang="it-IT" sz="1000" b="1" spc="40" noProof="0" dirty="0">
                          <a:solidFill>
                            <a:srgbClr val="FFFFFF"/>
                          </a:solidFill>
                          <a:latin typeface="Arial"/>
                          <a:cs typeface="Arial"/>
                        </a:rPr>
                        <a:t> </a:t>
                      </a:r>
                      <a:r>
                        <a:rPr lang="it-IT" sz="1000" b="1" noProof="0" dirty="0">
                          <a:solidFill>
                            <a:srgbClr val="FFFFFF"/>
                          </a:solidFill>
                          <a:latin typeface="Arial"/>
                          <a:cs typeface="Arial"/>
                        </a:rPr>
                        <a:t>o</a:t>
                      </a:r>
                      <a:r>
                        <a:rPr lang="it-IT" sz="1000" b="1" spc="45" noProof="0" dirty="0">
                          <a:solidFill>
                            <a:srgbClr val="FFFFFF"/>
                          </a:solidFill>
                          <a:latin typeface="Arial"/>
                          <a:cs typeface="Arial"/>
                        </a:rPr>
                        <a:t> </a:t>
                      </a:r>
                      <a:r>
                        <a:rPr lang="it-IT" sz="1000" b="1" noProof="0" dirty="0">
                          <a:solidFill>
                            <a:srgbClr val="FFFFFF"/>
                          </a:solidFill>
                          <a:latin typeface="Arial"/>
                          <a:cs typeface="Arial"/>
                        </a:rPr>
                        <a:t>superiore</a:t>
                      </a:r>
                      <a:r>
                        <a:rPr lang="it-IT" sz="1000" b="1" spc="45" noProof="0" dirty="0">
                          <a:solidFill>
                            <a:srgbClr val="FFFFFF"/>
                          </a:solidFill>
                          <a:latin typeface="Arial"/>
                          <a:cs typeface="Arial"/>
                        </a:rPr>
                        <a:t> </a:t>
                      </a:r>
                      <a:r>
                        <a:rPr lang="it-IT" sz="1000" b="1" noProof="0" dirty="0">
                          <a:solidFill>
                            <a:srgbClr val="FFFFFF"/>
                          </a:solidFill>
                          <a:latin typeface="Arial"/>
                          <a:cs typeface="Arial"/>
                        </a:rPr>
                        <a:t>al</a:t>
                      </a:r>
                      <a:r>
                        <a:rPr lang="it-IT" sz="1000" b="1" spc="45" noProof="0" dirty="0">
                          <a:solidFill>
                            <a:srgbClr val="FFFFFF"/>
                          </a:solidFill>
                          <a:latin typeface="Arial"/>
                          <a:cs typeface="Arial"/>
                        </a:rPr>
                        <a:t> </a:t>
                      </a:r>
                      <a:r>
                        <a:rPr lang="it-IT" sz="1000" b="1" spc="-25" noProof="0" dirty="0">
                          <a:solidFill>
                            <a:srgbClr val="FFFFFF"/>
                          </a:solidFill>
                          <a:latin typeface="Arial"/>
                          <a:cs typeface="Arial"/>
                        </a:rPr>
                        <a:t>20% </a:t>
                      </a:r>
                      <a:r>
                        <a:rPr lang="it-IT" sz="1000" b="1" noProof="0" dirty="0">
                          <a:solidFill>
                            <a:srgbClr val="FFFFFF"/>
                          </a:solidFill>
                          <a:latin typeface="Arial"/>
                          <a:cs typeface="Arial"/>
                        </a:rPr>
                        <a:t>del</a:t>
                      </a:r>
                      <a:r>
                        <a:rPr lang="it-IT" sz="1000" b="1" spc="25" noProof="0" dirty="0">
                          <a:solidFill>
                            <a:srgbClr val="FFFFFF"/>
                          </a:solidFill>
                          <a:latin typeface="Arial"/>
                          <a:cs typeface="Arial"/>
                        </a:rPr>
                        <a:t> </a:t>
                      </a:r>
                      <a:r>
                        <a:rPr lang="it-IT" sz="1000" b="1" spc="-10" noProof="0" dirty="0">
                          <a:solidFill>
                            <a:srgbClr val="FFFFFF"/>
                          </a:solidFill>
                          <a:latin typeface="Arial"/>
                          <a:cs typeface="Arial"/>
                        </a:rPr>
                        <a:t>LIE**</a:t>
                      </a:r>
                      <a:endParaRPr lang="it-IT" sz="1000" noProof="0" dirty="0">
                        <a:latin typeface="Arial"/>
                        <a:cs typeface="Arial"/>
                      </a:endParaRPr>
                    </a:p>
                  </a:txBody>
                  <a:tcPr marL="0" marR="0" marT="28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tc>
                  <a:txBody>
                    <a:bodyPr/>
                    <a:lstStyle/>
                    <a:p>
                      <a:pPr marL="27305">
                        <a:lnSpc>
                          <a:spcPts val="965"/>
                        </a:lnSpc>
                      </a:pPr>
                      <a:endParaRPr lang="it-IT" sz="1000" b="1" noProof="0" dirty="0">
                        <a:latin typeface="Arial"/>
                        <a:cs typeface="Arial"/>
                      </a:endParaRPr>
                    </a:p>
                    <a:p>
                      <a:pPr marL="27305">
                        <a:lnSpc>
                          <a:spcPts val="965"/>
                        </a:lnSpc>
                      </a:pPr>
                      <a:r>
                        <a:rPr lang="it-IT" sz="1000" b="1" noProof="0" dirty="0">
                          <a:latin typeface="Arial"/>
                          <a:cs typeface="Arial"/>
                        </a:rPr>
                        <a:t>Dal</a:t>
                      </a:r>
                      <a:r>
                        <a:rPr lang="it-IT" sz="1000" b="1" spc="35" noProof="0" dirty="0">
                          <a:latin typeface="Arial"/>
                          <a:cs typeface="Arial"/>
                        </a:rPr>
                        <a:t> </a:t>
                      </a:r>
                      <a:r>
                        <a:rPr lang="it-IT" sz="1000" b="1" noProof="0" dirty="0">
                          <a:latin typeface="Arial"/>
                          <a:cs typeface="Arial"/>
                        </a:rPr>
                        <a:t>10%</a:t>
                      </a:r>
                      <a:r>
                        <a:rPr lang="it-IT" sz="1000" b="1" spc="35" noProof="0" dirty="0">
                          <a:latin typeface="Arial"/>
                          <a:cs typeface="Arial"/>
                        </a:rPr>
                        <a:t> </a:t>
                      </a:r>
                      <a:r>
                        <a:rPr lang="it-IT" sz="1000" b="1" noProof="0" dirty="0">
                          <a:latin typeface="Arial"/>
                          <a:cs typeface="Arial"/>
                        </a:rPr>
                        <a:t>al</a:t>
                      </a:r>
                      <a:r>
                        <a:rPr lang="it-IT" sz="1000" b="1" spc="40" noProof="0" dirty="0">
                          <a:latin typeface="Arial"/>
                          <a:cs typeface="Arial"/>
                        </a:rPr>
                        <a:t> </a:t>
                      </a:r>
                      <a:r>
                        <a:rPr lang="it-IT" sz="1000" b="1" noProof="0" dirty="0">
                          <a:latin typeface="Arial"/>
                          <a:cs typeface="Arial"/>
                        </a:rPr>
                        <a:t>19%</a:t>
                      </a:r>
                      <a:r>
                        <a:rPr lang="it-IT" sz="1000" b="1" spc="35" noProof="0" dirty="0">
                          <a:latin typeface="Arial"/>
                          <a:cs typeface="Arial"/>
                        </a:rPr>
                        <a:t> </a:t>
                      </a:r>
                      <a:r>
                        <a:rPr lang="it-IT" sz="1000" b="1" noProof="0" dirty="0">
                          <a:latin typeface="Arial"/>
                          <a:cs typeface="Arial"/>
                        </a:rPr>
                        <a:t>del</a:t>
                      </a:r>
                      <a:r>
                        <a:rPr lang="it-IT" sz="1000" b="1" spc="40" noProof="0" dirty="0">
                          <a:latin typeface="Arial"/>
                          <a:cs typeface="Arial"/>
                        </a:rPr>
                        <a:t> </a:t>
                      </a:r>
                      <a:r>
                        <a:rPr lang="it-IT" sz="1000" b="1" noProof="0" dirty="0">
                          <a:latin typeface="Arial"/>
                          <a:cs typeface="Arial"/>
                        </a:rPr>
                        <a:t>LIE</a:t>
                      </a:r>
                      <a:r>
                        <a:rPr lang="it-IT" sz="1000" b="1" spc="35" noProof="0" dirty="0">
                          <a:latin typeface="Arial"/>
                          <a:cs typeface="Arial"/>
                        </a:rPr>
                        <a:t> </a:t>
                      </a:r>
                      <a:r>
                        <a:rPr lang="it-IT" sz="1000" b="1" spc="-25" noProof="0" dirty="0">
                          <a:latin typeface="Arial"/>
                          <a:cs typeface="Arial"/>
                        </a:rPr>
                        <a:t>**</a:t>
                      </a:r>
                      <a:endParaRPr lang="it-IT" sz="10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27305" marR="34925">
                        <a:lnSpc>
                          <a:spcPts val="969"/>
                        </a:lnSpc>
                        <a:spcBef>
                          <a:spcPts val="20"/>
                        </a:spcBef>
                      </a:pPr>
                      <a:endParaRPr lang="it-IT" sz="1000" b="1" noProof="0" dirty="0">
                        <a:solidFill>
                          <a:srgbClr val="FFFFFF"/>
                        </a:solidFill>
                        <a:latin typeface="Arial"/>
                        <a:cs typeface="Arial"/>
                      </a:endParaRPr>
                    </a:p>
                    <a:p>
                      <a:pPr marL="27305" marR="34925">
                        <a:lnSpc>
                          <a:spcPts val="969"/>
                        </a:lnSpc>
                        <a:spcBef>
                          <a:spcPts val="20"/>
                        </a:spcBef>
                      </a:pPr>
                      <a:r>
                        <a:rPr lang="it-IT" sz="1000" b="1" noProof="0" dirty="0">
                          <a:solidFill>
                            <a:srgbClr val="FFFFFF"/>
                          </a:solidFill>
                          <a:latin typeface="Arial"/>
                          <a:cs typeface="Arial"/>
                        </a:rPr>
                        <a:t>Uguale</a:t>
                      </a:r>
                      <a:r>
                        <a:rPr lang="it-IT" sz="1000" b="1" spc="45" noProof="0" dirty="0">
                          <a:solidFill>
                            <a:srgbClr val="FFFFFF"/>
                          </a:solidFill>
                          <a:latin typeface="Arial"/>
                          <a:cs typeface="Arial"/>
                        </a:rPr>
                        <a:t> </a:t>
                      </a:r>
                      <a:r>
                        <a:rPr lang="it-IT" sz="1000" b="1" noProof="0" dirty="0">
                          <a:solidFill>
                            <a:srgbClr val="FFFFFF"/>
                          </a:solidFill>
                          <a:latin typeface="Arial"/>
                          <a:cs typeface="Arial"/>
                        </a:rPr>
                        <a:t>o</a:t>
                      </a:r>
                      <a:r>
                        <a:rPr lang="it-IT" sz="1000" b="1" spc="45" noProof="0" dirty="0">
                          <a:solidFill>
                            <a:srgbClr val="FFFFFF"/>
                          </a:solidFill>
                          <a:latin typeface="Arial"/>
                          <a:cs typeface="Arial"/>
                        </a:rPr>
                        <a:t> </a:t>
                      </a:r>
                      <a:r>
                        <a:rPr lang="it-IT" sz="1000" b="1" noProof="0" dirty="0">
                          <a:solidFill>
                            <a:srgbClr val="FFFFFF"/>
                          </a:solidFill>
                          <a:latin typeface="Arial"/>
                          <a:cs typeface="Arial"/>
                        </a:rPr>
                        <a:t>inferiore</a:t>
                      </a:r>
                      <a:r>
                        <a:rPr lang="it-IT" sz="1000" b="1" spc="50" noProof="0" dirty="0">
                          <a:solidFill>
                            <a:srgbClr val="FFFFFF"/>
                          </a:solidFill>
                          <a:latin typeface="Arial"/>
                          <a:cs typeface="Arial"/>
                        </a:rPr>
                        <a:t> </a:t>
                      </a:r>
                      <a:r>
                        <a:rPr lang="it-IT" sz="1000" b="1" noProof="0" dirty="0">
                          <a:solidFill>
                            <a:srgbClr val="FFFFFF"/>
                          </a:solidFill>
                          <a:latin typeface="Arial"/>
                          <a:cs typeface="Arial"/>
                        </a:rPr>
                        <a:t>al</a:t>
                      </a:r>
                      <a:r>
                        <a:rPr lang="it-IT" sz="1000" b="1" spc="45" noProof="0" dirty="0">
                          <a:solidFill>
                            <a:srgbClr val="FFFFFF"/>
                          </a:solidFill>
                          <a:latin typeface="Arial"/>
                          <a:cs typeface="Arial"/>
                        </a:rPr>
                        <a:t> </a:t>
                      </a:r>
                      <a:r>
                        <a:rPr lang="it-IT" sz="1000" b="1" noProof="0" dirty="0">
                          <a:solidFill>
                            <a:srgbClr val="FFFFFF"/>
                          </a:solidFill>
                          <a:latin typeface="Arial"/>
                          <a:cs typeface="Arial"/>
                        </a:rPr>
                        <a:t>10%</a:t>
                      </a:r>
                      <a:r>
                        <a:rPr lang="it-IT" sz="1000" b="1" spc="50" noProof="0" dirty="0">
                          <a:solidFill>
                            <a:srgbClr val="FFFFFF"/>
                          </a:solidFill>
                          <a:latin typeface="Arial"/>
                          <a:cs typeface="Arial"/>
                        </a:rPr>
                        <a:t> </a:t>
                      </a:r>
                      <a:r>
                        <a:rPr lang="it-IT" sz="1000" b="1" spc="-25" noProof="0" dirty="0">
                          <a:solidFill>
                            <a:srgbClr val="FFFFFF"/>
                          </a:solidFill>
                          <a:latin typeface="Arial"/>
                          <a:cs typeface="Arial"/>
                        </a:rPr>
                        <a:t>del </a:t>
                      </a:r>
                      <a:r>
                        <a:rPr lang="it-IT" sz="1000" b="1" noProof="0" dirty="0">
                          <a:solidFill>
                            <a:srgbClr val="FFFFFF"/>
                          </a:solidFill>
                          <a:latin typeface="Arial"/>
                          <a:cs typeface="Arial"/>
                        </a:rPr>
                        <a:t>LIE</a:t>
                      </a:r>
                      <a:r>
                        <a:rPr lang="it-IT" sz="1000" b="1" spc="40" noProof="0" dirty="0">
                          <a:solidFill>
                            <a:srgbClr val="FFFFFF"/>
                          </a:solidFill>
                          <a:latin typeface="Arial"/>
                          <a:cs typeface="Arial"/>
                        </a:rPr>
                        <a:t> </a:t>
                      </a:r>
                      <a:r>
                        <a:rPr lang="it-IT" sz="1000" b="1" spc="-25" noProof="0" dirty="0">
                          <a:solidFill>
                            <a:srgbClr val="FFFFFF"/>
                          </a:solidFill>
                          <a:latin typeface="Arial"/>
                          <a:cs typeface="Arial"/>
                        </a:rPr>
                        <a:t>**</a:t>
                      </a:r>
                      <a:endParaRPr lang="it-IT" sz="1000" noProof="0" dirty="0">
                        <a:latin typeface="Arial"/>
                        <a:cs typeface="Arial"/>
                      </a:endParaRPr>
                    </a:p>
                  </a:txBody>
                  <a:tcPr marL="0" marR="0" marT="28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B050"/>
                    </a:solidFill>
                  </a:tcPr>
                </a:tc>
                <a:extLst>
                  <a:ext uri="{0D108BD9-81ED-4DB2-BD59-A6C34878D82A}">
                    <a16:rowId xmlns:a16="http://schemas.microsoft.com/office/drawing/2014/main" val="10003"/>
                  </a:ext>
                </a:extLst>
              </a:tr>
              <a:tr h="596318">
                <a:tc>
                  <a:txBody>
                    <a:bodyPr/>
                    <a:lstStyle/>
                    <a:p>
                      <a:pPr marL="27305">
                        <a:lnSpc>
                          <a:spcPts val="1390"/>
                        </a:lnSpc>
                      </a:pPr>
                      <a:endParaRPr lang="it-IT" sz="1400" b="1" spc="-10" noProof="0" dirty="0">
                        <a:latin typeface="Arial"/>
                        <a:cs typeface="Arial"/>
                      </a:endParaRPr>
                    </a:p>
                    <a:p>
                      <a:pPr marL="27305">
                        <a:lnSpc>
                          <a:spcPts val="1390"/>
                        </a:lnSpc>
                      </a:pPr>
                      <a:r>
                        <a:rPr lang="it-IT" sz="1400" b="1" spc="-10" noProof="0" dirty="0">
                          <a:latin typeface="Arial"/>
                          <a:cs typeface="Arial"/>
                        </a:rPr>
                        <a:t>Tossicità</a:t>
                      </a:r>
                      <a:endParaRPr lang="it-IT" sz="1400" noProof="0" dirty="0">
                        <a:latin typeface="Arial"/>
                        <a:cs typeface="Arial"/>
                      </a:endParaRPr>
                    </a:p>
                    <a:p>
                      <a:pPr marL="27305">
                        <a:lnSpc>
                          <a:spcPct val="100000"/>
                        </a:lnSpc>
                        <a:spcBef>
                          <a:spcPts val="55"/>
                        </a:spcBef>
                      </a:pPr>
                      <a:r>
                        <a:rPr lang="it-IT" sz="1400" b="1" spc="-10" noProof="0" dirty="0">
                          <a:latin typeface="Arial"/>
                          <a:cs typeface="Arial"/>
                        </a:rPr>
                        <a:t>(concentrazione)</a:t>
                      </a:r>
                      <a:endParaRPr lang="it-IT" sz="14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7305">
                        <a:lnSpc>
                          <a:spcPts val="965"/>
                        </a:lnSpc>
                      </a:pPr>
                      <a:endParaRPr lang="it-IT" sz="1000" b="1" noProof="0" dirty="0">
                        <a:solidFill>
                          <a:srgbClr val="FFFFFF"/>
                        </a:solidFill>
                        <a:latin typeface="Arial"/>
                        <a:cs typeface="Arial"/>
                      </a:endParaRPr>
                    </a:p>
                    <a:p>
                      <a:pPr marL="27305">
                        <a:lnSpc>
                          <a:spcPts val="965"/>
                        </a:lnSpc>
                      </a:pPr>
                      <a:r>
                        <a:rPr lang="it-IT" sz="1000" b="1" noProof="0" dirty="0">
                          <a:solidFill>
                            <a:srgbClr val="FFFFFF"/>
                          </a:solidFill>
                          <a:latin typeface="Arial"/>
                          <a:cs typeface="Arial"/>
                        </a:rPr>
                        <a:t>&gt;</a:t>
                      </a:r>
                      <a:r>
                        <a:rPr lang="it-IT" sz="1000" b="1" spc="35" noProof="0" dirty="0">
                          <a:solidFill>
                            <a:srgbClr val="FFFFFF"/>
                          </a:solidFill>
                          <a:latin typeface="Arial"/>
                          <a:cs typeface="Arial"/>
                        </a:rPr>
                        <a:t> </a:t>
                      </a:r>
                      <a:r>
                        <a:rPr lang="it-IT" sz="1000" b="1" noProof="0" dirty="0">
                          <a:solidFill>
                            <a:srgbClr val="FFFFFF"/>
                          </a:solidFill>
                          <a:latin typeface="Arial"/>
                          <a:cs typeface="Arial"/>
                        </a:rPr>
                        <a:t>IDLH</a:t>
                      </a:r>
                      <a:r>
                        <a:rPr lang="it-IT" sz="1000" b="1" spc="35" noProof="0" dirty="0">
                          <a:solidFill>
                            <a:srgbClr val="FFFFFF"/>
                          </a:solidFill>
                          <a:latin typeface="Arial"/>
                          <a:cs typeface="Arial"/>
                        </a:rPr>
                        <a:t> </a:t>
                      </a:r>
                      <a:r>
                        <a:rPr lang="it-IT" sz="1000" b="1" spc="-25" noProof="0" dirty="0">
                          <a:solidFill>
                            <a:srgbClr val="FFFFFF"/>
                          </a:solidFill>
                          <a:latin typeface="Arial"/>
                          <a:cs typeface="Arial"/>
                        </a:rPr>
                        <a:t>***</a:t>
                      </a:r>
                      <a:endParaRPr lang="it-IT" sz="10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tc>
                  <a:txBody>
                    <a:bodyPr/>
                    <a:lstStyle/>
                    <a:p>
                      <a:pPr marL="27305" marR="109855">
                        <a:lnSpc>
                          <a:spcPts val="969"/>
                        </a:lnSpc>
                      </a:pPr>
                      <a:endParaRPr lang="it-IT" sz="1000" b="1" noProof="0" dirty="0">
                        <a:latin typeface="Arial"/>
                        <a:cs typeface="Arial"/>
                      </a:endParaRPr>
                    </a:p>
                    <a:p>
                      <a:pPr marL="27305" marR="109855">
                        <a:lnSpc>
                          <a:spcPts val="969"/>
                        </a:lnSpc>
                      </a:pPr>
                      <a:r>
                        <a:rPr lang="it-IT" sz="1000" b="1" noProof="0" dirty="0">
                          <a:latin typeface="Arial"/>
                          <a:cs typeface="Arial"/>
                        </a:rPr>
                        <a:t>Superiore</a:t>
                      </a:r>
                      <a:r>
                        <a:rPr lang="it-IT" sz="1000" b="1" spc="50" noProof="0" dirty="0">
                          <a:latin typeface="Arial"/>
                          <a:cs typeface="Arial"/>
                        </a:rPr>
                        <a:t> </a:t>
                      </a:r>
                      <a:r>
                        <a:rPr lang="it-IT" sz="1000" b="1" noProof="0" dirty="0">
                          <a:latin typeface="Arial"/>
                          <a:cs typeface="Arial"/>
                        </a:rPr>
                        <a:t>al</a:t>
                      </a:r>
                      <a:r>
                        <a:rPr lang="it-IT" sz="1000" b="1" spc="50" noProof="0" dirty="0">
                          <a:latin typeface="Arial"/>
                          <a:cs typeface="Arial"/>
                        </a:rPr>
                        <a:t> </a:t>
                      </a:r>
                      <a:r>
                        <a:rPr lang="it-IT" sz="1000" b="1" noProof="0" dirty="0">
                          <a:latin typeface="Arial"/>
                          <a:cs typeface="Arial"/>
                        </a:rPr>
                        <a:t>VLE</a:t>
                      </a:r>
                      <a:r>
                        <a:rPr lang="it-IT" sz="1000" b="1" spc="50" noProof="0" dirty="0">
                          <a:latin typeface="Arial"/>
                          <a:cs typeface="Arial"/>
                        </a:rPr>
                        <a:t> </a:t>
                      </a:r>
                      <a:r>
                        <a:rPr lang="it-IT" sz="1000" b="1" noProof="0" dirty="0">
                          <a:latin typeface="Arial"/>
                          <a:cs typeface="Arial"/>
                        </a:rPr>
                        <a:t>-</a:t>
                      </a:r>
                      <a:r>
                        <a:rPr lang="it-IT" sz="1000" b="1" spc="50" noProof="0" dirty="0">
                          <a:latin typeface="Arial"/>
                          <a:cs typeface="Arial"/>
                        </a:rPr>
                        <a:t> </a:t>
                      </a:r>
                      <a:r>
                        <a:rPr lang="it-IT" sz="1000" b="1" spc="-10" noProof="0" dirty="0">
                          <a:latin typeface="Arial"/>
                          <a:cs typeface="Arial"/>
                        </a:rPr>
                        <a:t>Valore </a:t>
                      </a:r>
                      <a:r>
                        <a:rPr lang="it-IT" sz="1000" b="1" noProof="0" dirty="0">
                          <a:latin typeface="Arial"/>
                          <a:cs typeface="Arial"/>
                        </a:rPr>
                        <a:t>Limite</a:t>
                      </a:r>
                      <a:r>
                        <a:rPr lang="it-IT" sz="1000" b="1" spc="35" noProof="0" dirty="0">
                          <a:latin typeface="Arial"/>
                          <a:cs typeface="Arial"/>
                        </a:rPr>
                        <a:t> </a:t>
                      </a:r>
                      <a:r>
                        <a:rPr lang="it-IT" sz="1000" b="1" noProof="0" dirty="0">
                          <a:latin typeface="Arial"/>
                          <a:cs typeface="Arial"/>
                        </a:rPr>
                        <a:t>di</a:t>
                      </a:r>
                      <a:r>
                        <a:rPr lang="it-IT" sz="1000" b="1" spc="40" noProof="0" dirty="0">
                          <a:latin typeface="Arial"/>
                          <a:cs typeface="Arial"/>
                        </a:rPr>
                        <a:t> </a:t>
                      </a:r>
                      <a:r>
                        <a:rPr lang="it-IT" sz="1000" b="1" spc="-10" noProof="0" dirty="0">
                          <a:latin typeface="Arial"/>
                          <a:cs typeface="Arial"/>
                        </a:rPr>
                        <a:t>Esposizione </a:t>
                      </a:r>
                      <a:r>
                        <a:rPr lang="it-IT" sz="1000" b="1" noProof="0" dirty="0">
                          <a:latin typeface="Arial"/>
                          <a:cs typeface="Arial"/>
                        </a:rPr>
                        <a:t>professionale</a:t>
                      </a:r>
                      <a:r>
                        <a:rPr lang="it-IT" sz="1000" b="1" spc="125" noProof="0" dirty="0">
                          <a:latin typeface="Arial"/>
                          <a:cs typeface="Arial"/>
                        </a:rPr>
                        <a:t> </a:t>
                      </a:r>
                      <a:r>
                        <a:rPr lang="it-IT" sz="1000" b="1" noProof="0" dirty="0">
                          <a:latin typeface="Arial"/>
                          <a:cs typeface="Arial"/>
                        </a:rPr>
                        <a:t>(PEL)****,</a:t>
                      </a:r>
                      <a:r>
                        <a:rPr lang="it-IT" sz="1000" b="1" spc="125" noProof="0" dirty="0">
                          <a:latin typeface="Arial"/>
                          <a:cs typeface="Arial"/>
                        </a:rPr>
                        <a:t> </a:t>
                      </a:r>
                      <a:r>
                        <a:rPr lang="it-IT" sz="1000" b="1" spc="-25" noProof="0" dirty="0">
                          <a:latin typeface="Arial"/>
                          <a:cs typeface="Arial"/>
                        </a:rPr>
                        <a:t>ma </a:t>
                      </a:r>
                      <a:r>
                        <a:rPr lang="it-IT" sz="1000" b="1" noProof="0" dirty="0">
                          <a:latin typeface="Arial"/>
                          <a:cs typeface="Arial"/>
                        </a:rPr>
                        <a:t>inferiore</a:t>
                      </a:r>
                      <a:r>
                        <a:rPr lang="it-IT" sz="1000" b="1" spc="50" noProof="0" dirty="0">
                          <a:latin typeface="Arial"/>
                          <a:cs typeface="Arial"/>
                        </a:rPr>
                        <a:t> </a:t>
                      </a:r>
                      <a:r>
                        <a:rPr lang="it-IT" sz="1000" b="1" noProof="0" dirty="0">
                          <a:latin typeface="Arial"/>
                          <a:cs typeface="Arial"/>
                        </a:rPr>
                        <a:t>al</a:t>
                      </a:r>
                      <a:r>
                        <a:rPr lang="it-IT" sz="1000" b="1" spc="55" noProof="0" dirty="0">
                          <a:latin typeface="Arial"/>
                          <a:cs typeface="Arial"/>
                        </a:rPr>
                        <a:t> </a:t>
                      </a:r>
                      <a:r>
                        <a:rPr lang="it-IT" sz="1000" b="1" spc="-10" noProof="0" dirty="0">
                          <a:latin typeface="Arial"/>
                          <a:cs typeface="Arial"/>
                        </a:rPr>
                        <a:t>IDLH***</a:t>
                      </a:r>
                      <a:endParaRPr lang="it-IT" sz="1000" noProof="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27305" marR="47625">
                        <a:lnSpc>
                          <a:spcPts val="969"/>
                        </a:lnSpc>
                        <a:spcBef>
                          <a:spcPts val="20"/>
                        </a:spcBef>
                      </a:pPr>
                      <a:endParaRPr lang="it-IT" sz="1000" b="1" noProof="0" dirty="0">
                        <a:solidFill>
                          <a:srgbClr val="FFFFFF"/>
                        </a:solidFill>
                        <a:latin typeface="Arial"/>
                        <a:cs typeface="Arial"/>
                      </a:endParaRPr>
                    </a:p>
                    <a:p>
                      <a:pPr marL="27305" marR="47625">
                        <a:lnSpc>
                          <a:spcPts val="969"/>
                        </a:lnSpc>
                        <a:spcBef>
                          <a:spcPts val="20"/>
                        </a:spcBef>
                      </a:pPr>
                      <a:r>
                        <a:rPr lang="it-IT" sz="1000" b="1" noProof="0" dirty="0">
                          <a:solidFill>
                            <a:srgbClr val="FFFFFF"/>
                          </a:solidFill>
                          <a:latin typeface="Arial"/>
                          <a:cs typeface="Arial"/>
                        </a:rPr>
                        <a:t>Uguale</a:t>
                      </a:r>
                      <a:r>
                        <a:rPr lang="it-IT" sz="1000" b="1" spc="50" noProof="0" dirty="0">
                          <a:solidFill>
                            <a:srgbClr val="FFFFFF"/>
                          </a:solidFill>
                          <a:latin typeface="Arial"/>
                          <a:cs typeface="Arial"/>
                        </a:rPr>
                        <a:t> </a:t>
                      </a:r>
                      <a:r>
                        <a:rPr lang="it-IT" sz="1000" b="1" noProof="0" dirty="0">
                          <a:solidFill>
                            <a:srgbClr val="FFFFFF"/>
                          </a:solidFill>
                          <a:latin typeface="Arial"/>
                          <a:cs typeface="Arial"/>
                        </a:rPr>
                        <a:t>o</a:t>
                      </a:r>
                      <a:r>
                        <a:rPr lang="it-IT" sz="1000" b="1" spc="50" noProof="0" dirty="0">
                          <a:solidFill>
                            <a:srgbClr val="FFFFFF"/>
                          </a:solidFill>
                          <a:latin typeface="Arial"/>
                          <a:cs typeface="Arial"/>
                        </a:rPr>
                        <a:t> </a:t>
                      </a:r>
                      <a:r>
                        <a:rPr lang="it-IT" sz="1000" b="1" noProof="0" dirty="0">
                          <a:solidFill>
                            <a:srgbClr val="FFFFFF"/>
                          </a:solidFill>
                          <a:latin typeface="Arial"/>
                          <a:cs typeface="Arial"/>
                        </a:rPr>
                        <a:t>inferiore</a:t>
                      </a:r>
                      <a:r>
                        <a:rPr lang="it-IT" sz="1000" b="1" spc="50" noProof="0" dirty="0">
                          <a:solidFill>
                            <a:srgbClr val="FFFFFF"/>
                          </a:solidFill>
                          <a:latin typeface="Arial"/>
                          <a:cs typeface="Arial"/>
                        </a:rPr>
                        <a:t> </a:t>
                      </a:r>
                      <a:r>
                        <a:rPr lang="it-IT" sz="1000" b="1" noProof="0" dirty="0">
                          <a:solidFill>
                            <a:srgbClr val="FFFFFF"/>
                          </a:solidFill>
                          <a:latin typeface="Arial"/>
                          <a:cs typeface="Arial"/>
                        </a:rPr>
                        <a:t>al</a:t>
                      </a:r>
                      <a:r>
                        <a:rPr lang="it-IT" sz="1000" b="1" spc="50" noProof="0" dirty="0">
                          <a:solidFill>
                            <a:srgbClr val="FFFFFF"/>
                          </a:solidFill>
                          <a:latin typeface="Arial"/>
                          <a:cs typeface="Arial"/>
                        </a:rPr>
                        <a:t> </a:t>
                      </a:r>
                      <a:r>
                        <a:rPr lang="it-IT" sz="1000" b="1" noProof="0" dirty="0">
                          <a:solidFill>
                            <a:srgbClr val="FFFFFF"/>
                          </a:solidFill>
                          <a:latin typeface="Arial"/>
                          <a:cs typeface="Arial"/>
                        </a:rPr>
                        <a:t>VLE</a:t>
                      </a:r>
                      <a:r>
                        <a:rPr lang="it-IT" sz="1000" b="1" spc="50" noProof="0" dirty="0">
                          <a:solidFill>
                            <a:srgbClr val="FFFFFF"/>
                          </a:solidFill>
                          <a:latin typeface="Arial"/>
                          <a:cs typeface="Arial"/>
                        </a:rPr>
                        <a:t> </a:t>
                      </a:r>
                      <a:r>
                        <a:rPr lang="it-IT" sz="1000" b="1" spc="-50" noProof="0" dirty="0">
                          <a:solidFill>
                            <a:srgbClr val="FFFFFF"/>
                          </a:solidFill>
                          <a:latin typeface="Arial"/>
                          <a:cs typeface="Arial"/>
                        </a:rPr>
                        <a:t>-</a:t>
                      </a:r>
                      <a:r>
                        <a:rPr lang="it-IT" sz="1000" b="1" noProof="0" dirty="0">
                          <a:solidFill>
                            <a:srgbClr val="FFFFFF"/>
                          </a:solidFill>
                          <a:latin typeface="Arial"/>
                          <a:cs typeface="Arial"/>
                        </a:rPr>
                        <a:t> Valore</a:t>
                      </a:r>
                      <a:r>
                        <a:rPr lang="it-IT" sz="1000" b="1" spc="35" noProof="0" dirty="0">
                          <a:solidFill>
                            <a:srgbClr val="FFFFFF"/>
                          </a:solidFill>
                          <a:latin typeface="Arial"/>
                          <a:cs typeface="Arial"/>
                        </a:rPr>
                        <a:t> </a:t>
                      </a:r>
                      <a:r>
                        <a:rPr lang="it-IT" sz="1000" b="1" noProof="0" dirty="0">
                          <a:solidFill>
                            <a:srgbClr val="FFFFFF"/>
                          </a:solidFill>
                          <a:latin typeface="Arial"/>
                          <a:cs typeface="Arial"/>
                        </a:rPr>
                        <a:t>Limite</a:t>
                      </a:r>
                      <a:r>
                        <a:rPr lang="it-IT" sz="1000" b="1" spc="35" noProof="0" dirty="0">
                          <a:solidFill>
                            <a:srgbClr val="FFFFFF"/>
                          </a:solidFill>
                          <a:latin typeface="Arial"/>
                          <a:cs typeface="Arial"/>
                        </a:rPr>
                        <a:t> </a:t>
                      </a:r>
                      <a:r>
                        <a:rPr lang="it-IT" sz="1000" b="1" noProof="0" dirty="0">
                          <a:solidFill>
                            <a:srgbClr val="FFFFFF"/>
                          </a:solidFill>
                          <a:latin typeface="Arial"/>
                          <a:cs typeface="Arial"/>
                        </a:rPr>
                        <a:t>di</a:t>
                      </a:r>
                      <a:r>
                        <a:rPr lang="it-IT" sz="1000" b="1" spc="35" noProof="0" dirty="0">
                          <a:solidFill>
                            <a:srgbClr val="FFFFFF"/>
                          </a:solidFill>
                          <a:latin typeface="Arial"/>
                          <a:cs typeface="Arial"/>
                        </a:rPr>
                        <a:t> </a:t>
                      </a:r>
                      <a:r>
                        <a:rPr lang="it-IT" sz="1000" b="1" spc="-10" noProof="0" dirty="0">
                          <a:solidFill>
                            <a:srgbClr val="FFFFFF"/>
                          </a:solidFill>
                          <a:latin typeface="Arial"/>
                          <a:cs typeface="Arial"/>
                        </a:rPr>
                        <a:t>Esposizione </a:t>
                      </a:r>
                      <a:r>
                        <a:rPr lang="it-IT" sz="1000" b="1" noProof="0" dirty="0">
                          <a:solidFill>
                            <a:srgbClr val="FFFFFF"/>
                          </a:solidFill>
                          <a:latin typeface="Arial"/>
                          <a:cs typeface="Arial"/>
                        </a:rPr>
                        <a:t>professionale</a:t>
                      </a:r>
                      <a:r>
                        <a:rPr lang="it-IT" sz="1000" b="1" spc="120" noProof="0" dirty="0">
                          <a:solidFill>
                            <a:srgbClr val="FFFFFF"/>
                          </a:solidFill>
                          <a:latin typeface="Arial"/>
                          <a:cs typeface="Arial"/>
                        </a:rPr>
                        <a:t> </a:t>
                      </a:r>
                      <a:r>
                        <a:rPr lang="it-IT" sz="1000" b="1" spc="-10" noProof="0" dirty="0">
                          <a:solidFill>
                            <a:srgbClr val="FFFFFF"/>
                          </a:solidFill>
                          <a:latin typeface="Arial"/>
                          <a:cs typeface="Arial"/>
                        </a:rPr>
                        <a:t>(PEL)****.</a:t>
                      </a:r>
                      <a:endParaRPr lang="it-IT" sz="1000" noProof="0" dirty="0">
                        <a:latin typeface="Arial"/>
                        <a:cs typeface="Arial"/>
                      </a:endParaRPr>
                    </a:p>
                  </a:txBody>
                  <a:tcPr marL="0" marR="0" marT="28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B050"/>
                    </a:solidFill>
                  </a:tcPr>
                </a:tc>
                <a:extLst>
                  <a:ext uri="{0D108BD9-81ED-4DB2-BD59-A6C34878D82A}">
                    <a16:rowId xmlns:a16="http://schemas.microsoft.com/office/drawing/2014/main" val="10004"/>
                  </a:ext>
                </a:extLst>
              </a:tr>
            </a:tbl>
          </a:graphicData>
        </a:graphic>
      </p:graphicFrame>
      <p:sp>
        <p:nvSpPr>
          <p:cNvPr id="4" name="object 4"/>
          <p:cNvSpPr txBox="1"/>
          <p:nvPr/>
        </p:nvSpPr>
        <p:spPr>
          <a:xfrm>
            <a:off x="3863752" y="1133484"/>
            <a:ext cx="4700745" cy="290941"/>
          </a:xfrm>
          <a:prstGeom prst="rect">
            <a:avLst/>
          </a:prstGeom>
        </p:spPr>
        <p:txBody>
          <a:bodyPr vert="horz" wrap="square" lIns="0" tIns="18823" rIns="0" bIns="0" rtlCol="0">
            <a:spAutoFit/>
          </a:bodyPr>
          <a:lstStyle/>
          <a:p>
            <a:pPr marL="14480">
              <a:spcBef>
                <a:spcPts val="148"/>
              </a:spcBef>
            </a:pPr>
            <a:r>
              <a:rPr sz="1767" b="1" dirty="0">
                <a:solidFill>
                  <a:srgbClr val="FF0000"/>
                </a:solidFill>
                <a:latin typeface="Arial"/>
                <a:cs typeface="Arial"/>
              </a:rPr>
              <a:t>Tabella</a:t>
            </a:r>
            <a:r>
              <a:rPr sz="1767" b="1" spc="40" dirty="0">
                <a:solidFill>
                  <a:srgbClr val="FF0000"/>
                </a:solidFill>
                <a:latin typeface="Arial"/>
                <a:cs typeface="Arial"/>
              </a:rPr>
              <a:t> </a:t>
            </a:r>
            <a:r>
              <a:rPr sz="1767" b="1" dirty="0">
                <a:solidFill>
                  <a:srgbClr val="FF0000"/>
                </a:solidFill>
                <a:latin typeface="Arial"/>
                <a:cs typeface="Arial"/>
              </a:rPr>
              <a:t>di</a:t>
            </a:r>
            <a:r>
              <a:rPr sz="1767" b="1" spc="45" dirty="0">
                <a:solidFill>
                  <a:srgbClr val="FF0000"/>
                </a:solidFill>
                <a:latin typeface="Arial"/>
                <a:cs typeface="Arial"/>
              </a:rPr>
              <a:t> </a:t>
            </a:r>
            <a:r>
              <a:rPr sz="1767" b="1" dirty="0">
                <a:solidFill>
                  <a:srgbClr val="FF0000"/>
                </a:solidFill>
                <a:latin typeface="Arial"/>
                <a:cs typeface="Arial"/>
              </a:rPr>
              <a:t>classificazione</a:t>
            </a:r>
            <a:r>
              <a:rPr sz="1767" b="1" spc="45" dirty="0">
                <a:solidFill>
                  <a:srgbClr val="FF0000"/>
                </a:solidFill>
                <a:latin typeface="Arial"/>
                <a:cs typeface="Arial"/>
              </a:rPr>
              <a:t> </a:t>
            </a:r>
            <a:r>
              <a:rPr sz="1767" b="1" dirty="0">
                <a:solidFill>
                  <a:srgbClr val="FF0000"/>
                </a:solidFill>
                <a:latin typeface="Arial"/>
                <a:cs typeface="Arial"/>
              </a:rPr>
              <a:t>del</a:t>
            </a:r>
            <a:r>
              <a:rPr sz="1767" b="1" spc="45" dirty="0">
                <a:solidFill>
                  <a:srgbClr val="FF0000"/>
                </a:solidFill>
                <a:latin typeface="Arial"/>
                <a:cs typeface="Arial"/>
              </a:rPr>
              <a:t> </a:t>
            </a:r>
            <a:r>
              <a:rPr sz="1767" b="1" dirty="0">
                <a:solidFill>
                  <a:srgbClr val="FF0000"/>
                </a:solidFill>
                <a:latin typeface="Arial"/>
                <a:cs typeface="Arial"/>
              </a:rPr>
              <a:t>NIOSH</a:t>
            </a:r>
            <a:r>
              <a:rPr sz="1767" b="1" spc="45" dirty="0">
                <a:solidFill>
                  <a:srgbClr val="FF0000"/>
                </a:solidFill>
                <a:latin typeface="Arial"/>
                <a:cs typeface="Arial"/>
              </a:rPr>
              <a:t> </a:t>
            </a:r>
            <a:r>
              <a:rPr sz="1767" b="1" dirty="0">
                <a:solidFill>
                  <a:srgbClr val="FF0000"/>
                </a:solidFill>
                <a:latin typeface="Arial"/>
                <a:cs typeface="Arial"/>
              </a:rPr>
              <a:t>80-</a:t>
            </a:r>
            <a:r>
              <a:rPr sz="1767" b="1" spc="-28" dirty="0">
                <a:solidFill>
                  <a:srgbClr val="FF0000"/>
                </a:solidFill>
                <a:latin typeface="Arial"/>
                <a:cs typeface="Arial"/>
              </a:rPr>
              <a:t>106</a:t>
            </a:r>
            <a:endParaRPr sz="1767" dirty="0">
              <a:latin typeface="Arial"/>
              <a:cs typeface="Arial"/>
            </a:endParaRPr>
          </a:p>
        </p:txBody>
      </p:sp>
      <p:sp>
        <p:nvSpPr>
          <p:cNvPr id="5" name="object 5"/>
          <p:cNvSpPr txBox="1"/>
          <p:nvPr/>
        </p:nvSpPr>
        <p:spPr>
          <a:xfrm>
            <a:off x="2471075" y="5481186"/>
            <a:ext cx="7249850" cy="724328"/>
          </a:xfrm>
          <a:prstGeom prst="rect">
            <a:avLst/>
          </a:prstGeom>
        </p:spPr>
        <p:txBody>
          <a:bodyPr vert="horz" wrap="square" lIns="0" tIns="18823" rIns="0" bIns="0" rtlCol="0">
            <a:spAutoFit/>
          </a:bodyPr>
          <a:lstStyle/>
          <a:p>
            <a:pPr marL="14480">
              <a:lnSpc>
                <a:spcPts val="1134"/>
              </a:lnSpc>
              <a:spcBef>
                <a:spcPts val="148"/>
              </a:spcBef>
            </a:pPr>
            <a:r>
              <a:rPr sz="969" dirty="0">
                <a:latin typeface="Arial"/>
                <a:cs typeface="Arial"/>
              </a:rPr>
              <a:t>(*)</a:t>
            </a:r>
            <a:r>
              <a:rPr sz="969" spc="45" dirty="0">
                <a:latin typeface="Arial"/>
                <a:cs typeface="Arial"/>
              </a:rPr>
              <a:t> </a:t>
            </a:r>
            <a:r>
              <a:rPr sz="969" dirty="0">
                <a:latin typeface="Arial"/>
                <a:cs typeface="Arial"/>
              </a:rPr>
              <a:t>Riferito</a:t>
            </a:r>
            <a:r>
              <a:rPr sz="969" spc="52" dirty="0">
                <a:latin typeface="Arial"/>
                <a:cs typeface="Arial"/>
              </a:rPr>
              <a:t> </a:t>
            </a:r>
            <a:r>
              <a:rPr sz="969" dirty="0">
                <a:latin typeface="Arial"/>
                <a:cs typeface="Arial"/>
              </a:rPr>
              <a:t>alla</a:t>
            </a:r>
            <a:r>
              <a:rPr sz="969" spc="52" dirty="0">
                <a:latin typeface="Arial"/>
                <a:cs typeface="Arial"/>
              </a:rPr>
              <a:t> </a:t>
            </a:r>
            <a:r>
              <a:rPr sz="969" dirty="0">
                <a:latin typeface="Arial"/>
                <a:cs typeface="Arial"/>
              </a:rPr>
              <a:t>pressione</a:t>
            </a:r>
            <a:r>
              <a:rPr sz="969" spc="52" dirty="0">
                <a:latin typeface="Arial"/>
                <a:cs typeface="Arial"/>
              </a:rPr>
              <a:t> </a:t>
            </a:r>
            <a:r>
              <a:rPr sz="969" dirty="0">
                <a:latin typeface="Arial"/>
                <a:cs typeface="Arial"/>
              </a:rPr>
              <a:t>atmosferica</a:t>
            </a:r>
            <a:r>
              <a:rPr sz="969" spc="45" dirty="0">
                <a:latin typeface="Arial"/>
                <a:cs typeface="Arial"/>
              </a:rPr>
              <a:t> </a:t>
            </a:r>
            <a:r>
              <a:rPr sz="969" dirty="0">
                <a:latin typeface="Arial"/>
                <a:cs typeface="Arial"/>
              </a:rPr>
              <a:t>totale</a:t>
            </a:r>
            <a:r>
              <a:rPr sz="969" spc="52" dirty="0">
                <a:latin typeface="Arial"/>
                <a:cs typeface="Arial"/>
              </a:rPr>
              <a:t> </a:t>
            </a:r>
            <a:r>
              <a:rPr sz="969" dirty="0">
                <a:latin typeface="Arial"/>
                <a:cs typeface="Arial"/>
              </a:rPr>
              <a:t>a</a:t>
            </a:r>
            <a:r>
              <a:rPr sz="969" spc="52" dirty="0">
                <a:latin typeface="Arial"/>
                <a:cs typeface="Arial"/>
              </a:rPr>
              <a:t> </a:t>
            </a:r>
            <a:r>
              <a:rPr sz="969" dirty="0">
                <a:latin typeface="Arial"/>
                <a:cs typeface="Arial"/>
              </a:rPr>
              <a:t>livello</a:t>
            </a:r>
            <a:r>
              <a:rPr sz="969" spc="52" dirty="0">
                <a:latin typeface="Arial"/>
                <a:cs typeface="Arial"/>
              </a:rPr>
              <a:t> </a:t>
            </a:r>
            <a:r>
              <a:rPr sz="969" dirty="0">
                <a:latin typeface="Arial"/>
                <a:cs typeface="Arial"/>
              </a:rPr>
              <a:t>del</a:t>
            </a:r>
            <a:r>
              <a:rPr sz="969" spc="45" dirty="0">
                <a:latin typeface="Arial"/>
                <a:cs typeface="Arial"/>
              </a:rPr>
              <a:t> </a:t>
            </a:r>
            <a:r>
              <a:rPr sz="969" dirty="0">
                <a:latin typeface="Arial"/>
                <a:cs typeface="Arial"/>
              </a:rPr>
              <a:t>mare</a:t>
            </a:r>
            <a:r>
              <a:rPr sz="969" spc="52" dirty="0">
                <a:latin typeface="Arial"/>
                <a:cs typeface="Arial"/>
              </a:rPr>
              <a:t> </a:t>
            </a:r>
            <a:r>
              <a:rPr sz="969" dirty="0">
                <a:latin typeface="Arial"/>
                <a:cs typeface="Arial"/>
              </a:rPr>
              <a:t>(760</a:t>
            </a:r>
            <a:r>
              <a:rPr sz="969" spc="52" dirty="0">
                <a:latin typeface="Arial"/>
                <a:cs typeface="Arial"/>
              </a:rPr>
              <a:t> </a:t>
            </a:r>
            <a:r>
              <a:rPr sz="969" spc="-12" dirty="0">
                <a:latin typeface="Arial"/>
                <a:cs typeface="Arial"/>
              </a:rPr>
              <a:t>mmHg).</a:t>
            </a:r>
            <a:endParaRPr sz="969" dirty="0">
              <a:latin typeface="Arial"/>
              <a:cs typeface="Arial"/>
            </a:endParaRPr>
          </a:p>
          <a:p>
            <a:pPr marL="14480" marR="5791">
              <a:lnSpc>
                <a:spcPts val="1105"/>
              </a:lnSpc>
              <a:spcBef>
                <a:spcPts val="52"/>
              </a:spcBef>
            </a:pPr>
            <a:r>
              <a:rPr sz="969" dirty="0">
                <a:latin typeface="Arial"/>
                <a:cs typeface="Arial"/>
              </a:rPr>
              <a:t>(**)</a:t>
            </a:r>
            <a:r>
              <a:rPr sz="969" spc="52" dirty="0">
                <a:latin typeface="Arial"/>
                <a:cs typeface="Arial"/>
              </a:rPr>
              <a:t> </a:t>
            </a:r>
            <a:r>
              <a:rPr sz="969" dirty="0">
                <a:latin typeface="Arial"/>
                <a:cs typeface="Arial"/>
              </a:rPr>
              <a:t>LIE</a:t>
            </a:r>
            <a:r>
              <a:rPr sz="969" spc="52" dirty="0">
                <a:latin typeface="Arial"/>
                <a:cs typeface="Arial"/>
              </a:rPr>
              <a:t> </a:t>
            </a:r>
            <a:r>
              <a:rPr sz="969" dirty="0">
                <a:latin typeface="Arial"/>
                <a:cs typeface="Arial"/>
              </a:rPr>
              <a:t>-</a:t>
            </a:r>
            <a:r>
              <a:rPr sz="969" spc="52" dirty="0">
                <a:latin typeface="Arial"/>
                <a:cs typeface="Arial"/>
              </a:rPr>
              <a:t> </a:t>
            </a:r>
            <a:r>
              <a:rPr sz="969" dirty="0">
                <a:latin typeface="Arial"/>
                <a:cs typeface="Arial"/>
              </a:rPr>
              <a:t>Limite</a:t>
            </a:r>
            <a:r>
              <a:rPr sz="969" spc="52" dirty="0">
                <a:latin typeface="Arial"/>
                <a:cs typeface="Arial"/>
              </a:rPr>
              <a:t> </a:t>
            </a:r>
            <a:r>
              <a:rPr sz="969" dirty="0">
                <a:latin typeface="Arial"/>
                <a:cs typeface="Arial"/>
              </a:rPr>
              <a:t>Inferiore</a:t>
            </a:r>
            <a:r>
              <a:rPr sz="969" spc="57" dirty="0">
                <a:latin typeface="Arial"/>
                <a:cs typeface="Arial"/>
              </a:rPr>
              <a:t> </a:t>
            </a:r>
            <a:r>
              <a:rPr sz="969" dirty="0">
                <a:latin typeface="Arial"/>
                <a:cs typeface="Arial"/>
              </a:rPr>
              <a:t>di</a:t>
            </a:r>
            <a:r>
              <a:rPr sz="969" spc="52" dirty="0">
                <a:latin typeface="Arial"/>
                <a:cs typeface="Arial"/>
              </a:rPr>
              <a:t> </a:t>
            </a:r>
            <a:r>
              <a:rPr sz="969" dirty="0">
                <a:latin typeface="Arial"/>
                <a:cs typeface="Arial"/>
              </a:rPr>
              <a:t>Esplosività:</a:t>
            </a:r>
            <a:r>
              <a:rPr sz="969" spc="52" dirty="0">
                <a:latin typeface="Arial"/>
                <a:cs typeface="Arial"/>
              </a:rPr>
              <a:t> </a:t>
            </a:r>
            <a:r>
              <a:rPr sz="969" dirty="0">
                <a:latin typeface="Arial"/>
                <a:cs typeface="Arial"/>
              </a:rPr>
              <a:t>minima</a:t>
            </a:r>
            <a:r>
              <a:rPr sz="969" spc="52" dirty="0">
                <a:latin typeface="Arial"/>
                <a:cs typeface="Arial"/>
              </a:rPr>
              <a:t> </a:t>
            </a:r>
            <a:r>
              <a:rPr sz="969" dirty="0">
                <a:latin typeface="Arial"/>
                <a:cs typeface="Arial"/>
              </a:rPr>
              <a:t>concentrazione</a:t>
            </a:r>
            <a:r>
              <a:rPr sz="969" spc="57" dirty="0">
                <a:latin typeface="Arial"/>
                <a:cs typeface="Arial"/>
              </a:rPr>
              <a:t> </a:t>
            </a:r>
            <a:r>
              <a:rPr sz="969" dirty="0">
                <a:latin typeface="Arial"/>
                <a:cs typeface="Arial"/>
              </a:rPr>
              <a:t>in</a:t>
            </a:r>
            <a:r>
              <a:rPr sz="969" spc="52" dirty="0">
                <a:latin typeface="Arial"/>
                <a:cs typeface="Arial"/>
              </a:rPr>
              <a:t> </a:t>
            </a:r>
            <a:r>
              <a:rPr sz="969" dirty="0">
                <a:latin typeface="Arial"/>
                <a:cs typeface="Arial"/>
              </a:rPr>
              <a:t>aria</a:t>
            </a:r>
            <a:r>
              <a:rPr sz="969" spc="52" dirty="0">
                <a:latin typeface="Arial"/>
                <a:cs typeface="Arial"/>
              </a:rPr>
              <a:t> </a:t>
            </a:r>
            <a:r>
              <a:rPr sz="969" dirty="0">
                <a:latin typeface="Arial"/>
                <a:cs typeface="Arial"/>
              </a:rPr>
              <a:t>di</a:t>
            </a:r>
            <a:r>
              <a:rPr sz="969" spc="52" dirty="0">
                <a:latin typeface="Arial"/>
                <a:cs typeface="Arial"/>
              </a:rPr>
              <a:t> </a:t>
            </a:r>
            <a:r>
              <a:rPr sz="969" dirty="0">
                <a:latin typeface="Arial"/>
                <a:cs typeface="Arial"/>
              </a:rPr>
              <a:t>sostanze</a:t>
            </a:r>
            <a:r>
              <a:rPr sz="969" spc="52" dirty="0">
                <a:latin typeface="Arial"/>
                <a:cs typeface="Arial"/>
              </a:rPr>
              <a:t> </a:t>
            </a:r>
            <a:r>
              <a:rPr sz="969" dirty="0">
                <a:latin typeface="Arial"/>
                <a:cs typeface="Arial"/>
              </a:rPr>
              <a:t>infiammabili</a:t>
            </a:r>
            <a:r>
              <a:rPr sz="969" spc="57" dirty="0">
                <a:latin typeface="Arial"/>
                <a:cs typeface="Arial"/>
              </a:rPr>
              <a:t> </a:t>
            </a:r>
            <a:r>
              <a:rPr sz="969" dirty="0">
                <a:latin typeface="Arial"/>
                <a:cs typeface="Arial"/>
              </a:rPr>
              <a:t>sotto</a:t>
            </a:r>
            <a:r>
              <a:rPr sz="969" spc="52" dirty="0">
                <a:latin typeface="Arial"/>
                <a:cs typeface="Arial"/>
              </a:rPr>
              <a:t> </a:t>
            </a:r>
            <a:r>
              <a:rPr sz="969" dirty="0">
                <a:latin typeface="Arial"/>
                <a:cs typeface="Arial"/>
              </a:rPr>
              <a:t>forma</a:t>
            </a:r>
            <a:r>
              <a:rPr sz="969" spc="52" dirty="0">
                <a:latin typeface="Arial"/>
                <a:cs typeface="Arial"/>
              </a:rPr>
              <a:t> </a:t>
            </a:r>
            <a:r>
              <a:rPr sz="969" dirty="0">
                <a:latin typeface="Arial"/>
                <a:cs typeface="Arial"/>
              </a:rPr>
              <a:t>di</a:t>
            </a:r>
            <a:r>
              <a:rPr sz="969" spc="52" dirty="0">
                <a:latin typeface="Arial"/>
                <a:cs typeface="Arial"/>
              </a:rPr>
              <a:t> </a:t>
            </a:r>
            <a:r>
              <a:rPr sz="969" dirty="0">
                <a:latin typeface="Arial"/>
                <a:cs typeface="Arial"/>
              </a:rPr>
              <a:t>gas,</a:t>
            </a:r>
            <a:r>
              <a:rPr sz="969" spc="57" dirty="0">
                <a:latin typeface="Arial"/>
                <a:cs typeface="Arial"/>
              </a:rPr>
              <a:t> </a:t>
            </a:r>
            <a:r>
              <a:rPr sz="969" dirty="0">
                <a:latin typeface="Arial"/>
                <a:cs typeface="Arial"/>
              </a:rPr>
              <a:t>vapori,</a:t>
            </a:r>
            <a:r>
              <a:rPr sz="969" spc="52" dirty="0">
                <a:latin typeface="Arial"/>
                <a:cs typeface="Arial"/>
              </a:rPr>
              <a:t> </a:t>
            </a:r>
            <a:r>
              <a:rPr sz="969" spc="-12" dirty="0">
                <a:latin typeface="Arial"/>
                <a:cs typeface="Arial"/>
              </a:rPr>
              <a:t>polveri, </a:t>
            </a:r>
            <a:r>
              <a:rPr sz="969" dirty="0">
                <a:latin typeface="Arial"/>
                <a:cs typeface="Arial"/>
              </a:rPr>
              <a:t>fibre</a:t>
            </a:r>
            <a:r>
              <a:rPr sz="969" spc="63" dirty="0">
                <a:latin typeface="Arial"/>
                <a:cs typeface="Arial"/>
              </a:rPr>
              <a:t> </a:t>
            </a:r>
            <a:r>
              <a:rPr sz="969" dirty="0">
                <a:latin typeface="Arial"/>
                <a:cs typeface="Arial"/>
              </a:rPr>
              <a:t>o</a:t>
            </a:r>
            <a:r>
              <a:rPr sz="969" spc="68" dirty="0">
                <a:latin typeface="Arial"/>
                <a:cs typeface="Arial"/>
              </a:rPr>
              <a:t> </a:t>
            </a:r>
            <a:r>
              <a:rPr sz="969" dirty="0">
                <a:latin typeface="Arial"/>
                <a:cs typeface="Arial"/>
              </a:rPr>
              <a:t>residui</a:t>
            </a:r>
            <a:r>
              <a:rPr sz="969" spc="68" dirty="0">
                <a:latin typeface="Arial"/>
                <a:cs typeface="Arial"/>
              </a:rPr>
              <a:t> </a:t>
            </a:r>
            <a:r>
              <a:rPr sz="969" dirty="0">
                <a:latin typeface="Arial"/>
                <a:cs typeface="Arial"/>
              </a:rPr>
              <a:t>solidi</a:t>
            </a:r>
            <a:r>
              <a:rPr sz="969" spc="68" dirty="0">
                <a:latin typeface="Arial"/>
                <a:cs typeface="Arial"/>
              </a:rPr>
              <a:t> </a:t>
            </a:r>
            <a:r>
              <a:rPr sz="969" dirty="0">
                <a:latin typeface="Arial"/>
                <a:cs typeface="Arial"/>
              </a:rPr>
              <a:t>volanti,</a:t>
            </a:r>
            <a:r>
              <a:rPr sz="969" spc="68" dirty="0">
                <a:latin typeface="Arial"/>
                <a:cs typeface="Arial"/>
              </a:rPr>
              <a:t> </a:t>
            </a:r>
            <a:r>
              <a:rPr sz="969" dirty="0">
                <a:latin typeface="Arial"/>
                <a:cs typeface="Arial"/>
              </a:rPr>
              <a:t>la</a:t>
            </a:r>
            <a:r>
              <a:rPr sz="969" spc="68" dirty="0">
                <a:latin typeface="Arial"/>
                <a:cs typeface="Arial"/>
              </a:rPr>
              <a:t> </a:t>
            </a:r>
            <a:r>
              <a:rPr sz="969" dirty="0">
                <a:latin typeface="Arial"/>
                <a:cs typeface="Arial"/>
              </a:rPr>
              <a:t>quale</a:t>
            </a:r>
            <a:r>
              <a:rPr sz="969" spc="68" dirty="0">
                <a:latin typeface="Arial"/>
                <a:cs typeface="Arial"/>
              </a:rPr>
              <a:t> </a:t>
            </a:r>
            <a:r>
              <a:rPr sz="969" dirty="0">
                <a:latin typeface="Arial"/>
                <a:cs typeface="Arial"/>
              </a:rPr>
              <a:t>dopo</a:t>
            </a:r>
            <a:r>
              <a:rPr sz="969" spc="68" dirty="0">
                <a:latin typeface="Arial"/>
                <a:cs typeface="Arial"/>
              </a:rPr>
              <a:t> </a:t>
            </a:r>
            <a:r>
              <a:rPr sz="969" dirty="0">
                <a:latin typeface="Arial"/>
                <a:cs typeface="Arial"/>
              </a:rPr>
              <a:t>l’accensione,</a:t>
            </a:r>
            <a:r>
              <a:rPr sz="969" spc="68" dirty="0">
                <a:latin typeface="Arial"/>
                <a:cs typeface="Arial"/>
              </a:rPr>
              <a:t> </a:t>
            </a:r>
            <a:r>
              <a:rPr sz="969" dirty="0">
                <a:latin typeface="Arial"/>
                <a:cs typeface="Arial"/>
              </a:rPr>
              <a:t>permette</a:t>
            </a:r>
            <a:r>
              <a:rPr sz="969" spc="68" dirty="0">
                <a:latin typeface="Arial"/>
                <a:cs typeface="Arial"/>
              </a:rPr>
              <a:t> </a:t>
            </a:r>
            <a:r>
              <a:rPr sz="969" dirty="0">
                <a:latin typeface="Arial"/>
                <a:cs typeface="Arial"/>
              </a:rPr>
              <a:t>l’autosostentamento</a:t>
            </a:r>
            <a:r>
              <a:rPr sz="969" spc="68" dirty="0">
                <a:latin typeface="Arial"/>
                <a:cs typeface="Arial"/>
              </a:rPr>
              <a:t> </a:t>
            </a:r>
            <a:r>
              <a:rPr sz="969" dirty="0">
                <a:latin typeface="Arial"/>
                <a:cs typeface="Arial"/>
              </a:rPr>
              <a:t>della</a:t>
            </a:r>
            <a:r>
              <a:rPr sz="969" spc="68" dirty="0">
                <a:latin typeface="Arial"/>
                <a:cs typeface="Arial"/>
              </a:rPr>
              <a:t> </a:t>
            </a:r>
            <a:r>
              <a:rPr sz="969" dirty="0">
                <a:latin typeface="Arial"/>
                <a:cs typeface="Arial"/>
              </a:rPr>
              <a:t>propagazione</a:t>
            </a:r>
            <a:r>
              <a:rPr sz="969" spc="68" dirty="0">
                <a:latin typeface="Arial"/>
                <a:cs typeface="Arial"/>
              </a:rPr>
              <a:t> </a:t>
            </a:r>
            <a:r>
              <a:rPr sz="969" dirty="0">
                <a:latin typeface="Arial"/>
                <a:cs typeface="Arial"/>
              </a:rPr>
              <a:t>delle</a:t>
            </a:r>
            <a:r>
              <a:rPr sz="969" spc="68" dirty="0">
                <a:latin typeface="Arial"/>
                <a:cs typeface="Arial"/>
              </a:rPr>
              <a:t> </a:t>
            </a:r>
            <a:r>
              <a:rPr sz="969" spc="-12" dirty="0">
                <a:latin typeface="Arial"/>
                <a:cs typeface="Arial"/>
              </a:rPr>
              <a:t>fiamme.</a:t>
            </a:r>
            <a:endParaRPr sz="969" dirty="0">
              <a:latin typeface="Arial"/>
              <a:cs typeface="Arial"/>
            </a:endParaRPr>
          </a:p>
          <a:p>
            <a:pPr marL="14480">
              <a:lnSpc>
                <a:spcPts val="1043"/>
              </a:lnSpc>
            </a:pPr>
            <a:r>
              <a:rPr sz="969" dirty="0">
                <a:latin typeface="Arial"/>
                <a:cs typeface="Arial"/>
              </a:rPr>
              <a:t>(***)</a:t>
            </a:r>
            <a:r>
              <a:rPr sz="969" spc="40" dirty="0">
                <a:latin typeface="Arial"/>
                <a:cs typeface="Arial"/>
              </a:rPr>
              <a:t> </a:t>
            </a:r>
            <a:r>
              <a:rPr sz="969" dirty="0">
                <a:latin typeface="Arial"/>
                <a:cs typeface="Arial"/>
              </a:rPr>
              <a:t>IDLH</a:t>
            </a:r>
            <a:r>
              <a:rPr sz="969" spc="40" dirty="0">
                <a:latin typeface="Arial"/>
                <a:cs typeface="Arial"/>
              </a:rPr>
              <a:t> </a:t>
            </a:r>
            <a:r>
              <a:rPr sz="969" dirty="0">
                <a:latin typeface="Arial"/>
                <a:cs typeface="Arial"/>
              </a:rPr>
              <a:t>-</a:t>
            </a:r>
            <a:r>
              <a:rPr sz="969" spc="-23" dirty="0">
                <a:latin typeface="Arial"/>
                <a:cs typeface="Arial"/>
              </a:rPr>
              <a:t> </a:t>
            </a:r>
            <a:r>
              <a:rPr sz="969" dirty="0">
                <a:latin typeface="Arial"/>
                <a:cs typeface="Arial"/>
              </a:rPr>
              <a:t>Alto</a:t>
            </a:r>
            <a:r>
              <a:rPr sz="969" spc="40" dirty="0">
                <a:latin typeface="Arial"/>
                <a:cs typeface="Arial"/>
              </a:rPr>
              <a:t> </a:t>
            </a:r>
            <a:r>
              <a:rPr sz="969" dirty="0">
                <a:latin typeface="Arial"/>
                <a:cs typeface="Arial"/>
              </a:rPr>
              <a:t>e</a:t>
            </a:r>
            <a:r>
              <a:rPr sz="969" spc="40" dirty="0">
                <a:latin typeface="Arial"/>
                <a:cs typeface="Arial"/>
              </a:rPr>
              <a:t> </a:t>
            </a:r>
            <a:r>
              <a:rPr sz="969" dirty="0">
                <a:latin typeface="Arial"/>
                <a:cs typeface="Arial"/>
              </a:rPr>
              <a:t>immediato</a:t>
            </a:r>
            <a:r>
              <a:rPr sz="969" spc="40" dirty="0">
                <a:latin typeface="Arial"/>
                <a:cs typeface="Arial"/>
              </a:rPr>
              <a:t> </a:t>
            </a:r>
            <a:r>
              <a:rPr sz="969" dirty="0">
                <a:latin typeface="Arial"/>
                <a:cs typeface="Arial"/>
              </a:rPr>
              <a:t>rischio</a:t>
            </a:r>
            <a:r>
              <a:rPr sz="969" spc="40" dirty="0">
                <a:latin typeface="Arial"/>
                <a:cs typeface="Arial"/>
              </a:rPr>
              <a:t> </a:t>
            </a:r>
            <a:r>
              <a:rPr sz="969" dirty="0">
                <a:latin typeface="Arial"/>
                <a:cs typeface="Arial"/>
              </a:rPr>
              <a:t>per</a:t>
            </a:r>
            <a:r>
              <a:rPr sz="969" spc="40" dirty="0">
                <a:latin typeface="Arial"/>
                <a:cs typeface="Arial"/>
              </a:rPr>
              <a:t> </a:t>
            </a:r>
            <a:r>
              <a:rPr sz="969" dirty="0">
                <a:latin typeface="Arial"/>
                <a:cs typeface="Arial"/>
              </a:rPr>
              <a:t>la</a:t>
            </a:r>
            <a:r>
              <a:rPr sz="969" spc="40" dirty="0">
                <a:latin typeface="Arial"/>
                <a:cs typeface="Arial"/>
              </a:rPr>
              <a:t> </a:t>
            </a:r>
            <a:r>
              <a:rPr sz="969" dirty="0">
                <a:latin typeface="Arial"/>
                <a:cs typeface="Arial"/>
              </a:rPr>
              <a:t>salute</a:t>
            </a:r>
            <a:r>
              <a:rPr sz="969" spc="40" dirty="0">
                <a:latin typeface="Arial"/>
                <a:cs typeface="Arial"/>
              </a:rPr>
              <a:t> </a:t>
            </a:r>
            <a:r>
              <a:rPr sz="969" dirty="0">
                <a:latin typeface="Arial"/>
                <a:cs typeface="Arial"/>
              </a:rPr>
              <a:t>e</a:t>
            </a:r>
            <a:r>
              <a:rPr sz="969" spc="45" dirty="0">
                <a:latin typeface="Arial"/>
                <a:cs typeface="Arial"/>
              </a:rPr>
              <a:t> </a:t>
            </a:r>
            <a:r>
              <a:rPr sz="969" dirty="0">
                <a:latin typeface="Arial"/>
                <a:cs typeface="Arial"/>
              </a:rPr>
              <a:t>la</a:t>
            </a:r>
            <a:r>
              <a:rPr sz="969" spc="40" dirty="0">
                <a:latin typeface="Arial"/>
                <a:cs typeface="Arial"/>
              </a:rPr>
              <a:t> </a:t>
            </a:r>
            <a:r>
              <a:rPr sz="969" dirty="0">
                <a:latin typeface="Arial"/>
                <a:cs typeface="Arial"/>
              </a:rPr>
              <a:t>vita</a:t>
            </a:r>
            <a:r>
              <a:rPr sz="969" spc="40" dirty="0">
                <a:latin typeface="Arial"/>
                <a:cs typeface="Arial"/>
              </a:rPr>
              <a:t> </a:t>
            </a:r>
            <a:r>
              <a:rPr sz="969" dirty="0">
                <a:latin typeface="Arial"/>
                <a:cs typeface="Arial"/>
              </a:rPr>
              <a:t>del</a:t>
            </a:r>
            <a:r>
              <a:rPr sz="969" spc="40" dirty="0">
                <a:latin typeface="Arial"/>
                <a:cs typeface="Arial"/>
              </a:rPr>
              <a:t> </a:t>
            </a:r>
            <a:r>
              <a:rPr sz="969" spc="-12" dirty="0">
                <a:latin typeface="Arial"/>
                <a:cs typeface="Arial"/>
              </a:rPr>
              <a:t>lavoratore.</a:t>
            </a:r>
            <a:endParaRPr sz="969" dirty="0">
              <a:latin typeface="Arial"/>
              <a:cs typeface="Arial"/>
            </a:endParaRPr>
          </a:p>
          <a:p>
            <a:pPr marL="14480">
              <a:lnSpc>
                <a:spcPts val="1134"/>
              </a:lnSpc>
            </a:pPr>
            <a:r>
              <a:rPr sz="969" dirty="0">
                <a:latin typeface="Arial"/>
                <a:cs typeface="Arial"/>
              </a:rPr>
              <a:t>(****)</a:t>
            </a:r>
            <a:r>
              <a:rPr sz="969" spc="40" dirty="0">
                <a:latin typeface="Arial"/>
                <a:cs typeface="Arial"/>
              </a:rPr>
              <a:t> </a:t>
            </a:r>
            <a:r>
              <a:rPr sz="969" dirty="0">
                <a:latin typeface="Arial"/>
                <a:cs typeface="Arial"/>
              </a:rPr>
              <a:t>PEL -</a:t>
            </a:r>
            <a:r>
              <a:rPr sz="969" spc="45" dirty="0">
                <a:latin typeface="Arial"/>
                <a:cs typeface="Arial"/>
              </a:rPr>
              <a:t> </a:t>
            </a:r>
            <a:r>
              <a:rPr sz="969" dirty="0">
                <a:latin typeface="Arial"/>
                <a:cs typeface="Arial"/>
              </a:rPr>
              <a:t>Valore</a:t>
            </a:r>
            <a:r>
              <a:rPr sz="969" spc="45" dirty="0">
                <a:latin typeface="Arial"/>
                <a:cs typeface="Arial"/>
              </a:rPr>
              <a:t> </a:t>
            </a:r>
            <a:r>
              <a:rPr sz="969" dirty="0">
                <a:latin typeface="Arial"/>
                <a:cs typeface="Arial"/>
              </a:rPr>
              <a:t>limite</a:t>
            </a:r>
            <a:r>
              <a:rPr sz="969" spc="45" dirty="0">
                <a:latin typeface="Arial"/>
                <a:cs typeface="Arial"/>
              </a:rPr>
              <a:t> </a:t>
            </a:r>
            <a:r>
              <a:rPr sz="969" dirty="0">
                <a:latin typeface="Arial"/>
                <a:cs typeface="Arial"/>
              </a:rPr>
              <a:t>di</a:t>
            </a:r>
            <a:r>
              <a:rPr sz="969" spc="45" dirty="0">
                <a:latin typeface="Arial"/>
                <a:cs typeface="Arial"/>
              </a:rPr>
              <a:t> </a:t>
            </a:r>
            <a:r>
              <a:rPr sz="969" dirty="0">
                <a:latin typeface="Arial"/>
                <a:cs typeface="Arial"/>
              </a:rPr>
              <a:t>esposizione</a:t>
            </a:r>
            <a:r>
              <a:rPr sz="969" spc="40" dirty="0">
                <a:latin typeface="Arial"/>
                <a:cs typeface="Arial"/>
              </a:rPr>
              <a:t> </a:t>
            </a:r>
            <a:r>
              <a:rPr sz="969" spc="-12" dirty="0">
                <a:latin typeface="Arial"/>
                <a:cs typeface="Arial"/>
              </a:rPr>
              <a:t>professionale.</a:t>
            </a:r>
            <a:endParaRPr sz="969" dirty="0">
              <a:latin typeface="Arial"/>
              <a:cs typeface="Arial"/>
            </a:endParaRPr>
          </a:p>
        </p:txBody>
      </p:sp>
      <p:sp>
        <p:nvSpPr>
          <p:cNvPr id="9" name="object 2">
            <a:extLst>
              <a:ext uri="{FF2B5EF4-FFF2-40B4-BE49-F238E27FC236}">
                <a16:creationId xmlns:a16="http://schemas.microsoft.com/office/drawing/2014/main" id="{ECE06A9E-202C-A5B4-7715-5412F9686F43}"/>
              </a:ext>
            </a:extLst>
          </p:cNvPr>
          <p:cNvSpPr txBox="1">
            <a:spLocks noGrp="1"/>
          </p:cNvSpPr>
          <p:nvPr>
            <p:ph type="title"/>
          </p:nvPr>
        </p:nvSpPr>
        <p:spPr>
          <a:xfrm>
            <a:off x="623392" y="500103"/>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7884" y="1261544"/>
            <a:ext cx="3439383" cy="634560"/>
          </a:xfrm>
          <a:prstGeom prst="rect">
            <a:avLst/>
          </a:prstGeom>
        </p:spPr>
        <p:txBody>
          <a:bodyPr vert="horz" wrap="square" lIns="0" tIns="18823" rIns="0" bIns="0" rtlCol="0">
            <a:spAutoFit/>
          </a:bodyPr>
          <a:lstStyle/>
          <a:p>
            <a:pPr marL="14480">
              <a:spcBef>
                <a:spcPts val="148"/>
              </a:spcBef>
            </a:pPr>
            <a:r>
              <a:rPr sz="2000" b="1" dirty="0">
                <a:solidFill>
                  <a:srgbClr val="FF0000"/>
                </a:solidFill>
                <a:latin typeface="Arial"/>
                <a:cs typeface="Arial"/>
              </a:rPr>
              <a:t>Francia</a:t>
            </a:r>
            <a:r>
              <a:rPr sz="2000" b="1" spc="40" dirty="0">
                <a:solidFill>
                  <a:srgbClr val="FF0000"/>
                </a:solidFill>
                <a:latin typeface="Arial"/>
                <a:cs typeface="Arial"/>
              </a:rPr>
              <a:t> </a:t>
            </a:r>
            <a:r>
              <a:rPr sz="2000" b="1" dirty="0">
                <a:solidFill>
                  <a:srgbClr val="FF0000"/>
                </a:solidFill>
                <a:latin typeface="Arial"/>
                <a:cs typeface="Arial"/>
              </a:rPr>
              <a:t>–</a:t>
            </a:r>
            <a:r>
              <a:rPr sz="2000" b="1" spc="57" dirty="0">
                <a:solidFill>
                  <a:srgbClr val="FF0000"/>
                </a:solidFill>
                <a:latin typeface="Arial"/>
                <a:cs typeface="Arial"/>
              </a:rPr>
              <a:t> </a:t>
            </a:r>
            <a:r>
              <a:rPr sz="2000" b="1" dirty="0">
                <a:solidFill>
                  <a:srgbClr val="FF0000"/>
                </a:solidFill>
                <a:latin typeface="Arial"/>
                <a:cs typeface="Arial"/>
              </a:rPr>
              <a:t>Definizione</a:t>
            </a:r>
            <a:r>
              <a:rPr sz="2000" b="1" spc="52" dirty="0">
                <a:solidFill>
                  <a:srgbClr val="FF0000"/>
                </a:solidFill>
                <a:latin typeface="Arial"/>
                <a:cs typeface="Arial"/>
              </a:rPr>
              <a:t> </a:t>
            </a:r>
            <a:r>
              <a:rPr sz="2000" b="1" dirty="0">
                <a:solidFill>
                  <a:srgbClr val="FF0000"/>
                </a:solidFill>
                <a:latin typeface="Arial"/>
                <a:cs typeface="Arial"/>
              </a:rPr>
              <a:t>di</a:t>
            </a:r>
            <a:r>
              <a:rPr sz="2000" b="1" spc="57" dirty="0">
                <a:solidFill>
                  <a:srgbClr val="FF0000"/>
                </a:solidFill>
                <a:latin typeface="Arial"/>
                <a:cs typeface="Arial"/>
              </a:rPr>
              <a:t> </a:t>
            </a:r>
            <a:r>
              <a:rPr sz="2000" b="1" dirty="0">
                <a:solidFill>
                  <a:srgbClr val="FF0000"/>
                </a:solidFill>
                <a:latin typeface="Arial"/>
                <a:cs typeface="Arial"/>
              </a:rPr>
              <a:t>Spazio</a:t>
            </a:r>
            <a:r>
              <a:rPr sz="2000" b="1" spc="57" dirty="0">
                <a:solidFill>
                  <a:srgbClr val="FF0000"/>
                </a:solidFill>
                <a:latin typeface="Arial"/>
                <a:cs typeface="Arial"/>
              </a:rPr>
              <a:t> </a:t>
            </a:r>
            <a:r>
              <a:rPr sz="2000" b="1" spc="-12" dirty="0">
                <a:solidFill>
                  <a:srgbClr val="FF0000"/>
                </a:solidFill>
                <a:latin typeface="Arial"/>
                <a:cs typeface="Arial"/>
              </a:rPr>
              <a:t>Confinato</a:t>
            </a:r>
            <a:endParaRPr sz="2000" dirty="0">
              <a:latin typeface="Arial"/>
              <a:cs typeface="Arial"/>
            </a:endParaRPr>
          </a:p>
        </p:txBody>
      </p:sp>
      <p:grpSp>
        <p:nvGrpSpPr>
          <p:cNvPr id="4" name="object 4"/>
          <p:cNvGrpSpPr/>
          <p:nvPr/>
        </p:nvGrpSpPr>
        <p:grpSpPr>
          <a:xfrm>
            <a:off x="1005470" y="3297326"/>
            <a:ext cx="3566529" cy="2842979"/>
            <a:chOff x="3428999" y="1962566"/>
            <a:chExt cx="5013325" cy="4309278"/>
          </a:xfrm>
        </p:grpSpPr>
        <p:pic>
          <p:nvPicPr>
            <p:cNvPr id="5" name="object 5"/>
            <p:cNvPicPr/>
            <p:nvPr/>
          </p:nvPicPr>
          <p:blipFill>
            <a:blip r:embed="rId2" cstate="print"/>
            <a:stretch>
              <a:fillRect/>
            </a:stretch>
          </p:blipFill>
          <p:spPr>
            <a:xfrm>
              <a:off x="3499759" y="1962566"/>
              <a:ext cx="4834599" cy="4207997"/>
            </a:xfrm>
            <a:prstGeom prst="rect">
              <a:avLst/>
            </a:prstGeom>
          </p:spPr>
        </p:pic>
        <p:pic>
          <p:nvPicPr>
            <p:cNvPr id="2" name="object 5">
              <a:extLst>
                <a:ext uri="{FF2B5EF4-FFF2-40B4-BE49-F238E27FC236}">
                  <a16:creationId xmlns:a16="http://schemas.microsoft.com/office/drawing/2014/main" id="{CD073204-41F5-AA4D-E2F2-9934DE49D2D2}"/>
                </a:ext>
              </a:extLst>
            </p:cNvPr>
            <p:cNvPicPr/>
            <p:nvPr/>
          </p:nvPicPr>
          <p:blipFill>
            <a:blip r:embed="rId2" cstate="print"/>
            <a:stretch>
              <a:fillRect/>
            </a:stretch>
          </p:blipFill>
          <p:spPr>
            <a:xfrm>
              <a:off x="3483610" y="1962566"/>
              <a:ext cx="4834599" cy="4207997"/>
            </a:xfrm>
            <a:prstGeom prst="rect">
              <a:avLst/>
            </a:prstGeom>
          </p:spPr>
        </p:pic>
        <p:sp>
          <p:nvSpPr>
            <p:cNvPr id="6" name="object 6"/>
            <p:cNvSpPr/>
            <p:nvPr/>
          </p:nvSpPr>
          <p:spPr>
            <a:xfrm>
              <a:off x="3428999" y="5152974"/>
              <a:ext cx="5013325" cy="1118870"/>
            </a:xfrm>
            <a:custGeom>
              <a:avLst/>
              <a:gdLst/>
              <a:ahLst/>
              <a:cxnLst/>
              <a:rect l="l" t="t" r="r" b="b"/>
              <a:pathLst>
                <a:path w="5013325" h="1118870">
                  <a:moveTo>
                    <a:pt x="0" y="0"/>
                  </a:moveTo>
                  <a:lnTo>
                    <a:pt x="5012941" y="0"/>
                  </a:lnTo>
                  <a:lnTo>
                    <a:pt x="5012941" y="1118749"/>
                  </a:lnTo>
                  <a:lnTo>
                    <a:pt x="0" y="1118749"/>
                  </a:lnTo>
                  <a:lnTo>
                    <a:pt x="0" y="0"/>
                  </a:lnTo>
                  <a:close/>
                </a:path>
              </a:pathLst>
            </a:custGeom>
            <a:ln w="11169">
              <a:solidFill>
                <a:srgbClr val="FF0000"/>
              </a:solidFill>
              <a:prstDash val="sysDash"/>
            </a:ln>
          </p:spPr>
          <p:txBody>
            <a:bodyPr wrap="square" lIns="0" tIns="0" rIns="0" bIns="0" rtlCol="0"/>
            <a:lstStyle/>
            <a:p>
              <a:endParaRPr sz="1634"/>
            </a:p>
          </p:txBody>
        </p:sp>
      </p:grpSp>
      <p:pic>
        <p:nvPicPr>
          <p:cNvPr id="7" name="object 7"/>
          <p:cNvPicPr/>
          <p:nvPr/>
        </p:nvPicPr>
        <p:blipFill>
          <a:blip r:embed="rId3" cstate="print"/>
          <a:stretch>
            <a:fillRect/>
          </a:stretch>
        </p:blipFill>
        <p:spPr>
          <a:xfrm>
            <a:off x="1828800" y="1986471"/>
            <a:ext cx="1725398" cy="1096363"/>
          </a:xfrm>
          <a:prstGeom prst="rect">
            <a:avLst/>
          </a:prstGeom>
        </p:spPr>
      </p:pic>
      <p:sp>
        <p:nvSpPr>
          <p:cNvPr id="8" name="object 8"/>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31</a:t>
            </a:fld>
            <a:endParaRPr spc="-28" dirty="0"/>
          </a:p>
        </p:txBody>
      </p:sp>
      <p:sp>
        <p:nvSpPr>
          <p:cNvPr id="11" name="object 2">
            <a:extLst>
              <a:ext uri="{FF2B5EF4-FFF2-40B4-BE49-F238E27FC236}">
                <a16:creationId xmlns:a16="http://schemas.microsoft.com/office/drawing/2014/main" id="{D8E0C224-C5F0-05BD-D670-E9463F436528}"/>
              </a:ext>
            </a:extLst>
          </p:cNvPr>
          <p:cNvSpPr txBox="1">
            <a:spLocks noGrp="1"/>
          </p:cNvSpPr>
          <p:nvPr>
            <p:ph type="title"/>
          </p:nvPr>
        </p:nvSpPr>
        <p:spPr>
          <a:xfrm>
            <a:off x="493155" y="638271"/>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pic>
        <p:nvPicPr>
          <p:cNvPr id="9" name="Immagine 8">
            <a:extLst>
              <a:ext uri="{FF2B5EF4-FFF2-40B4-BE49-F238E27FC236}">
                <a16:creationId xmlns:a16="http://schemas.microsoft.com/office/drawing/2014/main" id="{8FEF90FF-8853-4568-E1BB-198BC1AE41BD}"/>
              </a:ext>
            </a:extLst>
          </p:cNvPr>
          <p:cNvPicPr>
            <a:picLocks noChangeAspect="1"/>
          </p:cNvPicPr>
          <p:nvPr/>
        </p:nvPicPr>
        <p:blipFill>
          <a:blip r:embed="rId4"/>
          <a:stretch>
            <a:fillRect/>
          </a:stretch>
        </p:blipFill>
        <p:spPr>
          <a:xfrm>
            <a:off x="3947267" y="1408739"/>
            <a:ext cx="7863841" cy="2172689"/>
          </a:xfrm>
          <a:prstGeom prst="rect">
            <a:avLst/>
          </a:prstGeom>
        </p:spPr>
      </p:pic>
      <p:cxnSp>
        <p:nvCxnSpPr>
          <p:cNvPr id="12" name="Connettore 2 11">
            <a:extLst>
              <a:ext uri="{FF2B5EF4-FFF2-40B4-BE49-F238E27FC236}">
                <a16:creationId xmlns:a16="http://schemas.microsoft.com/office/drawing/2014/main" id="{711764AC-CBC4-4918-ECF7-A3850D0239FB}"/>
              </a:ext>
            </a:extLst>
          </p:cNvPr>
          <p:cNvCxnSpPr/>
          <p:nvPr/>
        </p:nvCxnSpPr>
        <p:spPr>
          <a:xfrm flipV="1">
            <a:off x="4571999" y="3521549"/>
            <a:ext cx="2435963" cy="188059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9A27F-CB18-9781-20AB-F637A03D88D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390EBE3-E7D6-3227-C6BC-7F12AC5E0B66}"/>
              </a:ext>
            </a:extLst>
          </p:cNvPr>
          <p:cNvSpPr txBox="1"/>
          <p:nvPr/>
        </p:nvSpPr>
        <p:spPr>
          <a:xfrm>
            <a:off x="1419497" y="1409713"/>
            <a:ext cx="9353006" cy="611541"/>
          </a:xfrm>
          <a:prstGeom prst="rect">
            <a:avLst/>
          </a:prstGeom>
        </p:spPr>
        <p:txBody>
          <a:bodyPr vert="horz" wrap="square" lIns="0" tIns="18823" rIns="0" bIns="0" rtlCol="0">
            <a:spAutoFit/>
          </a:bodyPr>
          <a:lstStyle/>
          <a:p>
            <a:pPr marL="14480">
              <a:spcBef>
                <a:spcPts val="148"/>
              </a:spcBef>
            </a:pPr>
            <a:r>
              <a:rPr lang="it-IT" sz="2000" b="1" dirty="0">
                <a:solidFill>
                  <a:srgbClr val="FF0000"/>
                </a:solidFill>
                <a:latin typeface="Arial"/>
                <a:cs typeface="Arial"/>
              </a:rPr>
              <a:t>Gran Bretagna</a:t>
            </a:r>
            <a:r>
              <a:rPr sz="2000" b="1" spc="40" dirty="0">
                <a:solidFill>
                  <a:srgbClr val="FF0000"/>
                </a:solidFill>
                <a:latin typeface="Arial"/>
                <a:cs typeface="Arial"/>
              </a:rPr>
              <a:t> </a:t>
            </a:r>
            <a:r>
              <a:rPr sz="2000" b="1" dirty="0">
                <a:solidFill>
                  <a:srgbClr val="FF0000"/>
                </a:solidFill>
                <a:latin typeface="Arial"/>
                <a:cs typeface="Arial"/>
              </a:rPr>
              <a:t>–</a:t>
            </a:r>
            <a:r>
              <a:rPr sz="2000" b="1" spc="57" dirty="0">
                <a:solidFill>
                  <a:srgbClr val="FF0000"/>
                </a:solidFill>
                <a:latin typeface="Arial"/>
                <a:cs typeface="Arial"/>
              </a:rPr>
              <a:t> </a:t>
            </a:r>
            <a:r>
              <a:rPr lang="en-US" sz="2000" b="1" spc="57" dirty="0">
                <a:solidFill>
                  <a:srgbClr val="FF0000"/>
                </a:solidFill>
                <a:latin typeface="Arial"/>
                <a:cs typeface="Arial"/>
              </a:rPr>
              <a:t>The Confined Spaces Regulations 1997</a:t>
            </a:r>
          </a:p>
          <a:p>
            <a:pPr marL="14480">
              <a:spcBef>
                <a:spcPts val="148"/>
              </a:spcBef>
            </a:pPr>
            <a:r>
              <a:rPr lang="it-IT" sz="1767" b="1" dirty="0">
                <a:solidFill>
                  <a:srgbClr val="FF0000"/>
                </a:solidFill>
                <a:latin typeface="Arial"/>
                <a:cs typeface="Arial"/>
              </a:rPr>
              <a:t>Definizione</a:t>
            </a:r>
            <a:r>
              <a:rPr lang="it-IT" sz="1767" b="1" spc="52" dirty="0">
                <a:solidFill>
                  <a:srgbClr val="FF0000"/>
                </a:solidFill>
                <a:latin typeface="Arial"/>
                <a:cs typeface="Arial"/>
              </a:rPr>
              <a:t> </a:t>
            </a:r>
            <a:r>
              <a:rPr lang="it-IT" sz="1767" b="1" dirty="0">
                <a:solidFill>
                  <a:srgbClr val="FF0000"/>
                </a:solidFill>
                <a:latin typeface="Arial"/>
                <a:cs typeface="Arial"/>
              </a:rPr>
              <a:t>di</a:t>
            </a:r>
            <a:r>
              <a:rPr lang="it-IT" sz="1767" b="1" spc="57" dirty="0">
                <a:solidFill>
                  <a:srgbClr val="FF0000"/>
                </a:solidFill>
                <a:latin typeface="Arial"/>
                <a:cs typeface="Arial"/>
              </a:rPr>
              <a:t> </a:t>
            </a:r>
            <a:r>
              <a:rPr lang="it-IT" sz="1767" b="1" dirty="0">
                <a:solidFill>
                  <a:srgbClr val="FF0000"/>
                </a:solidFill>
                <a:latin typeface="Arial"/>
                <a:cs typeface="Arial"/>
              </a:rPr>
              <a:t>Spazio</a:t>
            </a:r>
            <a:r>
              <a:rPr lang="it-IT" sz="1767" b="1" spc="57" dirty="0">
                <a:solidFill>
                  <a:srgbClr val="FF0000"/>
                </a:solidFill>
                <a:latin typeface="Arial"/>
                <a:cs typeface="Arial"/>
              </a:rPr>
              <a:t> </a:t>
            </a:r>
            <a:r>
              <a:rPr lang="it-IT" sz="1767" b="1" spc="-12" dirty="0">
                <a:solidFill>
                  <a:srgbClr val="FF0000"/>
                </a:solidFill>
                <a:latin typeface="Arial"/>
                <a:cs typeface="Arial"/>
              </a:rPr>
              <a:t>Confinato</a:t>
            </a:r>
            <a:endParaRPr lang="it-IT" sz="1767" dirty="0">
              <a:latin typeface="Arial"/>
              <a:cs typeface="Arial"/>
            </a:endParaRPr>
          </a:p>
        </p:txBody>
      </p:sp>
      <p:sp>
        <p:nvSpPr>
          <p:cNvPr id="8" name="object 8">
            <a:extLst>
              <a:ext uri="{FF2B5EF4-FFF2-40B4-BE49-F238E27FC236}">
                <a16:creationId xmlns:a16="http://schemas.microsoft.com/office/drawing/2014/main" id="{061EF1B5-B002-CD17-EA25-FD9CF9683E7E}"/>
              </a:ext>
            </a:extLst>
          </p:cNvPr>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32</a:t>
            </a:fld>
            <a:endParaRPr spc="-28" dirty="0"/>
          </a:p>
        </p:txBody>
      </p:sp>
      <p:sp>
        <p:nvSpPr>
          <p:cNvPr id="11" name="object 2">
            <a:extLst>
              <a:ext uri="{FF2B5EF4-FFF2-40B4-BE49-F238E27FC236}">
                <a16:creationId xmlns:a16="http://schemas.microsoft.com/office/drawing/2014/main" id="{56169F7F-307D-FAA7-781D-7211033E404A}"/>
              </a:ext>
            </a:extLst>
          </p:cNvPr>
          <p:cNvSpPr txBox="1">
            <a:spLocks noGrp="1"/>
          </p:cNvSpPr>
          <p:nvPr>
            <p:ph type="title"/>
          </p:nvPr>
        </p:nvSpPr>
        <p:spPr>
          <a:xfrm>
            <a:off x="565608" y="574345"/>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
        <p:nvSpPr>
          <p:cNvPr id="9" name="CasellaDiTesto 8">
            <a:extLst>
              <a:ext uri="{FF2B5EF4-FFF2-40B4-BE49-F238E27FC236}">
                <a16:creationId xmlns:a16="http://schemas.microsoft.com/office/drawing/2014/main" id="{3CBA27EE-65CF-69E6-C4F0-B72EDB786208}"/>
              </a:ext>
            </a:extLst>
          </p:cNvPr>
          <p:cNvSpPr txBox="1"/>
          <p:nvPr/>
        </p:nvSpPr>
        <p:spPr>
          <a:xfrm>
            <a:off x="3553097" y="2133431"/>
            <a:ext cx="7387046" cy="4031873"/>
          </a:xfrm>
          <a:prstGeom prst="rect">
            <a:avLst/>
          </a:prstGeom>
          <a:noFill/>
        </p:spPr>
        <p:txBody>
          <a:bodyPr wrap="square">
            <a:spAutoFit/>
          </a:bodyPr>
          <a:lstStyle/>
          <a:p>
            <a:pPr algn="just"/>
            <a:r>
              <a:rPr lang="it-IT" sz="1600" b="1" dirty="0">
                <a:solidFill>
                  <a:srgbClr val="0070C0"/>
                </a:solidFill>
                <a:latin typeface="Arial" panose="020B0604020202020204" pitchFamily="34" charset="0"/>
                <a:cs typeface="Arial" panose="020B0604020202020204" pitchFamily="34" charset="0"/>
              </a:rPr>
              <a:t>Per “spazio confinato” s’intende qualsiasi luogo, tra cui camere, serbatoi, tini, sili, fosse, trincee, tubi, fognature, condotte, pozzi o altro spazio simile in cui, in virtù della sua natura chiusa, si verifica un rischio specifico ragionevolmente prevedibile:</a:t>
            </a:r>
          </a:p>
          <a:p>
            <a:pPr marL="285750" indent="-285750" algn="just">
              <a:buFontTx/>
              <a:buChar char="-"/>
            </a:pPr>
            <a:r>
              <a:rPr lang="it-IT" sz="1600" b="1" dirty="0">
                <a:solidFill>
                  <a:srgbClr val="0070C0"/>
                </a:solidFill>
                <a:latin typeface="Arial" panose="020B0604020202020204" pitchFamily="34" charset="0"/>
                <a:cs typeface="Arial" panose="020B0604020202020204" pitchFamily="34" charset="0"/>
              </a:rPr>
              <a:t>lesioni gravi a qualsiasi persona sul lavoro derivanti da un incendio o un'esplosione;</a:t>
            </a:r>
          </a:p>
          <a:p>
            <a:pPr marL="285750" indent="-285750" algn="just">
              <a:buFontTx/>
              <a:buChar char="-"/>
            </a:pPr>
            <a:r>
              <a:rPr lang="it-IT" sz="1600" b="1" dirty="0">
                <a:solidFill>
                  <a:srgbClr val="0070C0"/>
                </a:solidFill>
                <a:latin typeface="Arial" panose="020B0604020202020204" pitchFamily="34" charset="0"/>
                <a:cs typeface="Arial" panose="020B0604020202020204" pitchFamily="34" charset="0"/>
              </a:rPr>
              <a:t>la perdita di coscienza di qualsiasi persona sul lavoro derivante da un aumento della temperatura corporea;</a:t>
            </a:r>
          </a:p>
          <a:p>
            <a:pPr marL="285750" indent="-285750" algn="just">
              <a:buFontTx/>
              <a:buChar char="-"/>
            </a:pPr>
            <a:r>
              <a:rPr lang="it-IT" sz="1600" b="1" dirty="0">
                <a:solidFill>
                  <a:srgbClr val="0070C0"/>
                </a:solidFill>
                <a:latin typeface="Arial" panose="020B0604020202020204" pitchFamily="34" charset="0"/>
                <a:cs typeface="Arial" panose="020B0604020202020204" pitchFamily="34" charset="0"/>
              </a:rPr>
              <a:t>la perdita di coscienza o l'asfissia di qualsiasi persona sul lavoro derivante da gas, fumi, vapori o dalla mancanza di ossigeno;</a:t>
            </a:r>
          </a:p>
          <a:p>
            <a:pPr marL="285750" indent="-285750" algn="just">
              <a:buFontTx/>
              <a:buChar char="-"/>
            </a:pPr>
            <a:r>
              <a:rPr lang="it-IT" sz="1600" b="1" dirty="0">
                <a:solidFill>
                  <a:srgbClr val="0070C0"/>
                </a:solidFill>
                <a:latin typeface="Arial" panose="020B0604020202020204" pitchFamily="34" charset="0"/>
                <a:cs typeface="Arial" panose="020B0604020202020204" pitchFamily="34" charset="0"/>
              </a:rPr>
              <a:t>l'annegamento di qualsiasi persona sul lavoro derivante da un aumento del livello di un liquido; </a:t>
            </a:r>
          </a:p>
          <a:p>
            <a:pPr marL="285750" indent="-285750" algn="just">
              <a:buFontTx/>
              <a:buChar char="-"/>
            </a:pPr>
            <a:r>
              <a:rPr lang="it-IT" sz="1600" b="1" dirty="0">
                <a:solidFill>
                  <a:srgbClr val="0070C0"/>
                </a:solidFill>
                <a:latin typeface="Arial" panose="020B0604020202020204" pitchFamily="34" charset="0"/>
                <a:cs typeface="Arial" panose="020B0604020202020204" pitchFamily="34" charset="0"/>
              </a:rPr>
              <a:t>l'asfissia di qualsiasi persona sul lavoro derivante da un solido che scorre liberamente o l'incapacità di raggiungere un ambiente respirabile a causa dell'intrappolamento da parte di un solido che scorre liberamente;</a:t>
            </a:r>
          </a:p>
        </p:txBody>
      </p:sp>
      <p:pic>
        <p:nvPicPr>
          <p:cNvPr id="10" name="Immagine 9">
            <a:extLst>
              <a:ext uri="{FF2B5EF4-FFF2-40B4-BE49-F238E27FC236}">
                <a16:creationId xmlns:a16="http://schemas.microsoft.com/office/drawing/2014/main" id="{EE778F85-6584-2EA2-3742-518CACEA3DC1}"/>
              </a:ext>
            </a:extLst>
          </p:cNvPr>
          <p:cNvPicPr>
            <a:picLocks noChangeAspect="1"/>
          </p:cNvPicPr>
          <p:nvPr/>
        </p:nvPicPr>
        <p:blipFill>
          <a:blip r:embed="rId2"/>
          <a:stretch>
            <a:fillRect/>
          </a:stretch>
        </p:blipFill>
        <p:spPr>
          <a:xfrm>
            <a:off x="1419497" y="2253152"/>
            <a:ext cx="1884454" cy="1022830"/>
          </a:xfrm>
          <a:prstGeom prst="rect">
            <a:avLst/>
          </a:prstGeom>
        </p:spPr>
      </p:pic>
    </p:spTree>
    <p:extLst>
      <p:ext uri="{BB962C8B-B14F-4D97-AF65-F5344CB8AC3E}">
        <p14:creationId xmlns:p14="http://schemas.microsoft.com/office/powerpoint/2010/main" val="3107619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5450B-FF62-3840-73B4-18AB101B8F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B878013-09CA-EBDF-8FB8-C6FB2EFC9183}"/>
              </a:ext>
            </a:extLst>
          </p:cNvPr>
          <p:cNvSpPr txBox="1"/>
          <p:nvPr/>
        </p:nvSpPr>
        <p:spPr>
          <a:xfrm>
            <a:off x="397177" y="1527065"/>
            <a:ext cx="4145280" cy="1119565"/>
          </a:xfrm>
          <a:prstGeom prst="rect">
            <a:avLst/>
          </a:prstGeom>
        </p:spPr>
        <p:txBody>
          <a:bodyPr vert="horz" wrap="square" lIns="0" tIns="18823" rIns="0" bIns="0" rtlCol="0">
            <a:spAutoFit/>
          </a:bodyPr>
          <a:lstStyle/>
          <a:p>
            <a:pPr marL="14480">
              <a:spcBef>
                <a:spcPts val="148"/>
              </a:spcBef>
            </a:pPr>
            <a:r>
              <a:rPr lang="it-IT" sz="1767" b="1" dirty="0">
                <a:solidFill>
                  <a:srgbClr val="FF0000"/>
                </a:solidFill>
                <a:latin typeface="Arial"/>
                <a:cs typeface="Arial"/>
              </a:rPr>
              <a:t>Gran Bretagna</a:t>
            </a:r>
            <a:r>
              <a:rPr sz="1767" b="1" spc="40" dirty="0">
                <a:solidFill>
                  <a:srgbClr val="FF0000"/>
                </a:solidFill>
                <a:latin typeface="Arial"/>
                <a:cs typeface="Arial"/>
              </a:rPr>
              <a:t> </a:t>
            </a:r>
            <a:r>
              <a:rPr sz="1767" b="1" dirty="0">
                <a:solidFill>
                  <a:srgbClr val="FF0000"/>
                </a:solidFill>
                <a:latin typeface="Arial"/>
                <a:cs typeface="Arial"/>
              </a:rPr>
              <a:t>–</a:t>
            </a:r>
            <a:r>
              <a:rPr sz="1767" b="1" spc="57" dirty="0">
                <a:solidFill>
                  <a:srgbClr val="FF0000"/>
                </a:solidFill>
                <a:latin typeface="Arial"/>
                <a:cs typeface="Arial"/>
              </a:rPr>
              <a:t> </a:t>
            </a:r>
            <a:r>
              <a:rPr lang="en-US" sz="1767" b="1" spc="57" dirty="0">
                <a:solidFill>
                  <a:srgbClr val="FF0000"/>
                </a:solidFill>
                <a:latin typeface="Arial"/>
                <a:cs typeface="Arial"/>
              </a:rPr>
              <a:t>The Confined Spaces Regulations 1997</a:t>
            </a:r>
          </a:p>
          <a:p>
            <a:pPr marL="14480">
              <a:spcBef>
                <a:spcPts val="148"/>
              </a:spcBef>
            </a:pPr>
            <a:r>
              <a:rPr lang="it-IT" sz="1767" b="1" dirty="0">
                <a:solidFill>
                  <a:srgbClr val="FF0000"/>
                </a:solidFill>
                <a:latin typeface="Arial"/>
                <a:cs typeface="Arial"/>
              </a:rPr>
              <a:t>Criteri per l’individuazione di uno Spazio</a:t>
            </a:r>
            <a:r>
              <a:rPr lang="it-IT" sz="1767" b="1" spc="57" dirty="0">
                <a:solidFill>
                  <a:srgbClr val="FF0000"/>
                </a:solidFill>
                <a:latin typeface="Arial"/>
                <a:cs typeface="Arial"/>
              </a:rPr>
              <a:t> </a:t>
            </a:r>
            <a:r>
              <a:rPr lang="it-IT" sz="1767" b="1" spc="-12" dirty="0">
                <a:solidFill>
                  <a:srgbClr val="FF0000"/>
                </a:solidFill>
                <a:latin typeface="Arial"/>
                <a:cs typeface="Arial"/>
              </a:rPr>
              <a:t>Confinato</a:t>
            </a:r>
            <a:endParaRPr lang="it-IT" sz="1767" dirty="0">
              <a:latin typeface="Arial"/>
              <a:cs typeface="Arial"/>
            </a:endParaRPr>
          </a:p>
        </p:txBody>
      </p:sp>
      <p:sp>
        <p:nvSpPr>
          <p:cNvPr id="8" name="object 8">
            <a:extLst>
              <a:ext uri="{FF2B5EF4-FFF2-40B4-BE49-F238E27FC236}">
                <a16:creationId xmlns:a16="http://schemas.microsoft.com/office/drawing/2014/main" id="{8C8DD90C-DA12-E3DB-51C0-BB74AEEEFD8B}"/>
              </a:ext>
            </a:extLst>
          </p:cNvPr>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33</a:t>
            </a:fld>
            <a:endParaRPr spc="-28" dirty="0"/>
          </a:p>
        </p:txBody>
      </p:sp>
      <p:sp>
        <p:nvSpPr>
          <p:cNvPr id="11" name="object 2">
            <a:extLst>
              <a:ext uri="{FF2B5EF4-FFF2-40B4-BE49-F238E27FC236}">
                <a16:creationId xmlns:a16="http://schemas.microsoft.com/office/drawing/2014/main" id="{721CCD9E-19F4-B166-63B9-85C68EB2A165}"/>
              </a:ext>
            </a:extLst>
          </p:cNvPr>
          <p:cNvSpPr txBox="1">
            <a:spLocks noGrp="1"/>
          </p:cNvSpPr>
          <p:nvPr>
            <p:ph type="title"/>
          </p:nvPr>
        </p:nvSpPr>
        <p:spPr>
          <a:xfrm>
            <a:off x="565608" y="574345"/>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pic>
        <p:nvPicPr>
          <p:cNvPr id="2" name="Immagine 1">
            <a:extLst>
              <a:ext uri="{FF2B5EF4-FFF2-40B4-BE49-F238E27FC236}">
                <a16:creationId xmlns:a16="http://schemas.microsoft.com/office/drawing/2014/main" id="{7370CDB2-5C9C-80F9-0AC0-306E86D4DAA2}"/>
              </a:ext>
            </a:extLst>
          </p:cNvPr>
          <p:cNvPicPr>
            <a:picLocks noChangeAspect="1"/>
          </p:cNvPicPr>
          <p:nvPr/>
        </p:nvPicPr>
        <p:blipFill rotWithShape="1">
          <a:blip r:embed="rId2"/>
          <a:srcRect b="4202"/>
          <a:stretch/>
        </p:blipFill>
        <p:spPr>
          <a:xfrm>
            <a:off x="1580245" y="3840515"/>
            <a:ext cx="1520565" cy="2160370"/>
          </a:xfrm>
          <a:prstGeom prst="rect">
            <a:avLst/>
          </a:prstGeom>
        </p:spPr>
      </p:pic>
      <p:pic>
        <p:nvPicPr>
          <p:cNvPr id="4" name="Immagine 3">
            <a:extLst>
              <a:ext uri="{FF2B5EF4-FFF2-40B4-BE49-F238E27FC236}">
                <a16:creationId xmlns:a16="http://schemas.microsoft.com/office/drawing/2014/main" id="{0E890A6C-D7C2-811B-DA21-BDC021CAF663}"/>
              </a:ext>
            </a:extLst>
          </p:cNvPr>
          <p:cNvPicPr>
            <a:picLocks noChangeAspect="1"/>
          </p:cNvPicPr>
          <p:nvPr/>
        </p:nvPicPr>
        <p:blipFill>
          <a:blip r:embed="rId3"/>
          <a:stretch>
            <a:fillRect/>
          </a:stretch>
        </p:blipFill>
        <p:spPr>
          <a:xfrm>
            <a:off x="4150289" y="2282255"/>
            <a:ext cx="1579958" cy="1146744"/>
          </a:xfrm>
          <a:prstGeom prst="rect">
            <a:avLst/>
          </a:prstGeom>
        </p:spPr>
      </p:pic>
      <p:pic>
        <p:nvPicPr>
          <p:cNvPr id="5" name="Immagine 4">
            <a:extLst>
              <a:ext uri="{FF2B5EF4-FFF2-40B4-BE49-F238E27FC236}">
                <a16:creationId xmlns:a16="http://schemas.microsoft.com/office/drawing/2014/main" id="{4B2852B7-804F-5DC2-DE99-8DDF41601DAE}"/>
              </a:ext>
            </a:extLst>
          </p:cNvPr>
          <p:cNvPicPr>
            <a:picLocks noChangeAspect="1"/>
          </p:cNvPicPr>
          <p:nvPr/>
        </p:nvPicPr>
        <p:blipFill rotWithShape="1">
          <a:blip r:embed="rId4"/>
          <a:srcRect b="67626"/>
          <a:stretch/>
        </p:blipFill>
        <p:spPr>
          <a:xfrm>
            <a:off x="1035871" y="3017484"/>
            <a:ext cx="2609314" cy="823031"/>
          </a:xfrm>
          <a:prstGeom prst="rect">
            <a:avLst/>
          </a:prstGeom>
        </p:spPr>
      </p:pic>
      <p:pic>
        <p:nvPicPr>
          <p:cNvPr id="6" name="Immagine 5">
            <a:extLst>
              <a:ext uri="{FF2B5EF4-FFF2-40B4-BE49-F238E27FC236}">
                <a16:creationId xmlns:a16="http://schemas.microsoft.com/office/drawing/2014/main" id="{3F25D538-B7E1-A368-C6C9-49EC07097276}"/>
              </a:ext>
            </a:extLst>
          </p:cNvPr>
          <p:cNvPicPr>
            <a:picLocks noChangeAspect="1"/>
          </p:cNvPicPr>
          <p:nvPr/>
        </p:nvPicPr>
        <p:blipFill>
          <a:blip r:embed="rId5"/>
          <a:srcRect l="46985" t="22095" r="25079" b="11111"/>
          <a:stretch/>
        </p:blipFill>
        <p:spPr>
          <a:xfrm>
            <a:off x="6461754" y="1268760"/>
            <a:ext cx="3738701" cy="4971618"/>
          </a:xfrm>
          <a:prstGeom prst="rect">
            <a:avLst/>
          </a:prstGeom>
          <a:ln w="28575">
            <a:solidFill>
              <a:schemeClr val="accent1"/>
            </a:solidFill>
          </a:ln>
        </p:spPr>
      </p:pic>
    </p:spTree>
    <p:extLst>
      <p:ext uri="{BB962C8B-B14F-4D97-AF65-F5344CB8AC3E}">
        <p14:creationId xmlns:p14="http://schemas.microsoft.com/office/powerpoint/2010/main" val="2815235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5F07E-6910-FA4C-91A4-F77241D9AEE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ECE881A-9721-9766-CBD7-DD4C0FAC3E6F}"/>
              </a:ext>
            </a:extLst>
          </p:cNvPr>
          <p:cNvSpPr txBox="1"/>
          <p:nvPr/>
        </p:nvSpPr>
        <p:spPr>
          <a:xfrm>
            <a:off x="1529064" y="1772816"/>
            <a:ext cx="4829205" cy="611541"/>
          </a:xfrm>
          <a:prstGeom prst="rect">
            <a:avLst/>
          </a:prstGeom>
        </p:spPr>
        <p:txBody>
          <a:bodyPr vert="horz" wrap="square" lIns="0" tIns="18823" rIns="0" bIns="0" rtlCol="0">
            <a:spAutoFit/>
          </a:bodyPr>
          <a:lstStyle/>
          <a:p>
            <a:pPr marL="14480">
              <a:spcBef>
                <a:spcPts val="148"/>
              </a:spcBef>
            </a:pPr>
            <a:r>
              <a:rPr lang="it-IT" sz="2000" b="1" dirty="0">
                <a:solidFill>
                  <a:srgbClr val="FF0000"/>
                </a:solidFill>
                <a:latin typeface="Arial"/>
                <a:cs typeface="Arial"/>
              </a:rPr>
              <a:t>Germania </a:t>
            </a:r>
            <a:r>
              <a:rPr sz="2000" b="1" dirty="0">
                <a:solidFill>
                  <a:srgbClr val="FF0000"/>
                </a:solidFill>
                <a:latin typeface="Arial"/>
                <a:cs typeface="Arial"/>
              </a:rPr>
              <a:t>–</a:t>
            </a:r>
            <a:r>
              <a:rPr sz="2000" b="1" spc="57" dirty="0">
                <a:solidFill>
                  <a:srgbClr val="FF0000"/>
                </a:solidFill>
                <a:latin typeface="Arial"/>
                <a:cs typeface="Arial"/>
              </a:rPr>
              <a:t> </a:t>
            </a:r>
            <a:r>
              <a:rPr lang="en-US" sz="2000" b="1" spc="57" dirty="0">
                <a:solidFill>
                  <a:srgbClr val="FF0000"/>
                </a:solidFill>
                <a:latin typeface="Arial"/>
                <a:cs typeface="Arial"/>
              </a:rPr>
              <a:t>The Confined Spaces</a:t>
            </a:r>
          </a:p>
          <a:p>
            <a:pPr marL="14480">
              <a:spcBef>
                <a:spcPts val="148"/>
              </a:spcBef>
            </a:pPr>
            <a:r>
              <a:rPr lang="it-IT" sz="1767" b="1" dirty="0">
                <a:solidFill>
                  <a:srgbClr val="FF0000"/>
                </a:solidFill>
                <a:latin typeface="Arial"/>
                <a:cs typeface="Arial"/>
              </a:rPr>
              <a:t>Definizione</a:t>
            </a:r>
            <a:r>
              <a:rPr lang="it-IT" sz="1767" b="1" spc="52" dirty="0">
                <a:solidFill>
                  <a:srgbClr val="FF0000"/>
                </a:solidFill>
                <a:latin typeface="Arial"/>
                <a:cs typeface="Arial"/>
              </a:rPr>
              <a:t> </a:t>
            </a:r>
            <a:r>
              <a:rPr lang="it-IT" sz="1767" b="1" dirty="0">
                <a:solidFill>
                  <a:srgbClr val="FF0000"/>
                </a:solidFill>
                <a:latin typeface="Arial"/>
                <a:cs typeface="Arial"/>
              </a:rPr>
              <a:t>di</a:t>
            </a:r>
            <a:r>
              <a:rPr lang="it-IT" sz="1767" b="1" spc="57" dirty="0">
                <a:solidFill>
                  <a:srgbClr val="FF0000"/>
                </a:solidFill>
                <a:latin typeface="Arial"/>
                <a:cs typeface="Arial"/>
              </a:rPr>
              <a:t> </a:t>
            </a:r>
            <a:r>
              <a:rPr lang="it-IT" sz="1767" b="1" dirty="0">
                <a:solidFill>
                  <a:srgbClr val="FF0000"/>
                </a:solidFill>
                <a:latin typeface="Arial"/>
                <a:cs typeface="Arial"/>
              </a:rPr>
              <a:t>Spazio</a:t>
            </a:r>
            <a:r>
              <a:rPr lang="it-IT" sz="1767" b="1" spc="57" dirty="0">
                <a:solidFill>
                  <a:srgbClr val="FF0000"/>
                </a:solidFill>
                <a:latin typeface="Arial"/>
                <a:cs typeface="Arial"/>
              </a:rPr>
              <a:t> </a:t>
            </a:r>
            <a:r>
              <a:rPr lang="it-IT" sz="1767" b="1" spc="-12" dirty="0">
                <a:solidFill>
                  <a:srgbClr val="FF0000"/>
                </a:solidFill>
                <a:latin typeface="Arial"/>
                <a:cs typeface="Arial"/>
              </a:rPr>
              <a:t>Confinato</a:t>
            </a:r>
            <a:endParaRPr lang="it-IT" sz="1767" dirty="0">
              <a:latin typeface="Arial"/>
              <a:cs typeface="Arial"/>
            </a:endParaRPr>
          </a:p>
        </p:txBody>
      </p:sp>
      <p:sp>
        <p:nvSpPr>
          <p:cNvPr id="8" name="object 8">
            <a:extLst>
              <a:ext uri="{FF2B5EF4-FFF2-40B4-BE49-F238E27FC236}">
                <a16:creationId xmlns:a16="http://schemas.microsoft.com/office/drawing/2014/main" id="{955583F1-C6AA-C387-88E1-B0644B5AB7C0}"/>
              </a:ext>
            </a:extLst>
          </p:cNvPr>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34</a:t>
            </a:fld>
            <a:endParaRPr spc="-28" dirty="0"/>
          </a:p>
        </p:txBody>
      </p:sp>
      <p:sp>
        <p:nvSpPr>
          <p:cNvPr id="11" name="object 2">
            <a:extLst>
              <a:ext uri="{FF2B5EF4-FFF2-40B4-BE49-F238E27FC236}">
                <a16:creationId xmlns:a16="http://schemas.microsoft.com/office/drawing/2014/main" id="{E7AA62CB-5C50-EE07-F1E8-FE6B344CE941}"/>
              </a:ext>
            </a:extLst>
          </p:cNvPr>
          <p:cNvSpPr txBox="1">
            <a:spLocks noGrp="1"/>
          </p:cNvSpPr>
          <p:nvPr>
            <p:ph type="title"/>
          </p:nvPr>
        </p:nvSpPr>
        <p:spPr>
          <a:xfrm>
            <a:off x="565608" y="574345"/>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
        <p:nvSpPr>
          <p:cNvPr id="12" name="CasellaDiTesto 11">
            <a:extLst>
              <a:ext uri="{FF2B5EF4-FFF2-40B4-BE49-F238E27FC236}">
                <a16:creationId xmlns:a16="http://schemas.microsoft.com/office/drawing/2014/main" id="{C80005AA-E773-8EA7-FAE4-6EF2C492576E}"/>
              </a:ext>
            </a:extLst>
          </p:cNvPr>
          <p:cNvSpPr txBox="1"/>
          <p:nvPr/>
        </p:nvSpPr>
        <p:spPr>
          <a:xfrm>
            <a:off x="3725090" y="2564904"/>
            <a:ext cx="7343503" cy="3416320"/>
          </a:xfrm>
          <a:prstGeom prst="rect">
            <a:avLst/>
          </a:prstGeom>
          <a:noFill/>
        </p:spPr>
        <p:txBody>
          <a:bodyPr wrap="square">
            <a:spAutoFit/>
          </a:bodyPr>
          <a:lstStyle/>
          <a:p>
            <a:pPr algn="just"/>
            <a:r>
              <a:rPr lang="it-IT" b="1" dirty="0">
                <a:solidFill>
                  <a:srgbClr val="0070C0"/>
                </a:solidFill>
                <a:latin typeface="Arial" panose="020B0604020202020204" pitchFamily="34" charset="0"/>
                <a:cs typeface="Arial" panose="020B0604020202020204" pitchFamily="34" charset="0"/>
              </a:rPr>
              <a:t>Gli spazi confinati sono aree completamente o prevalentemente delimitate da pareti rigide e in cui, a causa dei loro confini fisici, tassi di ricambio dell'aria inadeguati o sostanze, miscele, contaminanti o attrezzature presenti o introdotte al loro interno, sussistono o possono sorgere pericoli particolari che superano sostanzialmente il normale potenziale di pericolo prevalente dei luoghi di lavoro. Le aree solo parzialmente circondate da pareti rigide in cui tuttavia, a causa della progettazione delle aree o delle condizioni del sito, sostanze pericolose possono accumularsi o può sorgere una carenza di ossigeno, costituiscono anche spazi confinati ai sensi della presente norma DGUV.</a:t>
            </a:r>
          </a:p>
        </p:txBody>
      </p:sp>
      <p:pic>
        <p:nvPicPr>
          <p:cNvPr id="16" name="Immagine 15">
            <a:extLst>
              <a:ext uri="{FF2B5EF4-FFF2-40B4-BE49-F238E27FC236}">
                <a16:creationId xmlns:a16="http://schemas.microsoft.com/office/drawing/2014/main" id="{0FF67ED9-6A8C-B5D4-C708-8F2AA145785A}"/>
              </a:ext>
            </a:extLst>
          </p:cNvPr>
          <p:cNvPicPr>
            <a:picLocks noChangeAspect="1"/>
          </p:cNvPicPr>
          <p:nvPr/>
        </p:nvPicPr>
        <p:blipFill>
          <a:blip r:embed="rId2"/>
          <a:stretch>
            <a:fillRect/>
          </a:stretch>
        </p:blipFill>
        <p:spPr>
          <a:xfrm>
            <a:off x="1458344" y="2578624"/>
            <a:ext cx="1968663" cy="1536240"/>
          </a:xfrm>
          <a:prstGeom prst="rect">
            <a:avLst/>
          </a:prstGeom>
        </p:spPr>
      </p:pic>
    </p:spTree>
    <p:extLst>
      <p:ext uri="{BB962C8B-B14F-4D97-AF65-F5344CB8AC3E}">
        <p14:creationId xmlns:p14="http://schemas.microsoft.com/office/powerpoint/2010/main" val="3366241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A8E94-46AE-F217-F77F-8FE36C00198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02CDF4C-1248-B02E-E90D-E760AA965439}"/>
              </a:ext>
            </a:extLst>
          </p:cNvPr>
          <p:cNvSpPr txBox="1"/>
          <p:nvPr/>
        </p:nvSpPr>
        <p:spPr>
          <a:xfrm>
            <a:off x="335360" y="1593323"/>
            <a:ext cx="4176464" cy="611541"/>
          </a:xfrm>
          <a:prstGeom prst="rect">
            <a:avLst/>
          </a:prstGeom>
        </p:spPr>
        <p:txBody>
          <a:bodyPr vert="horz" wrap="square" lIns="0" tIns="18823" rIns="0" bIns="0" rtlCol="0">
            <a:spAutoFit/>
          </a:bodyPr>
          <a:lstStyle/>
          <a:p>
            <a:pPr marL="14480">
              <a:spcBef>
                <a:spcPts val="148"/>
              </a:spcBef>
            </a:pPr>
            <a:r>
              <a:rPr lang="it-IT" sz="2000" b="1" dirty="0">
                <a:solidFill>
                  <a:srgbClr val="FF0000"/>
                </a:solidFill>
                <a:latin typeface="Arial"/>
                <a:cs typeface="Arial"/>
              </a:rPr>
              <a:t>Australia </a:t>
            </a:r>
            <a:r>
              <a:rPr sz="2000" b="1" dirty="0">
                <a:solidFill>
                  <a:srgbClr val="FF0000"/>
                </a:solidFill>
                <a:latin typeface="Arial"/>
                <a:cs typeface="Arial"/>
              </a:rPr>
              <a:t>–</a:t>
            </a:r>
            <a:r>
              <a:rPr sz="2000" b="1" spc="57" dirty="0">
                <a:solidFill>
                  <a:srgbClr val="FF0000"/>
                </a:solidFill>
                <a:latin typeface="Arial"/>
                <a:cs typeface="Arial"/>
              </a:rPr>
              <a:t> </a:t>
            </a:r>
            <a:r>
              <a:rPr lang="en-US" sz="2000" b="1" spc="57" dirty="0">
                <a:solidFill>
                  <a:srgbClr val="FF0000"/>
                </a:solidFill>
                <a:latin typeface="Arial"/>
                <a:cs typeface="Arial"/>
              </a:rPr>
              <a:t>The Confined Spaces</a:t>
            </a:r>
          </a:p>
          <a:p>
            <a:pPr marL="14480">
              <a:spcBef>
                <a:spcPts val="148"/>
              </a:spcBef>
            </a:pPr>
            <a:r>
              <a:rPr lang="it-IT" sz="1767" b="1" dirty="0">
                <a:solidFill>
                  <a:srgbClr val="FF0000"/>
                </a:solidFill>
                <a:latin typeface="Arial"/>
                <a:cs typeface="Arial"/>
              </a:rPr>
              <a:t>Definizione</a:t>
            </a:r>
            <a:r>
              <a:rPr lang="it-IT" sz="1767" b="1" spc="52" dirty="0">
                <a:solidFill>
                  <a:srgbClr val="FF0000"/>
                </a:solidFill>
                <a:latin typeface="Arial"/>
                <a:cs typeface="Arial"/>
              </a:rPr>
              <a:t> </a:t>
            </a:r>
            <a:r>
              <a:rPr lang="it-IT" sz="1767" b="1" dirty="0">
                <a:solidFill>
                  <a:srgbClr val="FF0000"/>
                </a:solidFill>
                <a:latin typeface="Arial"/>
                <a:cs typeface="Arial"/>
              </a:rPr>
              <a:t>di</a:t>
            </a:r>
            <a:r>
              <a:rPr lang="it-IT" sz="1767" b="1" spc="57" dirty="0">
                <a:solidFill>
                  <a:srgbClr val="FF0000"/>
                </a:solidFill>
                <a:latin typeface="Arial"/>
                <a:cs typeface="Arial"/>
              </a:rPr>
              <a:t> </a:t>
            </a:r>
            <a:r>
              <a:rPr lang="it-IT" sz="1767" b="1" dirty="0">
                <a:solidFill>
                  <a:srgbClr val="FF0000"/>
                </a:solidFill>
                <a:latin typeface="Arial"/>
                <a:cs typeface="Arial"/>
              </a:rPr>
              <a:t>Spazio</a:t>
            </a:r>
            <a:r>
              <a:rPr lang="it-IT" sz="1767" b="1" spc="57" dirty="0">
                <a:solidFill>
                  <a:srgbClr val="FF0000"/>
                </a:solidFill>
                <a:latin typeface="Arial"/>
                <a:cs typeface="Arial"/>
              </a:rPr>
              <a:t> </a:t>
            </a:r>
            <a:r>
              <a:rPr lang="it-IT" sz="1767" b="1" spc="-12" dirty="0">
                <a:solidFill>
                  <a:srgbClr val="FF0000"/>
                </a:solidFill>
                <a:latin typeface="Arial"/>
                <a:cs typeface="Arial"/>
              </a:rPr>
              <a:t>Confinato</a:t>
            </a:r>
            <a:endParaRPr lang="it-IT" sz="1767" dirty="0">
              <a:latin typeface="Arial"/>
              <a:cs typeface="Arial"/>
            </a:endParaRPr>
          </a:p>
        </p:txBody>
      </p:sp>
      <p:sp>
        <p:nvSpPr>
          <p:cNvPr id="8" name="object 8">
            <a:extLst>
              <a:ext uri="{FF2B5EF4-FFF2-40B4-BE49-F238E27FC236}">
                <a16:creationId xmlns:a16="http://schemas.microsoft.com/office/drawing/2014/main" id="{95537EA5-7D2F-A13F-BCC1-07461DB35B8A}"/>
              </a:ext>
            </a:extLst>
          </p:cNvPr>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35</a:t>
            </a:fld>
            <a:endParaRPr spc="-28" dirty="0"/>
          </a:p>
        </p:txBody>
      </p:sp>
      <p:sp>
        <p:nvSpPr>
          <p:cNvPr id="11" name="object 2">
            <a:extLst>
              <a:ext uri="{FF2B5EF4-FFF2-40B4-BE49-F238E27FC236}">
                <a16:creationId xmlns:a16="http://schemas.microsoft.com/office/drawing/2014/main" id="{B64D93E4-81F1-139F-8B91-98320F721F13}"/>
              </a:ext>
            </a:extLst>
          </p:cNvPr>
          <p:cNvSpPr txBox="1">
            <a:spLocks noGrp="1"/>
          </p:cNvSpPr>
          <p:nvPr>
            <p:ph type="title"/>
          </p:nvPr>
        </p:nvSpPr>
        <p:spPr>
          <a:xfrm>
            <a:off x="623392" y="571902"/>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
        <p:nvSpPr>
          <p:cNvPr id="12" name="CasellaDiTesto 11">
            <a:extLst>
              <a:ext uri="{FF2B5EF4-FFF2-40B4-BE49-F238E27FC236}">
                <a16:creationId xmlns:a16="http://schemas.microsoft.com/office/drawing/2014/main" id="{00C0F877-D129-BA55-6578-5A021685DC43}"/>
              </a:ext>
            </a:extLst>
          </p:cNvPr>
          <p:cNvSpPr txBox="1"/>
          <p:nvPr/>
        </p:nvSpPr>
        <p:spPr>
          <a:xfrm>
            <a:off x="4511824" y="1568981"/>
            <a:ext cx="7344816" cy="4524315"/>
          </a:xfrm>
          <a:prstGeom prst="rect">
            <a:avLst/>
          </a:prstGeom>
          <a:noFill/>
        </p:spPr>
        <p:txBody>
          <a:bodyPr wrap="square">
            <a:spAutoFit/>
          </a:bodyPr>
          <a:lstStyle/>
          <a:p>
            <a:pPr algn="just"/>
            <a:r>
              <a:rPr lang="it-IT" b="1" dirty="0">
                <a:solidFill>
                  <a:srgbClr val="0070C0"/>
                </a:solidFill>
                <a:latin typeface="Arial" panose="020B0604020202020204" pitchFamily="34" charset="0"/>
                <a:cs typeface="Arial" panose="020B0604020202020204" pitchFamily="34" charset="0"/>
              </a:rPr>
              <a:t>Uno "spazio confinato" è uno spazio chiuso o parzialmente chiuso che:</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non è progettato o destinato a essere occupato da una persona;</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è, o è progettato o destinato a essere, a pressione atmosferica normale mentre una persona si trova nello spazio; </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è o è probabile che ci sia un rischio per la salute e la sicurezza a causa di:</a:t>
            </a:r>
          </a:p>
          <a:p>
            <a:pPr marL="742950" lvl="1"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un'atmosfera che non ha un livello di ossigeno di sicurezza, o</a:t>
            </a:r>
          </a:p>
          <a:p>
            <a:pPr marL="742950" lvl="1"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contaminanti, inclusi gas, vapori e polveri trasportati dall'aria, che possono causare lesioni da incendio o esplosione, o</a:t>
            </a:r>
          </a:p>
          <a:p>
            <a:pPr marL="742950" lvl="1"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concentrazioni dannose di contaminanti trasportati dall'aria, o</a:t>
            </a:r>
          </a:p>
          <a:p>
            <a:pPr marL="742950" lvl="1"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inglobamento.</a:t>
            </a:r>
          </a:p>
        </p:txBody>
      </p:sp>
      <p:pic>
        <p:nvPicPr>
          <p:cNvPr id="15" name="Immagine 14">
            <a:extLst>
              <a:ext uri="{FF2B5EF4-FFF2-40B4-BE49-F238E27FC236}">
                <a16:creationId xmlns:a16="http://schemas.microsoft.com/office/drawing/2014/main" id="{41696D10-6E6F-AEDD-8374-CEE27C9939EE}"/>
              </a:ext>
            </a:extLst>
          </p:cNvPr>
          <p:cNvPicPr>
            <a:picLocks noChangeAspect="1"/>
          </p:cNvPicPr>
          <p:nvPr/>
        </p:nvPicPr>
        <p:blipFill>
          <a:blip r:embed="rId2"/>
          <a:stretch>
            <a:fillRect/>
          </a:stretch>
        </p:blipFill>
        <p:spPr>
          <a:xfrm>
            <a:off x="479376" y="2458425"/>
            <a:ext cx="2148839" cy="1505023"/>
          </a:xfrm>
          <a:prstGeom prst="rect">
            <a:avLst/>
          </a:prstGeom>
        </p:spPr>
      </p:pic>
    </p:spTree>
    <p:extLst>
      <p:ext uri="{BB962C8B-B14F-4D97-AF65-F5344CB8AC3E}">
        <p14:creationId xmlns:p14="http://schemas.microsoft.com/office/powerpoint/2010/main" val="1065494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260642" y="1998570"/>
            <a:ext cx="4372787" cy="290941"/>
          </a:xfrm>
          <a:prstGeom prst="rect">
            <a:avLst/>
          </a:prstGeom>
        </p:spPr>
        <p:txBody>
          <a:bodyPr vert="horz" wrap="square" lIns="0" tIns="18823" rIns="0" bIns="0" rtlCol="0">
            <a:spAutoFit/>
          </a:bodyPr>
          <a:lstStyle/>
          <a:p>
            <a:pPr marL="14480">
              <a:spcBef>
                <a:spcPts val="148"/>
              </a:spcBef>
            </a:pPr>
            <a:r>
              <a:rPr sz="1767" b="1" dirty="0">
                <a:solidFill>
                  <a:srgbClr val="0070C0"/>
                </a:solidFill>
                <a:latin typeface="Arial"/>
                <a:cs typeface="Arial"/>
              </a:rPr>
              <a:t>Cosa</a:t>
            </a:r>
            <a:r>
              <a:rPr sz="1767" b="1" spc="57" dirty="0">
                <a:solidFill>
                  <a:srgbClr val="0070C0"/>
                </a:solidFill>
                <a:latin typeface="Arial"/>
                <a:cs typeface="Arial"/>
              </a:rPr>
              <a:t> </a:t>
            </a:r>
            <a:r>
              <a:rPr sz="1767" b="1" dirty="0">
                <a:solidFill>
                  <a:srgbClr val="0070C0"/>
                </a:solidFill>
                <a:latin typeface="Arial"/>
                <a:cs typeface="Arial"/>
              </a:rPr>
              <a:t>s’intende</a:t>
            </a:r>
            <a:r>
              <a:rPr sz="1767" b="1" spc="57" dirty="0">
                <a:solidFill>
                  <a:srgbClr val="0070C0"/>
                </a:solidFill>
                <a:latin typeface="Arial"/>
                <a:cs typeface="Arial"/>
              </a:rPr>
              <a:t> </a:t>
            </a:r>
            <a:r>
              <a:rPr sz="1767" b="1" dirty="0">
                <a:solidFill>
                  <a:srgbClr val="0070C0"/>
                </a:solidFill>
                <a:latin typeface="Arial"/>
                <a:cs typeface="Arial"/>
              </a:rPr>
              <a:t>per</a:t>
            </a:r>
            <a:r>
              <a:rPr sz="1767" b="1" spc="63" dirty="0">
                <a:solidFill>
                  <a:srgbClr val="0070C0"/>
                </a:solidFill>
                <a:latin typeface="Arial"/>
                <a:cs typeface="Arial"/>
              </a:rPr>
              <a:t> </a:t>
            </a:r>
            <a:r>
              <a:rPr sz="1767" b="1" dirty="0">
                <a:solidFill>
                  <a:srgbClr val="0070C0"/>
                </a:solidFill>
                <a:latin typeface="Arial"/>
                <a:cs typeface="Arial"/>
              </a:rPr>
              <a:t>“Spazio</a:t>
            </a:r>
            <a:r>
              <a:rPr sz="1767" b="1" spc="57" dirty="0">
                <a:solidFill>
                  <a:srgbClr val="0070C0"/>
                </a:solidFill>
                <a:latin typeface="Arial"/>
                <a:cs typeface="Arial"/>
              </a:rPr>
              <a:t> </a:t>
            </a:r>
            <a:r>
              <a:rPr sz="1767" b="1" spc="-12" dirty="0">
                <a:solidFill>
                  <a:srgbClr val="0070C0"/>
                </a:solidFill>
                <a:latin typeface="Arial"/>
                <a:cs typeface="Arial"/>
              </a:rPr>
              <a:t>Confinato”?</a:t>
            </a:r>
            <a:endParaRPr sz="1767" dirty="0">
              <a:latin typeface="Arial"/>
              <a:cs typeface="Arial"/>
            </a:endParaRPr>
          </a:p>
        </p:txBody>
      </p:sp>
      <p:grpSp>
        <p:nvGrpSpPr>
          <p:cNvPr id="4" name="object 4"/>
          <p:cNvGrpSpPr/>
          <p:nvPr/>
        </p:nvGrpSpPr>
        <p:grpSpPr>
          <a:xfrm>
            <a:off x="2179699" y="2543513"/>
            <a:ext cx="2073453" cy="1988026"/>
            <a:chOff x="1911687" y="3001584"/>
            <a:chExt cx="1818639" cy="1743710"/>
          </a:xfrm>
        </p:grpSpPr>
        <p:sp>
          <p:nvSpPr>
            <p:cNvPr id="5" name="object 5"/>
            <p:cNvSpPr/>
            <p:nvPr/>
          </p:nvSpPr>
          <p:spPr>
            <a:xfrm>
              <a:off x="1936788" y="3026689"/>
              <a:ext cx="1768475" cy="1693545"/>
            </a:xfrm>
            <a:custGeom>
              <a:avLst/>
              <a:gdLst/>
              <a:ahLst/>
              <a:cxnLst/>
              <a:rect l="l" t="t" r="r" b="b"/>
              <a:pathLst>
                <a:path w="1768475" h="1693545">
                  <a:moveTo>
                    <a:pt x="1754703" y="1281906"/>
                  </a:moveTo>
                  <a:lnTo>
                    <a:pt x="366111" y="1281906"/>
                  </a:lnTo>
                  <a:lnTo>
                    <a:pt x="392262" y="1282460"/>
                  </a:lnTo>
                  <a:lnTo>
                    <a:pt x="418413" y="1284591"/>
                  </a:lnTo>
                  <a:lnTo>
                    <a:pt x="470714" y="1293243"/>
                  </a:lnTo>
                  <a:lnTo>
                    <a:pt x="523016" y="1307180"/>
                  </a:lnTo>
                  <a:lnTo>
                    <a:pt x="575317" y="1325720"/>
                  </a:lnTo>
                  <a:lnTo>
                    <a:pt x="627619" y="1348182"/>
                  </a:lnTo>
                  <a:lnTo>
                    <a:pt x="679921" y="1373882"/>
                  </a:lnTo>
                  <a:lnTo>
                    <a:pt x="732222" y="1402141"/>
                  </a:lnTo>
                  <a:lnTo>
                    <a:pt x="784524" y="1432274"/>
                  </a:lnTo>
                  <a:lnTo>
                    <a:pt x="967580" y="1542665"/>
                  </a:lnTo>
                  <a:lnTo>
                    <a:pt x="993731" y="1557924"/>
                  </a:lnTo>
                  <a:lnTo>
                    <a:pt x="1046032" y="1587205"/>
                  </a:lnTo>
                  <a:lnTo>
                    <a:pt x="1098334" y="1614270"/>
                  </a:lnTo>
                  <a:lnTo>
                    <a:pt x="1150635" y="1638437"/>
                  </a:lnTo>
                  <a:lnTo>
                    <a:pt x="1202937" y="1659023"/>
                  </a:lnTo>
                  <a:lnTo>
                    <a:pt x="1255239" y="1675348"/>
                  </a:lnTo>
                  <a:lnTo>
                    <a:pt x="1307540" y="1686728"/>
                  </a:lnTo>
                  <a:lnTo>
                    <a:pt x="1359842" y="1692482"/>
                  </a:lnTo>
                  <a:lnTo>
                    <a:pt x="1385993" y="1693037"/>
                  </a:lnTo>
                  <a:lnTo>
                    <a:pt x="1412144" y="1691929"/>
                  </a:lnTo>
                  <a:lnTo>
                    <a:pt x="1464445" y="1684385"/>
                  </a:lnTo>
                  <a:lnTo>
                    <a:pt x="1516747" y="1669169"/>
                  </a:lnTo>
                  <a:lnTo>
                    <a:pt x="1569048" y="1645600"/>
                  </a:lnTo>
                  <a:lnTo>
                    <a:pt x="1621350" y="1612994"/>
                  </a:lnTo>
                  <a:lnTo>
                    <a:pt x="1673652" y="1570671"/>
                  </a:lnTo>
                  <a:lnTo>
                    <a:pt x="1725953" y="1517949"/>
                  </a:lnTo>
                  <a:lnTo>
                    <a:pt x="1752104" y="1487474"/>
                  </a:lnTo>
                  <a:lnTo>
                    <a:pt x="1754703" y="1281906"/>
                  </a:lnTo>
                  <a:close/>
                </a:path>
                <a:path w="1768475" h="1693545">
                  <a:moveTo>
                    <a:pt x="382305" y="0"/>
                  </a:moveTo>
                  <a:lnTo>
                    <a:pt x="330003" y="3963"/>
                  </a:lnTo>
                  <a:lnTo>
                    <a:pt x="277701" y="15257"/>
                  </a:lnTo>
                  <a:lnTo>
                    <a:pt x="225399" y="34565"/>
                  </a:lnTo>
                  <a:lnTo>
                    <a:pt x="173097" y="62567"/>
                  </a:lnTo>
                  <a:lnTo>
                    <a:pt x="120795" y="99946"/>
                  </a:lnTo>
                  <a:lnTo>
                    <a:pt x="68494" y="147383"/>
                  </a:lnTo>
                  <a:lnTo>
                    <a:pt x="16192" y="205562"/>
                  </a:lnTo>
                  <a:lnTo>
                    <a:pt x="0" y="1487474"/>
                  </a:lnTo>
                  <a:lnTo>
                    <a:pt x="26150" y="1456999"/>
                  </a:lnTo>
                  <a:lnTo>
                    <a:pt x="52301" y="1429295"/>
                  </a:lnTo>
                  <a:lnTo>
                    <a:pt x="104603" y="1381856"/>
                  </a:lnTo>
                  <a:lnTo>
                    <a:pt x="156904" y="1344476"/>
                  </a:lnTo>
                  <a:lnTo>
                    <a:pt x="209206" y="1316473"/>
                  </a:lnTo>
                  <a:lnTo>
                    <a:pt x="261508" y="1297165"/>
                  </a:lnTo>
                  <a:lnTo>
                    <a:pt x="313809" y="1285870"/>
                  </a:lnTo>
                  <a:lnTo>
                    <a:pt x="366111" y="1281906"/>
                  </a:lnTo>
                  <a:lnTo>
                    <a:pt x="1754703" y="1281906"/>
                  </a:lnTo>
                  <a:lnTo>
                    <a:pt x="1765711" y="411130"/>
                  </a:lnTo>
                  <a:lnTo>
                    <a:pt x="1402197" y="411130"/>
                  </a:lnTo>
                  <a:lnTo>
                    <a:pt x="1376046" y="410576"/>
                  </a:lnTo>
                  <a:lnTo>
                    <a:pt x="1323743" y="404823"/>
                  </a:lnTo>
                  <a:lnTo>
                    <a:pt x="1271441" y="393443"/>
                  </a:lnTo>
                  <a:lnTo>
                    <a:pt x="1219139" y="377119"/>
                  </a:lnTo>
                  <a:lnTo>
                    <a:pt x="1166837" y="356533"/>
                  </a:lnTo>
                  <a:lnTo>
                    <a:pt x="1114535" y="332366"/>
                  </a:lnTo>
                  <a:lnTo>
                    <a:pt x="1062233" y="305302"/>
                  </a:lnTo>
                  <a:lnTo>
                    <a:pt x="1009931" y="276020"/>
                  </a:lnTo>
                  <a:lnTo>
                    <a:pt x="800722" y="150371"/>
                  </a:lnTo>
                  <a:lnTo>
                    <a:pt x="774571" y="135112"/>
                  </a:lnTo>
                  <a:lnTo>
                    <a:pt x="722269" y="105831"/>
                  </a:lnTo>
                  <a:lnTo>
                    <a:pt x="669966" y="78766"/>
                  </a:lnTo>
                  <a:lnTo>
                    <a:pt x="617664" y="54599"/>
                  </a:lnTo>
                  <a:lnTo>
                    <a:pt x="565362" y="34013"/>
                  </a:lnTo>
                  <a:lnTo>
                    <a:pt x="513060" y="17688"/>
                  </a:lnTo>
                  <a:lnTo>
                    <a:pt x="460758" y="6308"/>
                  </a:lnTo>
                  <a:lnTo>
                    <a:pt x="408456" y="554"/>
                  </a:lnTo>
                  <a:lnTo>
                    <a:pt x="382305" y="0"/>
                  </a:lnTo>
                  <a:close/>
                </a:path>
                <a:path w="1768475" h="1693545">
                  <a:moveTo>
                    <a:pt x="1768309" y="205562"/>
                  </a:moveTo>
                  <a:lnTo>
                    <a:pt x="1742159" y="236037"/>
                  </a:lnTo>
                  <a:lnTo>
                    <a:pt x="1689857" y="288760"/>
                  </a:lnTo>
                  <a:lnTo>
                    <a:pt x="1637555" y="331085"/>
                  </a:lnTo>
                  <a:lnTo>
                    <a:pt x="1585253" y="363691"/>
                  </a:lnTo>
                  <a:lnTo>
                    <a:pt x="1532951" y="387261"/>
                  </a:lnTo>
                  <a:lnTo>
                    <a:pt x="1480650" y="402477"/>
                  </a:lnTo>
                  <a:lnTo>
                    <a:pt x="1428348" y="410022"/>
                  </a:lnTo>
                  <a:lnTo>
                    <a:pt x="1402197" y="411130"/>
                  </a:lnTo>
                  <a:lnTo>
                    <a:pt x="1765711" y="411130"/>
                  </a:lnTo>
                  <a:lnTo>
                    <a:pt x="1768309" y="205562"/>
                  </a:lnTo>
                  <a:close/>
                </a:path>
              </a:pathLst>
            </a:custGeom>
            <a:solidFill>
              <a:srgbClr val="FF0000"/>
            </a:solidFill>
          </p:spPr>
          <p:txBody>
            <a:bodyPr wrap="square" lIns="0" tIns="0" rIns="0" bIns="0" rtlCol="0"/>
            <a:lstStyle/>
            <a:p>
              <a:endParaRPr sz="1634"/>
            </a:p>
          </p:txBody>
        </p:sp>
        <p:sp>
          <p:nvSpPr>
            <p:cNvPr id="6" name="object 6"/>
            <p:cNvSpPr/>
            <p:nvPr/>
          </p:nvSpPr>
          <p:spPr>
            <a:xfrm>
              <a:off x="1936788" y="3026685"/>
              <a:ext cx="1768475" cy="1693545"/>
            </a:xfrm>
            <a:custGeom>
              <a:avLst/>
              <a:gdLst/>
              <a:ahLst/>
              <a:cxnLst/>
              <a:rect l="l" t="t" r="r" b="b"/>
              <a:pathLst>
                <a:path w="1768475" h="1693545">
                  <a:moveTo>
                    <a:pt x="16197" y="205565"/>
                  </a:moveTo>
                  <a:lnTo>
                    <a:pt x="42348" y="175090"/>
                  </a:lnTo>
                  <a:lnTo>
                    <a:pt x="94650" y="122367"/>
                  </a:lnTo>
                  <a:lnTo>
                    <a:pt x="146952" y="80044"/>
                  </a:lnTo>
                  <a:lnTo>
                    <a:pt x="199254" y="47438"/>
                  </a:lnTo>
                  <a:lnTo>
                    <a:pt x="251556" y="23868"/>
                  </a:lnTo>
                  <a:lnTo>
                    <a:pt x="303857" y="8652"/>
                  </a:lnTo>
                  <a:lnTo>
                    <a:pt x="356159" y="1108"/>
                  </a:lnTo>
                  <a:lnTo>
                    <a:pt x="382310" y="0"/>
                  </a:lnTo>
                  <a:lnTo>
                    <a:pt x="408461" y="554"/>
                  </a:lnTo>
                  <a:lnTo>
                    <a:pt x="460763" y="6307"/>
                  </a:lnTo>
                  <a:lnTo>
                    <a:pt x="513065" y="17688"/>
                  </a:lnTo>
                  <a:lnTo>
                    <a:pt x="565366" y="34012"/>
                  </a:lnTo>
                  <a:lnTo>
                    <a:pt x="617668" y="54598"/>
                  </a:lnTo>
                  <a:lnTo>
                    <a:pt x="669970" y="78765"/>
                  </a:lnTo>
                  <a:lnTo>
                    <a:pt x="722272" y="105829"/>
                  </a:lnTo>
                  <a:lnTo>
                    <a:pt x="774574" y="135111"/>
                  </a:lnTo>
                  <a:lnTo>
                    <a:pt x="826875" y="165926"/>
                  </a:lnTo>
                  <a:lnTo>
                    <a:pt x="879177" y="197594"/>
                  </a:lnTo>
                  <a:lnTo>
                    <a:pt x="905328" y="213535"/>
                  </a:lnTo>
                  <a:lnTo>
                    <a:pt x="931479" y="229433"/>
                  </a:lnTo>
                  <a:lnTo>
                    <a:pt x="983781" y="260760"/>
                  </a:lnTo>
                  <a:lnTo>
                    <a:pt x="1036083" y="290894"/>
                  </a:lnTo>
                  <a:lnTo>
                    <a:pt x="1088384" y="319152"/>
                  </a:lnTo>
                  <a:lnTo>
                    <a:pt x="1140686" y="344853"/>
                  </a:lnTo>
                  <a:lnTo>
                    <a:pt x="1192988" y="367315"/>
                  </a:lnTo>
                  <a:lnTo>
                    <a:pt x="1245290" y="385855"/>
                  </a:lnTo>
                  <a:lnTo>
                    <a:pt x="1297592" y="399792"/>
                  </a:lnTo>
                  <a:lnTo>
                    <a:pt x="1349894" y="408445"/>
                  </a:lnTo>
                  <a:lnTo>
                    <a:pt x="1402195" y="411130"/>
                  </a:lnTo>
                  <a:lnTo>
                    <a:pt x="1428346" y="410022"/>
                  </a:lnTo>
                  <a:lnTo>
                    <a:pt x="1480648" y="402478"/>
                  </a:lnTo>
                  <a:lnTo>
                    <a:pt x="1532950" y="387262"/>
                  </a:lnTo>
                  <a:lnTo>
                    <a:pt x="1585252" y="363692"/>
                  </a:lnTo>
                  <a:lnTo>
                    <a:pt x="1637554" y="331086"/>
                  </a:lnTo>
                  <a:lnTo>
                    <a:pt x="1689856" y="288763"/>
                  </a:lnTo>
                  <a:lnTo>
                    <a:pt x="1742158" y="236040"/>
                  </a:lnTo>
                  <a:lnTo>
                    <a:pt x="1768308" y="205565"/>
                  </a:lnTo>
                  <a:lnTo>
                    <a:pt x="1752112" y="1487471"/>
                  </a:lnTo>
                  <a:lnTo>
                    <a:pt x="1725961" y="1517945"/>
                  </a:lnTo>
                  <a:lnTo>
                    <a:pt x="1673660" y="1570669"/>
                  </a:lnTo>
                  <a:lnTo>
                    <a:pt x="1621358" y="1612992"/>
                  </a:lnTo>
                  <a:lnTo>
                    <a:pt x="1569056" y="1645598"/>
                  </a:lnTo>
                  <a:lnTo>
                    <a:pt x="1516754" y="1669168"/>
                  </a:lnTo>
                  <a:lnTo>
                    <a:pt x="1464452" y="1684384"/>
                  </a:lnTo>
                  <a:lnTo>
                    <a:pt x="1412150" y="1691928"/>
                  </a:lnTo>
                  <a:lnTo>
                    <a:pt x="1385999" y="1693036"/>
                  </a:lnTo>
                  <a:lnTo>
                    <a:pt x="1359848" y="1692482"/>
                  </a:lnTo>
                  <a:lnTo>
                    <a:pt x="1307546" y="1686728"/>
                  </a:lnTo>
                  <a:lnTo>
                    <a:pt x="1255245" y="1675348"/>
                  </a:lnTo>
                  <a:lnTo>
                    <a:pt x="1202943" y="1659024"/>
                  </a:lnTo>
                  <a:lnTo>
                    <a:pt x="1150641" y="1638437"/>
                  </a:lnTo>
                  <a:lnTo>
                    <a:pt x="1098339" y="1614271"/>
                  </a:lnTo>
                  <a:lnTo>
                    <a:pt x="1046037" y="1587206"/>
                  </a:lnTo>
                  <a:lnTo>
                    <a:pt x="993735" y="1557925"/>
                  </a:lnTo>
                  <a:lnTo>
                    <a:pt x="941433" y="1527109"/>
                  </a:lnTo>
                  <a:lnTo>
                    <a:pt x="889131" y="1495441"/>
                  </a:lnTo>
                  <a:lnTo>
                    <a:pt x="862980" y="1479501"/>
                  </a:lnTo>
                  <a:lnTo>
                    <a:pt x="836830" y="1463603"/>
                  </a:lnTo>
                  <a:lnTo>
                    <a:pt x="784528" y="1432276"/>
                  </a:lnTo>
                  <a:lnTo>
                    <a:pt x="732226" y="1402142"/>
                  </a:lnTo>
                  <a:lnTo>
                    <a:pt x="679924" y="1373884"/>
                  </a:lnTo>
                  <a:lnTo>
                    <a:pt x="627622" y="1348183"/>
                  </a:lnTo>
                  <a:lnTo>
                    <a:pt x="575320" y="1325721"/>
                  </a:lnTo>
                  <a:lnTo>
                    <a:pt x="523018" y="1307181"/>
                  </a:lnTo>
                  <a:lnTo>
                    <a:pt x="470716" y="1293244"/>
                  </a:lnTo>
                  <a:lnTo>
                    <a:pt x="418415" y="1284591"/>
                  </a:lnTo>
                  <a:lnTo>
                    <a:pt x="366113" y="1281906"/>
                  </a:lnTo>
                  <a:lnTo>
                    <a:pt x="339962" y="1283014"/>
                  </a:lnTo>
                  <a:lnTo>
                    <a:pt x="287660" y="1290558"/>
                  </a:lnTo>
                  <a:lnTo>
                    <a:pt x="235358" y="1305774"/>
                  </a:lnTo>
                  <a:lnTo>
                    <a:pt x="183056" y="1329344"/>
                  </a:lnTo>
                  <a:lnTo>
                    <a:pt x="130754" y="1361950"/>
                  </a:lnTo>
                  <a:lnTo>
                    <a:pt x="78452" y="1404273"/>
                  </a:lnTo>
                  <a:lnTo>
                    <a:pt x="26150" y="1456996"/>
                  </a:lnTo>
                  <a:lnTo>
                    <a:pt x="0" y="1487471"/>
                  </a:lnTo>
                  <a:lnTo>
                    <a:pt x="16197" y="205565"/>
                  </a:lnTo>
                  <a:close/>
                </a:path>
              </a:pathLst>
            </a:custGeom>
            <a:ln w="50201">
              <a:solidFill>
                <a:srgbClr val="FF0000"/>
              </a:solidFill>
            </a:ln>
          </p:spPr>
          <p:txBody>
            <a:bodyPr wrap="square" lIns="0" tIns="0" rIns="0" bIns="0" rtlCol="0"/>
            <a:lstStyle/>
            <a:p>
              <a:endParaRPr sz="1634"/>
            </a:p>
          </p:txBody>
        </p:sp>
      </p:grpSp>
      <p:sp>
        <p:nvSpPr>
          <p:cNvPr id="7" name="object 7"/>
          <p:cNvSpPr txBox="1"/>
          <p:nvPr/>
        </p:nvSpPr>
        <p:spPr>
          <a:xfrm>
            <a:off x="2624078" y="3092247"/>
            <a:ext cx="1185140" cy="837155"/>
          </a:xfrm>
          <a:prstGeom prst="rect">
            <a:avLst/>
          </a:prstGeom>
        </p:spPr>
        <p:txBody>
          <a:bodyPr vert="horz" wrap="square" lIns="0" tIns="28959" rIns="0" bIns="0" rtlCol="0">
            <a:spAutoFit/>
          </a:bodyPr>
          <a:lstStyle/>
          <a:p>
            <a:pPr marL="14480" marR="5791" indent="-724" algn="ctr">
              <a:lnSpc>
                <a:spcPts val="2109"/>
              </a:lnSpc>
              <a:spcBef>
                <a:spcPts val="228"/>
              </a:spcBef>
            </a:pPr>
            <a:r>
              <a:rPr sz="1767" b="1" spc="-12" dirty="0">
                <a:solidFill>
                  <a:srgbClr val="FFFFFF"/>
                </a:solidFill>
                <a:latin typeface="Arial"/>
                <a:cs typeface="Arial"/>
              </a:rPr>
              <a:t>Altre Definizioni </a:t>
            </a:r>
            <a:r>
              <a:rPr sz="1767" b="1" dirty="0">
                <a:solidFill>
                  <a:srgbClr val="FFFFFF"/>
                </a:solidFill>
                <a:latin typeface="Arial"/>
                <a:cs typeface="Arial"/>
              </a:rPr>
              <a:t>fornite</a:t>
            </a:r>
            <a:r>
              <a:rPr sz="1767" b="1" spc="68" dirty="0">
                <a:solidFill>
                  <a:srgbClr val="FFFFFF"/>
                </a:solidFill>
                <a:latin typeface="Arial"/>
                <a:cs typeface="Arial"/>
              </a:rPr>
              <a:t> </a:t>
            </a:r>
            <a:r>
              <a:rPr sz="1767" b="1" spc="-28" dirty="0">
                <a:solidFill>
                  <a:srgbClr val="FFFFFF"/>
                </a:solidFill>
                <a:latin typeface="Arial"/>
                <a:cs typeface="Arial"/>
              </a:rPr>
              <a:t>da:</a:t>
            </a:r>
            <a:endParaRPr sz="1767">
              <a:latin typeface="Arial"/>
              <a:cs typeface="Arial"/>
            </a:endParaRPr>
          </a:p>
        </p:txBody>
      </p:sp>
      <p:sp>
        <p:nvSpPr>
          <p:cNvPr id="8" name="object 8"/>
          <p:cNvSpPr/>
          <p:nvPr/>
        </p:nvSpPr>
        <p:spPr>
          <a:xfrm>
            <a:off x="4447036" y="2875811"/>
            <a:ext cx="5761365" cy="1323471"/>
          </a:xfrm>
          <a:custGeom>
            <a:avLst/>
            <a:gdLst/>
            <a:ahLst/>
            <a:cxnLst/>
            <a:rect l="l" t="t" r="r" b="b"/>
            <a:pathLst>
              <a:path w="5053330" h="2343785">
                <a:moveTo>
                  <a:pt x="0" y="0"/>
                </a:moveTo>
                <a:lnTo>
                  <a:pt x="5052908" y="0"/>
                </a:lnTo>
                <a:lnTo>
                  <a:pt x="5052908" y="2343180"/>
                </a:lnTo>
                <a:lnTo>
                  <a:pt x="0" y="2343180"/>
                </a:lnTo>
                <a:lnTo>
                  <a:pt x="0" y="0"/>
                </a:lnTo>
                <a:close/>
              </a:path>
            </a:pathLst>
          </a:custGeom>
          <a:ln w="33496">
            <a:solidFill>
              <a:srgbClr val="FF0000"/>
            </a:solidFill>
          </a:ln>
        </p:spPr>
        <p:txBody>
          <a:bodyPr wrap="square" lIns="0" tIns="0" rIns="0" bIns="0" rtlCol="0"/>
          <a:lstStyle/>
          <a:p>
            <a:endParaRPr sz="1634"/>
          </a:p>
        </p:txBody>
      </p:sp>
      <p:sp>
        <p:nvSpPr>
          <p:cNvPr id="9" name="object 9"/>
          <p:cNvSpPr txBox="1"/>
          <p:nvPr/>
        </p:nvSpPr>
        <p:spPr>
          <a:xfrm>
            <a:off x="4502297" y="2895238"/>
            <a:ext cx="5555034" cy="1093636"/>
          </a:xfrm>
          <a:prstGeom prst="rect">
            <a:avLst/>
          </a:prstGeom>
        </p:spPr>
        <p:txBody>
          <a:bodyPr vert="horz" wrap="square" lIns="0" tIns="28959" rIns="0" bIns="0" rtlCol="0">
            <a:spAutoFit/>
          </a:bodyPr>
          <a:lstStyle/>
          <a:p>
            <a:pPr marL="285249" marR="5791" indent="-285972">
              <a:lnSpc>
                <a:spcPts val="2109"/>
              </a:lnSpc>
              <a:spcBef>
                <a:spcPts val="228"/>
              </a:spcBef>
              <a:buFont typeface="Arial"/>
              <a:buChar char="•"/>
              <a:tabLst>
                <a:tab pos="285249" algn="l"/>
              </a:tabLst>
            </a:pPr>
            <a:r>
              <a:rPr sz="1767" b="1" dirty="0">
                <a:solidFill>
                  <a:srgbClr val="0070C0"/>
                </a:solidFill>
                <a:latin typeface="Arial"/>
                <a:cs typeface="Arial"/>
              </a:rPr>
              <a:t>ILO:</a:t>
            </a:r>
            <a:r>
              <a:rPr sz="1767" b="1" spc="45" dirty="0">
                <a:solidFill>
                  <a:srgbClr val="0070C0"/>
                </a:solidFill>
                <a:latin typeface="Arial"/>
                <a:cs typeface="Arial"/>
              </a:rPr>
              <a:t>  </a:t>
            </a:r>
            <a:r>
              <a:rPr sz="1767" b="1" dirty="0">
                <a:solidFill>
                  <a:srgbClr val="0070C0"/>
                </a:solidFill>
                <a:latin typeface="Arial"/>
                <a:cs typeface="Arial"/>
              </a:rPr>
              <a:t>Codice</a:t>
            </a:r>
            <a:r>
              <a:rPr sz="1767" b="1" spc="45" dirty="0">
                <a:solidFill>
                  <a:srgbClr val="0070C0"/>
                </a:solidFill>
                <a:latin typeface="Arial"/>
                <a:cs typeface="Arial"/>
              </a:rPr>
              <a:t>  </a:t>
            </a:r>
            <a:r>
              <a:rPr sz="1767" b="1" dirty="0">
                <a:solidFill>
                  <a:srgbClr val="0070C0"/>
                </a:solidFill>
                <a:latin typeface="Arial"/>
                <a:cs typeface="Arial"/>
              </a:rPr>
              <a:t>buone</a:t>
            </a:r>
            <a:r>
              <a:rPr sz="1767" b="1" spc="45" dirty="0">
                <a:solidFill>
                  <a:srgbClr val="0070C0"/>
                </a:solidFill>
                <a:latin typeface="Arial"/>
                <a:cs typeface="Arial"/>
              </a:rPr>
              <a:t>  </a:t>
            </a:r>
            <a:r>
              <a:rPr sz="1767" b="1" dirty="0">
                <a:solidFill>
                  <a:srgbClr val="0070C0"/>
                </a:solidFill>
                <a:latin typeface="Arial"/>
                <a:cs typeface="Arial"/>
              </a:rPr>
              <a:t>pratiche</a:t>
            </a:r>
            <a:r>
              <a:rPr sz="1767" b="1" spc="45" dirty="0">
                <a:solidFill>
                  <a:srgbClr val="0070C0"/>
                </a:solidFill>
                <a:latin typeface="Arial"/>
                <a:cs typeface="Arial"/>
              </a:rPr>
              <a:t>  </a:t>
            </a:r>
            <a:r>
              <a:rPr sz="1767" b="1" dirty="0">
                <a:solidFill>
                  <a:srgbClr val="0070C0"/>
                </a:solidFill>
                <a:latin typeface="Arial"/>
                <a:cs typeface="Arial"/>
              </a:rPr>
              <a:t>sulla</a:t>
            </a:r>
            <a:r>
              <a:rPr sz="1767" b="1" spc="45" dirty="0">
                <a:solidFill>
                  <a:srgbClr val="0070C0"/>
                </a:solidFill>
                <a:latin typeface="Arial"/>
                <a:cs typeface="Arial"/>
              </a:rPr>
              <a:t>  </a:t>
            </a:r>
            <a:r>
              <a:rPr sz="1767" b="1" dirty="0">
                <a:solidFill>
                  <a:srgbClr val="0070C0"/>
                </a:solidFill>
                <a:latin typeface="Arial"/>
                <a:cs typeface="Arial"/>
              </a:rPr>
              <a:t>sicurezza</a:t>
            </a:r>
            <a:r>
              <a:rPr sz="1767" b="1" spc="45" dirty="0">
                <a:solidFill>
                  <a:srgbClr val="0070C0"/>
                </a:solidFill>
                <a:latin typeface="Arial"/>
                <a:cs typeface="Arial"/>
              </a:rPr>
              <a:t>  </a:t>
            </a:r>
            <a:r>
              <a:rPr sz="1767" b="1" spc="-57" dirty="0">
                <a:solidFill>
                  <a:srgbClr val="0070C0"/>
                </a:solidFill>
                <a:latin typeface="Arial"/>
                <a:cs typeface="Arial"/>
              </a:rPr>
              <a:t>e </a:t>
            </a:r>
            <a:r>
              <a:rPr sz="1767" b="1" dirty="0">
                <a:solidFill>
                  <a:srgbClr val="0070C0"/>
                </a:solidFill>
                <a:latin typeface="Arial"/>
                <a:cs typeface="Arial"/>
              </a:rPr>
              <a:t>salute</a:t>
            </a:r>
            <a:r>
              <a:rPr sz="1767" b="1" spc="45" dirty="0">
                <a:solidFill>
                  <a:srgbClr val="0070C0"/>
                </a:solidFill>
                <a:latin typeface="Arial"/>
                <a:cs typeface="Arial"/>
              </a:rPr>
              <a:t> </a:t>
            </a:r>
            <a:r>
              <a:rPr sz="1767" b="1" dirty="0">
                <a:solidFill>
                  <a:srgbClr val="0070C0"/>
                </a:solidFill>
                <a:latin typeface="Arial"/>
                <a:cs typeface="Arial"/>
              </a:rPr>
              <a:t>nei</a:t>
            </a:r>
            <a:r>
              <a:rPr sz="1767" b="1" spc="52" dirty="0">
                <a:solidFill>
                  <a:srgbClr val="0070C0"/>
                </a:solidFill>
                <a:latin typeface="Arial"/>
                <a:cs typeface="Arial"/>
              </a:rPr>
              <a:t> </a:t>
            </a:r>
            <a:r>
              <a:rPr sz="1767" b="1" spc="-12" dirty="0">
                <a:solidFill>
                  <a:srgbClr val="0070C0"/>
                </a:solidFill>
                <a:latin typeface="Arial"/>
                <a:cs typeface="Arial"/>
              </a:rPr>
              <a:t>porti</a:t>
            </a:r>
            <a:endParaRPr sz="1767" dirty="0">
              <a:latin typeface="Arial"/>
              <a:cs typeface="Arial"/>
            </a:endParaRPr>
          </a:p>
          <a:p>
            <a:pPr marL="285249" indent="-285249">
              <a:lnSpc>
                <a:spcPts val="2029"/>
              </a:lnSpc>
              <a:buFont typeface="Arial"/>
              <a:buChar char="•"/>
              <a:tabLst>
                <a:tab pos="285249" algn="l"/>
              </a:tabLst>
            </a:pPr>
            <a:r>
              <a:rPr sz="1767" b="1" dirty="0">
                <a:solidFill>
                  <a:srgbClr val="0070C0"/>
                </a:solidFill>
                <a:latin typeface="Arial"/>
                <a:cs typeface="Arial"/>
              </a:rPr>
              <a:t>IMO:</a:t>
            </a:r>
            <a:r>
              <a:rPr sz="1767" b="1" spc="108" dirty="0">
                <a:solidFill>
                  <a:srgbClr val="0070C0"/>
                </a:solidFill>
                <a:latin typeface="Arial"/>
                <a:cs typeface="Arial"/>
              </a:rPr>
              <a:t> </a:t>
            </a:r>
            <a:r>
              <a:rPr sz="1767" b="1" dirty="0">
                <a:solidFill>
                  <a:srgbClr val="0070C0"/>
                </a:solidFill>
                <a:latin typeface="Arial"/>
                <a:cs typeface="Arial"/>
              </a:rPr>
              <a:t>International</a:t>
            </a:r>
            <a:r>
              <a:rPr sz="1767" b="1" spc="108" dirty="0">
                <a:solidFill>
                  <a:srgbClr val="0070C0"/>
                </a:solidFill>
                <a:latin typeface="Arial"/>
                <a:cs typeface="Arial"/>
              </a:rPr>
              <a:t> </a:t>
            </a:r>
            <a:r>
              <a:rPr sz="1767" b="1" dirty="0">
                <a:solidFill>
                  <a:srgbClr val="0070C0"/>
                </a:solidFill>
                <a:latin typeface="Arial"/>
                <a:cs typeface="Arial"/>
              </a:rPr>
              <a:t>Maritime</a:t>
            </a:r>
            <a:r>
              <a:rPr sz="1767" b="1" spc="108" dirty="0">
                <a:solidFill>
                  <a:srgbClr val="0070C0"/>
                </a:solidFill>
                <a:latin typeface="Arial"/>
                <a:cs typeface="Arial"/>
              </a:rPr>
              <a:t> </a:t>
            </a:r>
            <a:r>
              <a:rPr sz="1767" b="1" spc="-12" dirty="0">
                <a:solidFill>
                  <a:srgbClr val="0070C0"/>
                </a:solidFill>
                <a:latin typeface="Arial"/>
                <a:cs typeface="Arial"/>
              </a:rPr>
              <a:t>Organization</a:t>
            </a:r>
            <a:endParaRPr sz="1767" dirty="0">
              <a:latin typeface="Arial"/>
              <a:cs typeface="Arial"/>
            </a:endParaRPr>
          </a:p>
          <a:p>
            <a:pPr marL="285249" indent="-285249">
              <a:lnSpc>
                <a:spcPts val="2104"/>
              </a:lnSpc>
              <a:buFont typeface="Arial"/>
              <a:buChar char="•"/>
              <a:tabLst>
                <a:tab pos="285249" algn="l"/>
              </a:tabLst>
            </a:pPr>
            <a:r>
              <a:rPr sz="1767" b="1" dirty="0">
                <a:solidFill>
                  <a:srgbClr val="0070C0"/>
                </a:solidFill>
                <a:latin typeface="Arial"/>
                <a:cs typeface="Arial"/>
              </a:rPr>
              <a:t>NFPA:</a:t>
            </a:r>
            <a:r>
              <a:rPr sz="1767" b="1" spc="34" dirty="0">
                <a:solidFill>
                  <a:srgbClr val="0070C0"/>
                </a:solidFill>
                <a:latin typeface="Arial"/>
                <a:cs typeface="Arial"/>
              </a:rPr>
              <a:t> </a:t>
            </a:r>
            <a:r>
              <a:rPr sz="1767" b="1" dirty="0">
                <a:solidFill>
                  <a:srgbClr val="0070C0"/>
                </a:solidFill>
                <a:latin typeface="Arial"/>
                <a:cs typeface="Arial"/>
              </a:rPr>
              <a:t>National</a:t>
            </a:r>
            <a:r>
              <a:rPr sz="1767" b="1" spc="34" dirty="0">
                <a:solidFill>
                  <a:srgbClr val="0070C0"/>
                </a:solidFill>
                <a:latin typeface="Arial"/>
                <a:cs typeface="Arial"/>
              </a:rPr>
              <a:t> </a:t>
            </a:r>
            <a:r>
              <a:rPr sz="1767" b="1" dirty="0">
                <a:solidFill>
                  <a:srgbClr val="0070C0"/>
                </a:solidFill>
                <a:latin typeface="Arial"/>
                <a:cs typeface="Arial"/>
              </a:rPr>
              <a:t>Fire</a:t>
            </a:r>
            <a:r>
              <a:rPr sz="1767" b="1" spc="34" dirty="0">
                <a:solidFill>
                  <a:srgbClr val="0070C0"/>
                </a:solidFill>
                <a:latin typeface="Arial"/>
                <a:cs typeface="Arial"/>
              </a:rPr>
              <a:t> </a:t>
            </a:r>
            <a:r>
              <a:rPr sz="1767" b="1" dirty="0">
                <a:solidFill>
                  <a:srgbClr val="0070C0"/>
                </a:solidFill>
                <a:latin typeface="Arial"/>
                <a:cs typeface="Arial"/>
              </a:rPr>
              <a:t>Protection</a:t>
            </a:r>
            <a:r>
              <a:rPr sz="1767" b="1" spc="-40" dirty="0">
                <a:solidFill>
                  <a:srgbClr val="0070C0"/>
                </a:solidFill>
                <a:latin typeface="Arial"/>
                <a:cs typeface="Arial"/>
              </a:rPr>
              <a:t> </a:t>
            </a:r>
            <a:r>
              <a:rPr sz="1767" b="1" spc="-12" dirty="0">
                <a:solidFill>
                  <a:srgbClr val="0070C0"/>
                </a:solidFill>
                <a:latin typeface="Arial"/>
                <a:cs typeface="Arial"/>
              </a:rPr>
              <a:t>Association</a:t>
            </a:r>
            <a:endParaRPr sz="1767" dirty="0">
              <a:latin typeface="Arial"/>
              <a:cs typeface="Arial"/>
            </a:endParaRPr>
          </a:p>
        </p:txBody>
      </p:sp>
      <p:sp>
        <p:nvSpPr>
          <p:cNvPr id="11" name="object 11"/>
          <p:cNvSpPr txBox="1">
            <a:spLocks noGrp="1"/>
          </p:cNvSpPr>
          <p:nvPr>
            <p:ph type="sldNum" sz="quarter" idx="7"/>
          </p:nvPr>
        </p:nvSpPr>
        <p:spPr>
          <a:xfrm>
            <a:off x="12802292" y="6421815"/>
            <a:ext cx="322275" cy="154658"/>
          </a:xfrm>
          <a:prstGeom prst="rect">
            <a:avLst/>
          </a:prstGeom>
        </p:spPr>
        <p:txBody>
          <a:bodyPr vert="horz" wrap="square" lIns="0" tIns="0" rIns="0" bIns="0" rtlCol="0">
            <a:spAutoFit/>
          </a:bodyPr>
          <a:lstStyle>
            <a:defPPr>
              <a:defRPr kern="0"/>
            </a:defPPr>
            <a:lvl1pPr>
              <a:defRPr sz="1005" b="0" i="0">
                <a:solidFill>
                  <a:schemeClr val="tx1"/>
                </a:solidFill>
                <a:latin typeface="Arial"/>
                <a:cs typeface="Arial"/>
              </a:defRPr>
            </a:lvl1pPr>
          </a:lstStyle>
          <a:p>
            <a:pPr marL="47861">
              <a:spcBef>
                <a:spcPts val="19"/>
              </a:spcBef>
            </a:pPr>
            <a:fld id="{81D60167-4931-47E6-BA6A-407CBD079E47}" type="slidenum">
              <a:rPr lang="it-IT" spc="-31" smtClean="0"/>
              <a:pPr marL="47861">
                <a:spcBef>
                  <a:spcPts val="19"/>
                </a:spcBef>
              </a:pPr>
              <a:t>36</a:t>
            </a:fld>
            <a:endParaRPr spc="-28" dirty="0"/>
          </a:p>
        </p:txBody>
      </p:sp>
      <p:sp>
        <p:nvSpPr>
          <p:cNvPr id="14" name="object 2">
            <a:extLst>
              <a:ext uri="{FF2B5EF4-FFF2-40B4-BE49-F238E27FC236}">
                <a16:creationId xmlns:a16="http://schemas.microsoft.com/office/drawing/2014/main" id="{06328C70-0896-1AF8-61D5-FD38586DDBB7}"/>
              </a:ext>
            </a:extLst>
          </p:cNvPr>
          <p:cNvSpPr txBox="1">
            <a:spLocks noGrp="1"/>
          </p:cNvSpPr>
          <p:nvPr>
            <p:ph type="title"/>
          </p:nvPr>
        </p:nvSpPr>
        <p:spPr>
          <a:xfrm>
            <a:off x="551384" y="548680"/>
            <a:ext cx="9794700" cy="406383"/>
          </a:xfrm>
          <a:prstGeom prst="rect">
            <a:avLst/>
          </a:prstGeom>
        </p:spPr>
        <p:txBody>
          <a:bodyPr vert="horz" wrap="square" lIns="0" tIns="15928" rIns="0" bIns="0" rtlCol="0" anchor="ctr">
            <a:spAutoFit/>
          </a:bodyPr>
          <a:lstStyle/>
          <a:p>
            <a:pPr marL="3233298">
              <a:spcBef>
                <a:spcPts val="125"/>
              </a:spcBef>
            </a:pPr>
            <a:r>
              <a:rPr sz="2800" b="1" dirty="0">
                <a:solidFill>
                  <a:srgbClr val="0070C0"/>
                </a:solidFill>
                <a:latin typeface="Arial" panose="020B0604020202020204" pitchFamily="34" charset="0"/>
                <a:cs typeface="Arial" panose="020B0604020202020204" pitchFamily="34" charset="0"/>
              </a:rPr>
              <a:t>Le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norme</a:t>
            </a:r>
            <a:r>
              <a:rPr sz="2800" b="1" spc="-5" dirty="0">
                <a:solidFill>
                  <a:srgbClr val="0070C0"/>
                </a:solidFill>
                <a:latin typeface="Arial" panose="020B0604020202020204" pitchFamily="34" charset="0"/>
                <a:cs typeface="Arial" panose="020B0604020202020204" pitchFamily="34" charset="0"/>
              </a:rPr>
              <a:t> </a:t>
            </a:r>
            <a:r>
              <a:rPr sz="2800" b="1" dirty="0">
                <a:solidFill>
                  <a:srgbClr val="0070C0"/>
                </a:solidFill>
                <a:latin typeface="Arial" panose="020B0604020202020204" pitchFamily="34" charset="0"/>
                <a:cs typeface="Arial" panose="020B0604020202020204" pitchFamily="34" charset="0"/>
              </a:rPr>
              <a:t>negli altri</a:t>
            </a:r>
            <a:r>
              <a:rPr sz="2800" b="1" spc="-5" dirty="0">
                <a:solidFill>
                  <a:srgbClr val="0070C0"/>
                </a:solidFill>
                <a:latin typeface="Arial" panose="020B0604020202020204" pitchFamily="34" charset="0"/>
                <a:cs typeface="Arial" panose="020B0604020202020204" pitchFamily="34" charset="0"/>
              </a:rPr>
              <a:t> </a:t>
            </a:r>
            <a:r>
              <a:rPr sz="2800" b="1" spc="-12" dirty="0">
                <a:solidFill>
                  <a:srgbClr val="0070C0"/>
                </a:solidFill>
                <a:latin typeface="Arial" panose="020B0604020202020204" pitchFamily="34" charset="0"/>
                <a:cs typeface="Arial" panose="020B0604020202020204" pitchFamily="34" charset="0"/>
              </a:rPr>
              <a:t>Paesi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75EAC-0410-27B4-C65C-28BEBBFECD9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FE391A3-B9D2-A8E6-3A52-60B196D729F9}"/>
              </a:ext>
            </a:extLst>
          </p:cNvPr>
          <p:cNvSpPr txBox="1">
            <a:spLocks noGrp="1"/>
          </p:cNvSpPr>
          <p:nvPr>
            <p:ph type="title"/>
          </p:nvPr>
        </p:nvSpPr>
        <p:spPr>
          <a:xfrm>
            <a:off x="2850813" y="2810753"/>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A1E26854-AF23-3B3F-3AA5-754C7909E40E}"/>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37</a:t>
            </a:fld>
            <a:endParaRPr spc="-28" dirty="0"/>
          </a:p>
        </p:txBody>
      </p:sp>
    </p:spTree>
    <p:extLst>
      <p:ext uri="{BB962C8B-B14F-4D97-AF65-F5344CB8AC3E}">
        <p14:creationId xmlns:p14="http://schemas.microsoft.com/office/powerpoint/2010/main" val="2820043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C73F8-2500-06D2-1BA4-1B18111CAB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FA1242E-74C8-70D0-CB27-06C1B5BAFADE}"/>
              </a:ext>
            </a:extLst>
          </p:cNvPr>
          <p:cNvSpPr txBox="1">
            <a:spLocks noGrp="1"/>
          </p:cNvSpPr>
          <p:nvPr>
            <p:ph type="title"/>
          </p:nvPr>
        </p:nvSpPr>
        <p:spPr>
          <a:xfrm>
            <a:off x="3863752" y="548680"/>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62B58AAA-97EB-62FD-B22A-E28393DFFC69}"/>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38</a:t>
            </a:fld>
            <a:endParaRPr spc="-28" dirty="0"/>
          </a:p>
        </p:txBody>
      </p:sp>
      <p:sp>
        <p:nvSpPr>
          <p:cNvPr id="4" name="object 3">
            <a:extLst>
              <a:ext uri="{FF2B5EF4-FFF2-40B4-BE49-F238E27FC236}">
                <a16:creationId xmlns:a16="http://schemas.microsoft.com/office/drawing/2014/main" id="{DE79B9D9-0028-37C9-5D82-A683E8B9B672}"/>
              </a:ext>
            </a:extLst>
          </p:cNvPr>
          <p:cNvSpPr txBox="1"/>
          <p:nvPr/>
        </p:nvSpPr>
        <p:spPr>
          <a:xfrm>
            <a:off x="983432" y="1772816"/>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I contenuti della norma UNI 11958</a:t>
            </a:r>
            <a:endParaRPr sz="2400" dirty="0">
              <a:latin typeface="Arial"/>
              <a:cs typeface="Arial"/>
            </a:endParaRPr>
          </a:p>
        </p:txBody>
      </p:sp>
      <p:sp>
        <p:nvSpPr>
          <p:cNvPr id="5" name="object 3">
            <a:extLst>
              <a:ext uri="{FF2B5EF4-FFF2-40B4-BE49-F238E27FC236}">
                <a16:creationId xmlns:a16="http://schemas.microsoft.com/office/drawing/2014/main" id="{AD71A9EB-8270-BD3D-6A5B-5292CBCFE427}"/>
              </a:ext>
            </a:extLst>
          </p:cNvPr>
          <p:cNvSpPr txBox="1"/>
          <p:nvPr/>
        </p:nvSpPr>
        <p:spPr>
          <a:xfrm>
            <a:off x="983432" y="2324054"/>
            <a:ext cx="10657184" cy="3967139"/>
          </a:xfrm>
          <a:prstGeom prst="rect">
            <a:avLst/>
          </a:prstGeom>
        </p:spPr>
        <p:txBody>
          <a:bodyPr vert="horz" wrap="square" lIns="0" tIns="18823" rIns="0" bIns="0" rtlCol="0">
            <a:spAutoFit/>
          </a:bodyPr>
          <a:lstStyle/>
          <a:p>
            <a:pPr marL="14480">
              <a:spcBef>
                <a:spcPts val="148"/>
              </a:spcBef>
            </a:pPr>
            <a:r>
              <a:rPr lang="it-IT" sz="1767" b="1" dirty="0">
                <a:solidFill>
                  <a:srgbClr val="FF0000"/>
                </a:solidFill>
                <a:latin typeface="Arial"/>
                <a:cs typeface="Arial"/>
              </a:rPr>
              <a:t>Introduzione</a:t>
            </a:r>
          </a:p>
          <a:p>
            <a:pPr marL="357380" indent="-342900">
              <a:spcBef>
                <a:spcPts val="148"/>
              </a:spcBef>
              <a:buAutoNum type="arabicPeriod"/>
            </a:pPr>
            <a:r>
              <a:rPr lang="it-IT" sz="1767" b="1" dirty="0">
                <a:solidFill>
                  <a:srgbClr val="0070C0"/>
                </a:solidFill>
                <a:latin typeface="Arial"/>
                <a:cs typeface="Arial"/>
              </a:rPr>
              <a:t>Scopo e campo di applicazione</a:t>
            </a:r>
          </a:p>
          <a:p>
            <a:pPr marL="357380" indent="-342900">
              <a:spcBef>
                <a:spcPts val="148"/>
              </a:spcBef>
              <a:buAutoNum type="arabicPeriod"/>
            </a:pPr>
            <a:r>
              <a:rPr lang="it-IT" sz="1767" b="1" dirty="0">
                <a:solidFill>
                  <a:srgbClr val="FF0000"/>
                </a:solidFill>
                <a:latin typeface="Arial"/>
                <a:cs typeface="Arial"/>
              </a:rPr>
              <a:t>Riferimenti normativi</a:t>
            </a:r>
          </a:p>
          <a:p>
            <a:pPr marL="357380" indent="-342900">
              <a:spcBef>
                <a:spcPts val="148"/>
              </a:spcBef>
              <a:buAutoNum type="arabicPeriod"/>
            </a:pPr>
            <a:r>
              <a:rPr lang="it-IT" sz="1767" b="1" dirty="0">
                <a:solidFill>
                  <a:srgbClr val="0070C0"/>
                </a:solidFill>
                <a:latin typeface="Arial"/>
                <a:cs typeface="Arial"/>
              </a:rPr>
              <a:t>Termini e definizioni</a:t>
            </a:r>
          </a:p>
          <a:p>
            <a:pPr marL="357380" indent="-342900">
              <a:spcBef>
                <a:spcPts val="148"/>
              </a:spcBef>
              <a:buAutoNum type="arabicPeriod"/>
            </a:pPr>
            <a:r>
              <a:rPr lang="it-IT" sz="1767" b="1" dirty="0">
                <a:solidFill>
                  <a:srgbClr val="FF0000"/>
                </a:solidFill>
                <a:latin typeface="Arial"/>
                <a:cs typeface="Arial"/>
              </a:rPr>
              <a:t>Classificazione e censimento degli ambienti confinati e/o sospetti d’inquinamento</a:t>
            </a:r>
          </a:p>
          <a:p>
            <a:pPr marL="357380" indent="-342900">
              <a:spcBef>
                <a:spcPts val="148"/>
              </a:spcBef>
              <a:buAutoNum type="arabicPeriod"/>
            </a:pPr>
            <a:r>
              <a:rPr lang="it-IT" sz="1767" b="1" dirty="0">
                <a:solidFill>
                  <a:srgbClr val="0070C0"/>
                </a:solidFill>
                <a:latin typeface="Arial"/>
                <a:cs typeface="Arial"/>
              </a:rPr>
              <a:t>Criteri per l’individuazione dei pericoli e la valutazione dei rischi</a:t>
            </a:r>
          </a:p>
          <a:p>
            <a:pPr marL="357380" indent="-342900">
              <a:spcBef>
                <a:spcPts val="148"/>
              </a:spcBef>
              <a:buAutoNum type="arabicPeriod"/>
            </a:pPr>
            <a:r>
              <a:rPr lang="it-IT" sz="1767" b="1" dirty="0">
                <a:solidFill>
                  <a:srgbClr val="FF0000"/>
                </a:solidFill>
                <a:latin typeface="Arial"/>
                <a:cs typeface="Arial"/>
              </a:rPr>
              <a:t>Criteri per la stesura delle procedure operative per attività in ambienti confinati e/o sospetti d’inquinamento</a:t>
            </a:r>
          </a:p>
          <a:p>
            <a:pPr marL="357380" indent="-342900">
              <a:spcBef>
                <a:spcPts val="148"/>
              </a:spcBef>
              <a:buAutoNum type="arabicPeriod"/>
            </a:pPr>
            <a:r>
              <a:rPr lang="it-IT" sz="1767" b="1" dirty="0">
                <a:solidFill>
                  <a:srgbClr val="0070C0"/>
                </a:solidFill>
                <a:latin typeface="Arial"/>
                <a:cs typeface="Arial"/>
              </a:rPr>
              <a:t>Criteri per la scelta delle attrezzature di lavoro e strumentazione</a:t>
            </a:r>
          </a:p>
          <a:p>
            <a:pPr marL="357380" indent="-342900">
              <a:spcBef>
                <a:spcPts val="148"/>
              </a:spcBef>
              <a:buAutoNum type="arabicPeriod"/>
            </a:pPr>
            <a:r>
              <a:rPr lang="it-IT" sz="1767" b="1" dirty="0">
                <a:solidFill>
                  <a:srgbClr val="FF0000"/>
                </a:solidFill>
                <a:latin typeface="Arial"/>
                <a:cs typeface="Arial"/>
              </a:rPr>
              <a:t>Dispositivi di protezione collettiva (DPC) e dispositivi di protezione individuale</a:t>
            </a:r>
          </a:p>
          <a:p>
            <a:pPr marL="357380" indent="-342900">
              <a:spcBef>
                <a:spcPts val="148"/>
              </a:spcBef>
              <a:buAutoNum type="arabicPeriod"/>
            </a:pPr>
            <a:r>
              <a:rPr lang="it-IT" sz="1767" b="1" dirty="0">
                <a:solidFill>
                  <a:srgbClr val="0070C0"/>
                </a:solidFill>
                <a:latin typeface="Arial"/>
                <a:cs typeface="Arial"/>
              </a:rPr>
              <a:t>Compiti dei lavoratori impiegati nelle attività</a:t>
            </a:r>
          </a:p>
          <a:p>
            <a:pPr marL="357380" indent="-342900">
              <a:spcBef>
                <a:spcPts val="148"/>
              </a:spcBef>
              <a:buAutoNum type="arabicPeriod"/>
            </a:pPr>
            <a:endParaRPr lang="it-IT" sz="1767" b="1" dirty="0">
              <a:solidFill>
                <a:srgbClr val="0070C0"/>
              </a:solidFill>
              <a:latin typeface="Arial"/>
              <a:cs typeface="Arial"/>
            </a:endParaRPr>
          </a:p>
          <a:p>
            <a:pPr marL="14480">
              <a:spcBef>
                <a:spcPts val="148"/>
              </a:spcBef>
            </a:pPr>
            <a:r>
              <a:rPr lang="it-IT" sz="1767" b="1" dirty="0">
                <a:solidFill>
                  <a:srgbClr val="0070C0"/>
                </a:solidFill>
                <a:latin typeface="Arial"/>
                <a:cs typeface="Arial"/>
              </a:rPr>
              <a:t>Appendice A – Elenco esemplificativo di possibili fattori di rischio in ambienti confinati e/o sospetti di inquinamento</a:t>
            </a:r>
            <a:endParaRPr sz="1767" b="1" dirty="0">
              <a:solidFill>
                <a:srgbClr val="0070C0"/>
              </a:solidFill>
              <a:latin typeface="Arial"/>
              <a:cs typeface="Arial"/>
            </a:endParaRPr>
          </a:p>
        </p:txBody>
      </p:sp>
    </p:spTree>
    <p:extLst>
      <p:ext uri="{BB962C8B-B14F-4D97-AF65-F5344CB8AC3E}">
        <p14:creationId xmlns:p14="http://schemas.microsoft.com/office/powerpoint/2010/main" val="2991496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84849-9DC7-04B9-07E8-E6D57F0DAED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A36D3DD-5110-E30F-A1AF-363DA1D7AAB6}"/>
              </a:ext>
            </a:extLst>
          </p:cNvPr>
          <p:cNvSpPr txBox="1">
            <a:spLocks noGrp="1"/>
          </p:cNvSpPr>
          <p:nvPr>
            <p:ph type="title"/>
          </p:nvPr>
        </p:nvSpPr>
        <p:spPr>
          <a:xfrm>
            <a:off x="3791744" y="548680"/>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B78724AB-9EDF-98D6-44F8-42C7B4FB6D6F}"/>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39</a:t>
            </a:fld>
            <a:endParaRPr spc="-28" dirty="0"/>
          </a:p>
        </p:txBody>
      </p:sp>
      <p:sp>
        <p:nvSpPr>
          <p:cNvPr id="4" name="object 3">
            <a:extLst>
              <a:ext uri="{FF2B5EF4-FFF2-40B4-BE49-F238E27FC236}">
                <a16:creationId xmlns:a16="http://schemas.microsoft.com/office/drawing/2014/main" id="{AA0FB3C7-4E7F-1384-F1E2-5E074B8EC1EB}"/>
              </a:ext>
            </a:extLst>
          </p:cNvPr>
          <p:cNvSpPr txBox="1"/>
          <p:nvPr/>
        </p:nvSpPr>
        <p:spPr>
          <a:xfrm>
            <a:off x="1346944" y="1609560"/>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1. Scopo e campo di applicazione</a:t>
            </a:r>
            <a:endParaRPr sz="2400" dirty="0">
              <a:latin typeface="Arial"/>
              <a:cs typeface="Arial"/>
            </a:endParaRPr>
          </a:p>
        </p:txBody>
      </p:sp>
      <p:sp>
        <p:nvSpPr>
          <p:cNvPr id="6" name="CasellaDiTesto 5">
            <a:extLst>
              <a:ext uri="{FF2B5EF4-FFF2-40B4-BE49-F238E27FC236}">
                <a16:creationId xmlns:a16="http://schemas.microsoft.com/office/drawing/2014/main" id="{EEDCFA1A-9AFE-F0E4-6BA6-0829889FC5E0}"/>
              </a:ext>
            </a:extLst>
          </p:cNvPr>
          <p:cNvSpPr txBox="1"/>
          <p:nvPr/>
        </p:nvSpPr>
        <p:spPr>
          <a:xfrm>
            <a:off x="1346944" y="2241835"/>
            <a:ext cx="9789616" cy="3416320"/>
          </a:xfrm>
          <a:prstGeom prst="rect">
            <a:avLst/>
          </a:prstGeom>
          <a:noFill/>
        </p:spPr>
        <p:txBody>
          <a:bodyPr wrap="square">
            <a:spAutoFit/>
          </a:bodyPr>
          <a:lstStyle/>
          <a:p>
            <a:r>
              <a:rPr lang="it-IT" dirty="0">
                <a:solidFill>
                  <a:srgbClr val="0070C0"/>
                </a:solidFill>
                <a:latin typeface="Arial" panose="020B0604020202020204" pitchFamily="34" charset="0"/>
                <a:cs typeface="Arial" panose="020B0604020202020204" pitchFamily="34" charset="0"/>
              </a:rPr>
              <a:t>La presente norma specifica, per le diverse tipologie di ambienti confinati e/o sospetti di inquinamento:</a:t>
            </a:r>
          </a:p>
          <a:p>
            <a:r>
              <a:rPr lang="it-IT" dirty="0">
                <a:solidFill>
                  <a:srgbClr val="0070C0"/>
                </a:solidFill>
                <a:latin typeface="Arial" panose="020B0604020202020204" pitchFamily="34" charset="0"/>
                <a:cs typeface="Arial" panose="020B0604020202020204" pitchFamily="34" charset="0"/>
              </a:rPr>
              <a:t>a) i criteri per:</a:t>
            </a:r>
          </a:p>
          <a:p>
            <a:pPr marL="285750" indent="-285750">
              <a:buFont typeface="Arial" panose="020B0604020202020204" pitchFamily="34" charset="0"/>
              <a:buChar char="•"/>
            </a:pPr>
            <a:r>
              <a:rPr lang="it-IT" dirty="0">
                <a:solidFill>
                  <a:srgbClr val="0070C0"/>
                </a:solidFill>
                <a:latin typeface="Arial" panose="020B0604020202020204" pitchFamily="34" charset="0"/>
                <a:cs typeface="Arial" panose="020B0604020202020204" pitchFamily="34" charset="0"/>
              </a:rPr>
              <a:t>la loro classificazione;</a:t>
            </a:r>
          </a:p>
          <a:p>
            <a:pPr marL="285750" indent="-285750">
              <a:buFont typeface="Arial" panose="020B0604020202020204" pitchFamily="34" charset="0"/>
              <a:buChar char="•"/>
            </a:pPr>
            <a:r>
              <a:rPr lang="it-IT" dirty="0">
                <a:solidFill>
                  <a:srgbClr val="0070C0"/>
                </a:solidFill>
                <a:latin typeface="Arial" panose="020B0604020202020204" pitchFamily="34" charset="0"/>
                <a:cs typeface="Arial" panose="020B0604020202020204" pitchFamily="34" charset="0"/>
              </a:rPr>
              <a:t>l'identificazione dei pericoli e la valutazione dei rischi;</a:t>
            </a:r>
          </a:p>
          <a:p>
            <a:pPr marL="285750" indent="-285750">
              <a:buFont typeface="Arial" panose="020B0604020202020204" pitchFamily="34" charset="0"/>
              <a:buChar char="•"/>
            </a:pPr>
            <a:r>
              <a:rPr lang="it-IT" dirty="0">
                <a:solidFill>
                  <a:srgbClr val="0070C0"/>
                </a:solidFill>
                <a:latin typeface="Arial" panose="020B0604020202020204" pitchFamily="34" charset="0"/>
                <a:cs typeface="Arial" panose="020B0604020202020204" pitchFamily="34" charset="0"/>
              </a:rPr>
              <a:t>l'elaborazione delle procedure operative e di emergenza per le attività in tali ambienti;</a:t>
            </a:r>
          </a:p>
          <a:p>
            <a:pPr marL="285750" indent="-285750">
              <a:buFont typeface="Arial" panose="020B0604020202020204" pitchFamily="34" charset="0"/>
              <a:buChar char="•"/>
            </a:pPr>
            <a:r>
              <a:rPr lang="it-IT" dirty="0">
                <a:solidFill>
                  <a:srgbClr val="0070C0"/>
                </a:solidFill>
                <a:latin typeface="Arial" panose="020B0604020202020204" pitchFamily="34" charset="0"/>
                <a:cs typeface="Arial" panose="020B0604020202020204" pitchFamily="34" charset="0"/>
              </a:rPr>
              <a:t>la scelta delle attrezzature di lavoro e della strumentazione;</a:t>
            </a:r>
          </a:p>
          <a:p>
            <a:r>
              <a:rPr lang="it-IT" dirty="0">
                <a:solidFill>
                  <a:srgbClr val="0070C0"/>
                </a:solidFill>
                <a:latin typeface="Arial" panose="020B0604020202020204" pitchFamily="34" charset="0"/>
                <a:cs typeface="Arial" panose="020B0604020202020204" pitchFamily="34" charset="0"/>
              </a:rPr>
              <a:t>b) i requisiti sui dispositivi di protezione collettiva e individuale;</a:t>
            </a:r>
          </a:p>
          <a:p>
            <a:r>
              <a:rPr lang="it-IT" dirty="0">
                <a:solidFill>
                  <a:srgbClr val="0070C0"/>
                </a:solidFill>
                <a:latin typeface="Arial" panose="020B0604020202020204" pitchFamily="34" charset="0"/>
                <a:cs typeface="Arial" panose="020B0604020202020204" pitchFamily="34" charset="0"/>
              </a:rPr>
              <a:t>c) i compiti e i ruoli dei lavoratori impegnati nelle attività.</a:t>
            </a:r>
          </a:p>
          <a:p>
            <a:endParaRPr lang="it-IT" dirty="0">
              <a:solidFill>
                <a:srgbClr val="0070C0"/>
              </a:solidFill>
              <a:latin typeface="Arial" panose="020B0604020202020204" pitchFamily="34" charset="0"/>
              <a:cs typeface="Arial" panose="020B0604020202020204" pitchFamily="34" charset="0"/>
            </a:endParaRPr>
          </a:p>
          <a:p>
            <a:r>
              <a:rPr lang="it-IT" dirty="0">
                <a:solidFill>
                  <a:srgbClr val="0070C0"/>
                </a:solidFill>
                <a:latin typeface="Arial" panose="020B0604020202020204" pitchFamily="34" charset="0"/>
                <a:cs typeface="Arial" panose="020B0604020202020204" pitchFamily="34" charset="0"/>
              </a:rPr>
              <a:t>L’Appendice A, fornisce un elenco esemplificativo dei possibili fattori di rischio negli ambienti confinati e/o sospetti di inquinamento</a:t>
            </a:r>
          </a:p>
        </p:txBody>
      </p:sp>
    </p:spTree>
    <p:extLst>
      <p:ext uri="{BB962C8B-B14F-4D97-AF65-F5344CB8AC3E}">
        <p14:creationId xmlns:p14="http://schemas.microsoft.com/office/powerpoint/2010/main" val="1501602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99B5-A799-9C6D-7AE0-182046E90A5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0461FE1-6637-4B4A-6BE4-2C66C6280773}"/>
              </a:ext>
            </a:extLst>
          </p:cNvPr>
          <p:cNvSpPr txBox="1">
            <a:spLocks noGrp="1"/>
          </p:cNvSpPr>
          <p:nvPr>
            <p:ph type="title"/>
          </p:nvPr>
        </p:nvSpPr>
        <p:spPr>
          <a:xfrm>
            <a:off x="4007768" y="620688"/>
            <a:ext cx="63367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B06AEBD3-D772-BA80-2DF0-724B7A7DDCF8}"/>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40</a:t>
            </a:fld>
            <a:endParaRPr spc="-28" dirty="0"/>
          </a:p>
        </p:txBody>
      </p:sp>
      <p:sp>
        <p:nvSpPr>
          <p:cNvPr id="4" name="object 3">
            <a:extLst>
              <a:ext uri="{FF2B5EF4-FFF2-40B4-BE49-F238E27FC236}">
                <a16:creationId xmlns:a16="http://schemas.microsoft.com/office/drawing/2014/main" id="{A74FEB7B-3019-69BF-DEB4-61D7A09FAC3E}"/>
              </a:ext>
            </a:extLst>
          </p:cNvPr>
          <p:cNvSpPr txBox="1"/>
          <p:nvPr/>
        </p:nvSpPr>
        <p:spPr>
          <a:xfrm>
            <a:off x="1346944" y="2156624"/>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2. Riferimenti normativi</a:t>
            </a:r>
            <a:endParaRPr sz="2400" dirty="0">
              <a:latin typeface="Arial"/>
              <a:cs typeface="Arial"/>
            </a:endParaRPr>
          </a:p>
        </p:txBody>
      </p:sp>
      <p:sp>
        <p:nvSpPr>
          <p:cNvPr id="6" name="CasellaDiTesto 5">
            <a:extLst>
              <a:ext uri="{FF2B5EF4-FFF2-40B4-BE49-F238E27FC236}">
                <a16:creationId xmlns:a16="http://schemas.microsoft.com/office/drawing/2014/main" id="{88BCD247-7E8F-ECBB-815D-E96F913EE18B}"/>
              </a:ext>
            </a:extLst>
          </p:cNvPr>
          <p:cNvSpPr txBox="1"/>
          <p:nvPr/>
        </p:nvSpPr>
        <p:spPr>
          <a:xfrm>
            <a:off x="1240618" y="2693819"/>
            <a:ext cx="9463894" cy="2031325"/>
          </a:xfrm>
          <a:prstGeom prst="rect">
            <a:avLst/>
          </a:prstGeom>
          <a:noFill/>
        </p:spPr>
        <p:txBody>
          <a:bodyPr wrap="square">
            <a:spAutoFit/>
          </a:bodyPr>
          <a:lstStyle/>
          <a:p>
            <a:r>
              <a:rPr lang="it-IT" dirty="0">
                <a:solidFill>
                  <a:srgbClr val="0070C0"/>
                </a:solidFill>
                <a:latin typeface="Arial" panose="020B0604020202020204" pitchFamily="34" charset="0"/>
                <a:cs typeface="Arial" panose="020B0604020202020204" pitchFamily="34" charset="0"/>
              </a:rPr>
              <a:t>La norma cita i seguenti riferimenti</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UNI 7543-1, </a:t>
            </a:r>
            <a:r>
              <a:rPr lang="it-IT" dirty="0">
                <a:solidFill>
                  <a:srgbClr val="0070C0"/>
                </a:solidFill>
                <a:latin typeface="Arial" panose="020B0604020202020204" pitchFamily="34" charset="0"/>
                <a:cs typeface="Arial" panose="020B0604020202020204" pitchFamily="34" charset="0"/>
              </a:rPr>
              <a:t>Colori e segnali di sicurezza - Parte 1: Prescrizioni generali</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UNI 7545-32, </a:t>
            </a:r>
            <a:r>
              <a:rPr lang="it-IT" dirty="0">
                <a:solidFill>
                  <a:srgbClr val="0070C0"/>
                </a:solidFill>
                <a:latin typeface="Arial" panose="020B0604020202020204" pitchFamily="34" charset="0"/>
                <a:cs typeface="Arial" panose="020B0604020202020204" pitchFamily="34" charset="0"/>
              </a:rPr>
              <a:t>Segni grafici per segnali di pericolo - Parte 32: Ambienti confinati</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UNI 11719, </a:t>
            </a:r>
            <a:r>
              <a:rPr lang="it-IT" dirty="0">
                <a:solidFill>
                  <a:srgbClr val="0070C0"/>
                </a:solidFill>
                <a:latin typeface="Arial" panose="020B0604020202020204" pitchFamily="34" charset="0"/>
                <a:cs typeface="Arial" panose="020B0604020202020204" pitchFamily="34" charset="0"/>
              </a:rPr>
              <a:t>Guida alla scelta, all'uso e alla manutenzione degli apparecchi di protezione delle vie respiratorie, in applicazione alla UNI EN 529:2006</a:t>
            </a:r>
          </a:p>
          <a:p>
            <a:pPr marL="285750" indent="-285750" algn="just">
              <a:buFont typeface="Arial" panose="020B0604020202020204" pitchFamily="34" charset="0"/>
              <a:buChar char="•"/>
            </a:pPr>
            <a:r>
              <a:rPr lang="it-IT" b="1" dirty="0">
                <a:solidFill>
                  <a:srgbClr val="0070C0"/>
                </a:solidFill>
                <a:latin typeface="Arial" panose="020B0604020202020204" pitchFamily="34" charset="0"/>
                <a:cs typeface="Arial" panose="020B0604020202020204" pitchFamily="34" charset="0"/>
              </a:rPr>
              <a:t>UNI EN ISO 7010</a:t>
            </a:r>
            <a:r>
              <a:rPr lang="it-IT" dirty="0">
                <a:solidFill>
                  <a:srgbClr val="0070C0"/>
                </a:solidFill>
                <a:latin typeface="Arial" panose="020B0604020202020204" pitchFamily="34" charset="0"/>
                <a:cs typeface="Arial" panose="020B0604020202020204" pitchFamily="34" charset="0"/>
              </a:rPr>
              <a:t>, Segni grafici - Colori e segnali di sicurezza - Segnali di sicurezza registrati</a:t>
            </a:r>
          </a:p>
        </p:txBody>
      </p:sp>
    </p:spTree>
    <p:extLst>
      <p:ext uri="{BB962C8B-B14F-4D97-AF65-F5344CB8AC3E}">
        <p14:creationId xmlns:p14="http://schemas.microsoft.com/office/powerpoint/2010/main" val="1348253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41</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700808"/>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3. Termini e definizioni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2089147"/>
            <a:ext cx="8280920" cy="2367379"/>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3.1 - Ambiente confinato e/o sospetto di inquinamento</a:t>
            </a:r>
            <a:r>
              <a:rPr lang="it-IT" sz="1800" b="1" dirty="0">
                <a:solidFill>
                  <a:srgbClr val="0070C0"/>
                </a:solidFill>
                <a:effectLst/>
                <a:latin typeface="Arial" panose="020B0604020202020204" pitchFamily="34" charset="0"/>
                <a:ea typeface="Georgia" panose="02040502050405020303" pitchFamily="18" charset="0"/>
                <a:cs typeface="Arial" panose="020B0604020202020204" pitchFamily="34" charset="0"/>
              </a:rPr>
              <a:t>:</a:t>
            </a: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Spazio circoscritto non progettato e costruito per la presenza continuativa di un lavoratore, ma di dimensioni</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tali</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consentirne</a:t>
            </a:r>
            <a:r>
              <a:rPr lang="it-IT" sz="1800" spc="-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l’ingresso</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a:t>
            </a:r>
            <a:r>
              <a:rPr lang="it-IT" sz="1800" spc="-10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lo</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svolgimento</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del</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lavoro</a:t>
            </a:r>
            <a:r>
              <a:rPr lang="it-IT" sz="1800" spc="-10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assegnato,</a:t>
            </a:r>
            <a:r>
              <a:rPr lang="it-IT" sz="1800" spc="-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caratterizzato</a:t>
            </a:r>
            <a:r>
              <a:rPr lang="it-IT" sz="1800" spc="-10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vie</a:t>
            </a:r>
            <a:r>
              <a:rPr lang="it-IT" sz="1800" spc="-10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 ingresso</a:t>
            </a:r>
            <a:r>
              <a:rPr lang="it-IT" sz="1800" spc="-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o</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uscita</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limitate</a:t>
            </a:r>
            <a:r>
              <a:rPr lang="it-IT" sz="1800" spc="-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e/o</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difficoltose,</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con</a:t>
            </a:r>
            <a:r>
              <a:rPr lang="it-IT" sz="1800" spc="-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possibile</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ventilazione</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sfavorevole,</a:t>
            </a:r>
            <a:r>
              <a:rPr lang="it-IT" sz="1800" spc="-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all’interno</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del</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quale non</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è</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possibile</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escludere</a:t>
            </a:r>
            <a:r>
              <a:rPr lang="it-IT" sz="1800" spc="-4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presenza</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o</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lo</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sviluppo</a:t>
            </a:r>
            <a:r>
              <a:rPr lang="it-IT" sz="1800" spc="-4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condizioni</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pericolose</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per</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salute</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a:t>
            </a:r>
            <a:r>
              <a:rPr lang="it-IT" sz="1800" spc="-4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a:t>
            </a:r>
            <a:r>
              <a:rPr lang="it-IT" sz="1800" spc="-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sicurezza dei</a:t>
            </a:r>
            <a:r>
              <a:rPr lang="it-IT" sz="1800" spc="-3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lavoratori.</a:t>
            </a:r>
          </a:p>
        </p:txBody>
      </p:sp>
      <p:sp>
        <p:nvSpPr>
          <p:cNvPr id="7" name="CasellaDiTesto 6">
            <a:extLst>
              <a:ext uri="{FF2B5EF4-FFF2-40B4-BE49-F238E27FC236}">
                <a16:creationId xmlns:a16="http://schemas.microsoft.com/office/drawing/2014/main" id="{82112D9A-04DB-F927-4E5C-D06287AF5416}"/>
              </a:ext>
            </a:extLst>
          </p:cNvPr>
          <p:cNvSpPr txBox="1"/>
          <p:nvPr/>
        </p:nvSpPr>
        <p:spPr>
          <a:xfrm>
            <a:off x="286647" y="4367811"/>
            <a:ext cx="7537545" cy="738664"/>
          </a:xfrm>
          <a:prstGeom prst="rect">
            <a:avLst/>
          </a:prstGeom>
          <a:noFill/>
        </p:spPr>
        <p:txBody>
          <a:bodyPr wrap="square">
            <a:spAutoFit/>
          </a:bodyPr>
          <a:lstStyle/>
          <a:p>
            <a:pPr algn="just"/>
            <a:r>
              <a:rPr lang="it-IT" sz="1400" dirty="0">
                <a:solidFill>
                  <a:srgbClr val="0070C0"/>
                </a:solidFill>
                <a:latin typeface="Arial" panose="020B0604020202020204" pitchFamily="34" charset="0"/>
                <a:cs typeface="Arial" panose="020B0604020202020204" pitchFamily="34" charset="0"/>
              </a:rPr>
              <a:t>NOTA 1: Rientrano in questa definizione sia gli ambienti individuati dalla legislazione vigente1 sia i cosiddetti ambienti assimilabili, cioè quegli ambienti non individuati dalla legislazione vigente per i quali, a valle della valutazione del rischio, sussistono le condizioni sopra definite.</a:t>
            </a:r>
          </a:p>
        </p:txBody>
      </p:sp>
      <p:sp>
        <p:nvSpPr>
          <p:cNvPr id="9" name="CasellaDiTesto 8">
            <a:extLst>
              <a:ext uri="{FF2B5EF4-FFF2-40B4-BE49-F238E27FC236}">
                <a16:creationId xmlns:a16="http://schemas.microsoft.com/office/drawing/2014/main" id="{BFA1FA91-E8F1-E7C9-E71F-03DE0921E791}"/>
              </a:ext>
            </a:extLst>
          </p:cNvPr>
          <p:cNvSpPr txBox="1"/>
          <p:nvPr/>
        </p:nvSpPr>
        <p:spPr>
          <a:xfrm>
            <a:off x="286646" y="5088472"/>
            <a:ext cx="7537545" cy="954107"/>
          </a:xfrm>
          <a:prstGeom prst="rect">
            <a:avLst/>
          </a:prstGeom>
          <a:noFill/>
        </p:spPr>
        <p:txBody>
          <a:bodyPr wrap="square">
            <a:spAutoFit/>
          </a:bodyPr>
          <a:lstStyle/>
          <a:p>
            <a:pPr algn="just"/>
            <a:r>
              <a:rPr lang="it-IT" sz="1400" dirty="0">
                <a:solidFill>
                  <a:srgbClr val="0070C0"/>
                </a:solidFill>
                <a:latin typeface="Arial" panose="020B0604020202020204" pitchFamily="34" charset="0"/>
                <a:cs typeface="Arial" panose="020B0604020202020204" pitchFamily="34" charset="0"/>
              </a:rPr>
              <a:t>NOTA 2: Non rientrano in questa definizione gli ambienti per i quali sussistono altre legislazioni specifiche(2). </a:t>
            </a:r>
          </a:p>
          <a:p>
            <a:pPr algn="just"/>
            <a:r>
              <a:rPr lang="it-IT" sz="1400" dirty="0">
                <a:solidFill>
                  <a:srgbClr val="0070C0"/>
                </a:solidFill>
                <a:latin typeface="Arial" panose="020B0604020202020204" pitchFamily="34" charset="0"/>
                <a:cs typeface="Arial" panose="020B0604020202020204" pitchFamily="34" charset="0"/>
              </a:rPr>
              <a:t>NOTA 3: Nella presente norma il termine “ambiente confinato” è da intendersi equivalente a “spazio confinato”.</a:t>
            </a:r>
          </a:p>
        </p:txBody>
      </p:sp>
      <p:sp>
        <p:nvSpPr>
          <p:cNvPr id="14" name="CasellaDiTesto 13">
            <a:extLst>
              <a:ext uri="{FF2B5EF4-FFF2-40B4-BE49-F238E27FC236}">
                <a16:creationId xmlns:a16="http://schemas.microsoft.com/office/drawing/2014/main" id="{0A9DB1D6-1DDC-CE17-4436-B7B9B0A7FEF7}"/>
              </a:ext>
            </a:extLst>
          </p:cNvPr>
          <p:cNvSpPr txBox="1"/>
          <p:nvPr/>
        </p:nvSpPr>
        <p:spPr>
          <a:xfrm>
            <a:off x="8287702" y="2204864"/>
            <a:ext cx="3456384" cy="3416320"/>
          </a:xfrm>
          <a:prstGeom prst="rect">
            <a:avLst/>
          </a:prstGeom>
          <a:noFill/>
        </p:spPr>
        <p:txBody>
          <a:bodyPr wrap="square">
            <a:spAutoFit/>
          </a:bodyPr>
          <a:lstStyle/>
          <a:p>
            <a:pPr algn="ctr"/>
            <a:r>
              <a:rPr lang="it-IT"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OSSERVAZIONE</a:t>
            </a:r>
          </a:p>
          <a:p>
            <a:pPr algn="just"/>
            <a:r>
              <a:rPr lang="it-IT" b="1" dirty="0">
                <a:solidFill>
                  <a:srgbClr val="FF0000"/>
                </a:solidFill>
                <a:effectLst/>
                <a:latin typeface="Arial" panose="020B0604020202020204" pitchFamily="34" charset="0"/>
                <a:ea typeface="Georgia" panose="02040502050405020303" pitchFamily="18" charset="0"/>
                <a:cs typeface="Arial" panose="020B0604020202020204" pitchFamily="34" charset="0"/>
              </a:rPr>
              <a:t>Se si è differenziato tra “ambienti sospetti d’inquinamento” e “ambienti confinati”, allora bisogna dare due distinte definizioni. Quella data è la classica definizione di spazio confinato che associa alle caratteristiche volumetriche anche le peculiarità atmosferiche.</a:t>
            </a:r>
            <a:endParaRPr lang="it-IT" b="1" dirty="0">
              <a:effectLst/>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1044107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6D174-8C70-FF21-56D3-2A27ED7DB4B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F71DF88-9FB6-265C-CCAA-36AAF9CA8A28}"/>
              </a:ext>
            </a:extLst>
          </p:cNvPr>
          <p:cNvSpPr txBox="1">
            <a:spLocks noGrp="1"/>
          </p:cNvSpPr>
          <p:nvPr>
            <p:ph type="title"/>
          </p:nvPr>
        </p:nvSpPr>
        <p:spPr>
          <a:xfrm>
            <a:off x="3719736" y="58788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AA567EC-72A5-C33E-A358-C56E0811854C}"/>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42</a:t>
            </a:fld>
            <a:endParaRPr spc="-28" dirty="0"/>
          </a:p>
        </p:txBody>
      </p:sp>
      <p:sp>
        <p:nvSpPr>
          <p:cNvPr id="4" name="object 3">
            <a:extLst>
              <a:ext uri="{FF2B5EF4-FFF2-40B4-BE49-F238E27FC236}">
                <a16:creationId xmlns:a16="http://schemas.microsoft.com/office/drawing/2014/main" id="{F3ADDFC0-EFCA-BB6D-9DB9-58E7939F9C7E}"/>
              </a:ext>
            </a:extLst>
          </p:cNvPr>
          <p:cNvSpPr txBox="1"/>
          <p:nvPr/>
        </p:nvSpPr>
        <p:spPr>
          <a:xfrm>
            <a:off x="1081129" y="1384477"/>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3. Termini e definizioni</a:t>
            </a:r>
            <a:endParaRPr sz="2400" dirty="0">
              <a:latin typeface="Arial"/>
              <a:cs typeface="Arial"/>
            </a:endParaRPr>
          </a:p>
        </p:txBody>
      </p:sp>
      <p:sp>
        <p:nvSpPr>
          <p:cNvPr id="6" name="CasellaDiTesto 5">
            <a:extLst>
              <a:ext uri="{FF2B5EF4-FFF2-40B4-BE49-F238E27FC236}">
                <a16:creationId xmlns:a16="http://schemas.microsoft.com/office/drawing/2014/main" id="{C3989AC6-3296-93AD-A22F-DEDF46C58047}"/>
              </a:ext>
            </a:extLst>
          </p:cNvPr>
          <p:cNvSpPr txBox="1"/>
          <p:nvPr/>
        </p:nvSpPr>
        <p:spPr>
          <a:xfrm>
            <a:off x="685800" y="1872229"/>
            <a:ext cx="7517218" cy="1628779"/>
          </a:xfrm>
          <a:prstGeom prst="rect">
            <a:avLst/>
          </a:prstGeom>
          <a:noFill/>
        </p:spPr>
        <p:txBody>
          <a:bodyPr wrap="square">
            <a:spAutoFit/>
          </a:bodyPr>
          <a:lstStyle/>
          <a:p>
            <a:pPr marL="342265" marR="334645" algn="just">
              <a:lnSpc>
                <a:spcPct val="104000"/>
              </a:lnSpc>
              <a:spcBef>
                <a:spcPts val="335"/>
              </a:spcBef>
              <a:spcAft>
                <a:spcPts val="600"/>
              </a:spcAft>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3.2 Autorizzazione all’ingresso</a:t>
            </a:r>
          </a:p>
          <a:p>
            <a:pPr marL="342265" marR="334645" algn="just">
              <a:lnSpc>
                <a:spcPct val="104000"/>
              </a:lnSpc>
              <a:spcBef>
                <a:spcPts val="335"/>
              </a:spcBef>
              <a:spcAft>
                <a:spcPts val="600"/>
              </a:spcAft>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Procedura/documento</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mediante</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il</a:t>
            </a:r>
            <a:r>
              <a:rPr lang="it-IT" sz="1800" spc="-16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quale</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il</a:t>
            </a:r>
            <a:r>
              <a:rPr lang="it-IT" sz="1800" spc="-16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datore</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lavoro</a:t>
            </a:r>
            <a:r>
              <a:rPr lang="it-IT" sz="1800" spc="-16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committente</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autorizza</a:t>
            </a:r>
            <a:r>
              <a:rPr lang="it-IT" sz="1800" spc="-16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l’ingresso</a:t>
            </a:r>
            <a:r>
              <a:rPr lang="it-IT" sz="1800" spc="-1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all’interno di un ambiente confinato e/o sospetto di inquinamento (punto 3.1), per l’esecuzione delle attività previste.</a:t>
            </a:r>
          </a:p>
        </p:txBody>
      </p:sp>
      <p:sp>
        <p:nvSpPr>
          <p:cNvPr id="7" name="CasellaDiTesto 6">
            <a:extLst>
              <a:ext uri="{FF2B5EF4-FFF2-40B4-BE49-F238E27FC236}">
                <a16:creationId xmlns:a16="http://schemas.microsoft.com/office/drawing/2014/main" id="{8977A8E1-928B-3193-20F4-44C282FA2D16}"/>
              </a:ext>
            </a:extLst>
          </p:cNvPr>
          <p:cNvSpPr txBox="1"/>
          <p:nvPr/>
        </p:nvSpPr>
        <p:spPr>
          <a:xfrm>
            <a:off x="8518601" y="1680771"/>
            <a:ext cx="2987599" cy="2108269"/>
          </a:xfrm>
          <a:prstGeom prst="rect">
            <a:avLst/>
          </a:prstGeom>
          <a:noFill/>
          <a:ln w="19050">
            <a:solidFill>
              <a:srgbClr val="FF0000"/>
            </a:solidFill>
          </a:ln>
        </p:spPr>
        <p:txBody>
          <a:bodyPr wrap="square">
            <a:spAutoFit/>
          </a:bodyPr>
          <a:lstStyle/>
          <a:p>
            <a:pPr algn="ctr"/>
            <a:r>
              <a:rPr lang="it-IT"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OSSERVAZIONE</a:t>
            </a:r>
          </a:p>
          <a:p>
            <a:pPr algn="just"/>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Perché non chiamarlo “Permesso di Lavoro”? Procedura e Documento sono cose diverse. Il secondo è un “di cui” della prima.</a:t>
            </a:r>
            <a:endParaRPr lang="it-IT" sz="1800" dirty="0">
              <a:effectLst/>
              <a:latin typeface="Arial" panose="020B0604020202020204" pitchFamily="34" charset="0"/>
              <a:ea typeface="Georgia" panose="02040502050405020303" pitchFamily="18" charset="0"/>
              <a:cs typeface="Arial" panose="020B0604020202020204" pitchFamily="34" charset="0"/>
            </a:endParaRPr>
          </a:p>
        </p:txBody>
      </p:sp>
      <p:sp>
        <p:nvSpPr>
          <p:cNvPr id="8" name="CasellaDiTesto 7">
            <a:extLst>
              <a:ext uri="{FF2B5EF4-FFF2-40B4-BE49-F238E27FC236}">
                <a16:creationId xmlns:a16="http://schemas.microsoft.com/office/drawing/2014/main" id="{80763062-693C-3918-30F4-56139FBE73DD}"/>
              </a:ext>
            </a:extLst>
          </p:cNvPr>
          <p:cNvSpPr txBox="1"/>
          <p:nvPr/>
        </p:nvSpPr>
        <p:spPr>
          <a:xfrm>
            <a:off x="685800" y="3717032"/>
            <a:ext cx="7517218" cy="1916871"/>
          </a:xfrm>
          <a:prstGeom prst="rect">
            <a:avLst/>
          </a:prstGeom>
          <a:noFill/>
        </p:spPr>
        <p:txBody>
          <a:bodyPr wrap="square">
            <a:spAutoFit/>
          </a:bodyPr>
          <a:lstStyle/>
          <a:p>
            <a:pPr marL="342265" marR="334645" algn="just">
              <a:lnSpc>
                <a:spcPct val="104000"/>
              </a:lnSpc>
              <a:spcBef>
                <a:spcPts val="335"/>
              </a:spcBef>
              <a:spcAft>
                <a:spcPts val="600"/>
              </a:spcAft>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3.4 Condizione pericolosa (IDLH)</a:t>
            </a:r>
          </a:p>
          <a:p>
            <a:pPr marL="342265" marR="334645" algn="just">
              <a:lnSpc>
                <a:spcPct val="104000"/>
              </a:lnSpc>
              <a:spcBef>
                <a:spcPts val="335"/>
              </a:spcBef>
              <a:spcAft>
                <a:spcPts val="600"/>
              </a:spcAft>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Condizione di pericolo già presente o che può manifestarsi durante le attività lavorative e determinare rischi gravi e immediati per la salute e la sicurezza (Immediatly Dangerous for Life or Health) dei lavoratori presenti all’interno di un ambiente confinato e/o sospetto di inquinamento (punto 3.1).</a:t>
            </a:r>
          </a:p>
        </p:txBody>
      </p:sp>
      <p:sp>
        <p:nvSpPr>
          <p:cNvPr id="9" name="CasellaDiTesto 8">
            <a:extLst>
              <a:ext uri="{FF2B5EF4-FFF2-40B4-BE49-F238E27FC236}">
                <a16:creationId xmlns:a16="http://schemas.microsoft.com/office/drawing/2014/main" id="{898D8A2F-6237-F0A5-725A-42A87DEF6B62}"/>
              </a:ext>
            </a:extLst>
          </p:cNvPr>
          <p:cNvSpPr txBox="1"/>
          <p:nvPr/>
        </p:nvSpPr>
        <p:spPr>
          <a:xfrm>
            <a:off x="8518601" y="4122946"/>
            <a:ext cx="2987599" cy="1754326"/>
          </a:xfrm>
          <a:prstGeom prst="rect">
            <a:avLst/>
          </a:prstGeom>
          <a:noFill/>
          <a:ln w="19050">
            <a:solidFill>
              <a:srgbClr val="FF0000"/>
            </a:solidFill>
          </a:ln>
        </p:spPr>
        <p:txBody>
          <a:bodyPr wrap="square">
            <a:spAutoFit/>
          </a:bodyPr>
          <a:lstStyle/>
          <a:p>
            <a:pPr algn="ctr"/>
            <a:r>
              <a:rPr lang="it-IT"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OSSERVAZIONE</a:t>
            </a:r>
          </a:p>
          <a:p>
            <a:pPr algn="just"/>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Sarebbe stato meglio fornire anche una definizione di «Atmosfera Pericolosa» come fatto da altri Paesi</a:t>
            </a:r>
            <a:endParaRPr lang="it-IT" sz="1800" dirty="0">
              <a:effectLst/>
              <a:latin typeface="Arial" panose="020B0604020202020204" pitchFamily="34" charset="0"/>
              <a:ea typeface="Georgia" panose="02040502050405020303" pitchFamily="18" charset="0"/>
              <a:cs typeface="Arial" panose="020B0604020202020204" pitchFamily="34" charset="0"/>
            </a:endParaRPr>
          </a:p>
        </p:txBody>
      </p:sp>
      <p:sp>
        <p:nvSpPr>
          <p:cNvPr id="11" name="CasellaDiTesto 10">
            <a:extLst>
              <a:ext uri="{FF2B5EF4-FFF2-40B4-BE49-F238E27FC236}">
                <a16:creationId xmlns:a16="http://schemas.microsoft.com/office/drawing/2014/main" id="{395CA682-5FF9-97BF-8B47-212DD2574C4F}"/>
              </a:ext>
            </a:extLst>
          </p:cNvPr>
          <p:cNvSpPr txBox="1"/>
          <p:nvPr/>
        </p:nvSpPr>
        <p:spPr>
          <a:xfrm>
            <a:off x="1001383" y="5733256"/>
            <a:ext cx="6966825" cy="523220"/>
          </a:xfrm>
          <a:prstGeom prst="rect">
            <a:avLst/>
          </a:prstGeom>
          <a:noFill/>
        </p:spPr>
        <p:txBody>
          <a:bodyPr wrap="square">
            <a:spAutoFit/>
          </a:bodyPr>
          <a:lstStyle/>
          <a:p>
            <a:r>
              <a:rPr lang="it-IT" sz="1400" dirty="0">
                <a:solidFill>
                  <a:srgbClr val="0070C0"/>
                </a:solidFill>
                <a:effectLst/>
                <a:latin typeface="Arial" panose="020B0604020202020204" pitchFamily="34" charset="0"/>
                <a:ea typeface="Georgia" panose="02040502050405020303" pitchFamily="18" charset="0"/>
                <a:cs typeface="Arial" panose="020B0604020202020204" pitchFamily="34" charset="0"/>
              </a:rPr>
              <a:t>NOTA Nell’appendice A è riportato un elenco esemplificativo di possibili fattori di rischio</a:t>
            </a:r>
            <a:endParaRPr lang="it-IT" sz="14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8384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16963-A3BB-386F-48E1-A07F472F277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BF56714-EB0A-85CE-CA99-6348EDA5BBE3}"/>
              </a:ext>
            </a:extLst>
          </p:cNvPr>
          <p:cNvSpPr txBox="1">
            <a:spLocks noGrp="1"/>
          </p:cNvSpPr>
          <p:nvPr>
            <p:ph type="title"/>
          </p:nvPr>
        </p:nvSpPr>
        <p:spPr>
          <a:xfrm>
            <a:off x="3935760" y="522209"/>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18D87C24-A431-D3A5-314C-FFA88A851B2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43</a:t>
            </a:fld>
            <a:endParaRPr spc="-28" dirty="0"/>
          </a:p>
        </p:txBody>
      </p:sp>
      <p:sp>
        <p:nvSpPr>
          <p:cNvPr id="4" name="object 3">
            <a:extLst>
              <a:ext uri="{FF2B5EF4-FFF2-40B4-BE49-F238E27FC236}">
                <a16:creationId xmlns:a16="http://schemas.microsoft.com/office/drawing/2014/main" id="{2DB45169-419C-8E7C-21E9-9A57B08FC230}"/>
              </a:ext>
            </a:extLst>
          </p:cNvPr>
          <p:cNvSpPr txBox="1"/>
          <p:nvPr/>
        </p:nvSpPr>
        <p:spPr>
          <a:xfrm>
            <a:off x="558824" y="1272941"/>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3. Termini e definizioni</a:t>
            </a:r>
            <a:endParaRPr sz="2400" dirty="0">
              <a:latin typeface="Arial"/>
              <a:cs typeface="Arial"/>
            </a:endParaRPr>
          </a:p>
        </p:txBody>
      </p:sp>
      <p:sp>
        <p:nvSpPr>
          <p:cNvPr id="6" name="CasellaDiTesto 5">
            <a:extLst>
              <a:ext uri="{FF2B5EF4-FFF2-40B4-BE49-F238E27FC236}">
                <a16:creationId xmlns:a16="http://schemas.microsoft.com/office/drawing/2014/main" id="{4C323725-70E0-F277-C6B9-69EF45E61F55}"/>
              </a:ext>
            </a:extLst>
          </p:cNvPr>
          <p:cNvSpPr txBox="1"/>
          <p:nvPr/>
        </p:nvSpPr>
        <p:spPr>
          <a:xfrm>
            <a:off x="104592" y="1772816"/>
            <a:ext cx="7647592" cy="1261051"/>
          </a:xfrm>
          <a:prstGeom prst="rect">
            <a:avLst/>
          </a:prstGeom>
          <a:noFill/>
        </p:spPr>
        <p:txBody>
          <a:bodyPr wrap="square">
            <a:spAutoFit/>
          </a:bodyPr>
          <a:lstStyle/>
          <a:p>
            <a:pPr marL="340995" algn="just">
              <a:spcBef>
                <a:spcPts val="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3.6 Lavoratore attendente (attendant):</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283210" algn="just">
              <a:lnSpc>
                <a:spcPct val="105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Lavoratore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addetto</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alla</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sorveglianza</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espressamente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incaricato</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vigilare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prestare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assistenza</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durante le attività dei lavoratori entranti (punto</a:t>
            </a:r>
            <a:r>
              <a:rPr lang="it-IT" sz="1800" spc="-1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3.7).</a:t>
            </a:r>
          </a:p>
        </p:txBody>
      </p:sp>
      <p:sp>
        <p:nvSpPr>
          <p:cNvPr id="8" name="CasellaDiTesto 7">
            <a:extLst>
              <a:ext uri="{FF2B5EF4-FFF2-40B4-BE49-F238E27FC236}">
                <a16:creationId xmlns:a16="http://schemas.microsoft.com/office/drawing/2014/main" id="{9F03EA48-C8C1-49D3-EDA9-A4D0FFE68207}"/>
              </a:ext>
            </a:extLst>
          </p:cNvPr>
          <p:cNvSpPr txBox="1"/>
          <p:nvPr/>
        </p:nvSpPr>
        <p:spPr>
          <a:xfrm>
            <a:off x="2520826" y="3396995"/>
            <a:ext cx="4982635" cy="1245084"/>
          </a:xfrm>
          <a:prstGeom prst="rect">
            <a:avLst/>
          </a:prstGeom>
          <a:noFill/>
        </p:spPr>
        <p:txBody>
          <a:bodyPr wrap="square">
            <a:spAutoFit/>
          </a:bodyPr>
          <a:lstStyle/>
          <a:p>
            <a:pPr marL="340995" algn="just">
              <a:spcBef>
                <a:spcPts val="1140"/>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3.7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L</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avoratore entrante (entrant):</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algn="just">
              <a:lnSpc>
                <a:spcPct val="103000"/>
              </a:lnSpc>
              <a:spcBef>
                <a:spcPts val="330"/>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Lavoratore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incaricato</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3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effettuare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attività</a:t>
            </a:r>
            <a:r>
              <a:rPr lang="it-IT" sz="1800" spc="-13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lavorative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all'interno</a:t>
            </a:r>
            <a:r>
              <a:rPr lang="it-IT" sz="1800" spc="-13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degli</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ambienti</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confinati</a:t>
            </a:r>
            <a:r>
              <a:rPr lang="it-IT" sz="1800" spc="-13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e/o</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sospetti</a:t>
            </a:r>
            <a:r>
              <a:rPr lang="it-IT" sz="1800" spc="-13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 inquinamento (punto</a:t>
            </a:r>
            <a:r>
              <a:rPr lang="it-IT" sz="1800" spc="-6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3.1).</a:t>
            </a:r>
          </a:p>
        </p:txBody>
      </p:sp>
      <p:sp>
        <p:nvSpPr>
          <p:cNvPr id="10" name="CasellaDiTesto 9">
            <a:extLst>
              <a:ext uri="{FF2B5EF4-FFF2-40B4-BE49-F238E27FC236}">
                <a16:creationId xmlns:a16="http://schemas.microsoft.com/office/drawing/2014/main" id="{353D29B4-CAE0-D0F0-3FE6-6E93C85EB869}"/>
              </a:ext>
            </a:extLst>
          </p:cNvPr>
          <p:cNvSpPr txBox="1"/>
          <p:nvPr/>
        </p:nvSpPr>
        <p:spPr>
          <a:xfrm>
            <a:off x="104592" y="4949217"/>
            <a:ext cx="7517218" cy="1261051"/>
          </a:xfrm>
          <a:prstGeom prst="rect">
            <a:avLst/>
          </a:prstGeom>
          <a:noFill/>
        </p:spPr>
        <p:txBody>
          <a:bodyPr wrap="square">
            <a:spAutoFit/>
          </a:bodyPr>
          <a:lstStyle/>
          <a:p>
            <a:pPr marL="340995" algn="just"/>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3.11 Preposto (supervisor):</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algn="just">
              <a:lnSpc>
                <a:spcPct val="105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Lavoratore</a:t>
            </a:r>
            <a:r>
              <a:rPr lang="it-IT" sz="1800" spc="-18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che</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sovrintende</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alle</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attività</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lavorative</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negli</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ambienti</a:t>
            </a:r>
            <a:r>
              <a:rPr lang="it-IT" sz="1800" spc="-18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confinati</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e/o</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sospetti</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7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inquinamento (punto</a:t>
            </a:r>
            <a:r>
              <a:rPr lang="it-IT" sz="1800" spc="-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3.1)</a:t>
            </a:r>
            <a:r>
              <a:rPr lang="it-IT" sz="1800" spc="-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a:t>
            </a:r>
            <a:r>
              <a:rPr lang="it-IT" sz="1800" spc="-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all’applicazione</a:t>
            </a:r>
            <a:r>
              <a:rPr lang="it-IT" sz="1800" spc="-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della</a:t>
            </a:r>
            <a:r>
              <a:rPr lang="it-IT" sz="1800" spc="-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relativa</a:t>
            </a:r>
            <a:r>
              <a:rPr lang="it-IT" sz="1800" spc="-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procedura</a:t>
            </a:r>
            <a:r>
              <a:rPr lang="it-IT" sz="1800" spc="-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lavoro.</a:t>
            </a:r>
          </a:p>
        </p:txBody>
      </p:sp>
      <p:pic>
        <p:nvPicPr>
          <p:cNvPr id="5" name="Immagine 4">
            <a:extLst>
              <a:ext uri="{FF2B5EF4-FFF2-40B4-BE49-F238E27FC236}">
                <a16:creationId xmlns:a16="http://schemas.microsoft.com/office/drawing/2014/main" id="{825332A9-4BAE-EF5C-9D0E-927BD8AED7FB}"/>
              </a:ext>
            </a:extLst>
          </p:cNvPr>
          <p:cNvPicPr>
            <a:picLocks noChangeAspect="1"/>
          </p:cNvPicPr>
          <p:nvPr/>
        </p:nvPicPr>
        <p:blipFill>
          <a:blip r:embed="rId2"/>
          <a:stretch>
            <a:fillRect/>
          </a:stretch>
        </p:blipFill>
        <p:spPr>
          <a:xfrm>
            <a:off x="472594" y="3144891"/>
            <a:ext cx="2349882" cy="1652261"/>
          </a:xfrm>
          <a:prstGeom prst="rect">
            <a:avLst/>
          </a:prstGeom>
        </p:spPr>
      </p:pic>
      <p:pic>
        <p:nvPicPr>
          <p:cNvPr id="7" name="Immagine 6">
            <a:extLst>
              <a:ext uri="{FF2B5EF4-FFF2-40B4-BE49-F238E27FC236}">
                <a16:creationId xmlns:a16="http://schemas.microsoft.com/office/drawing/2014/main" id="{6B77BC7D-28FD-E56A-495E-B7F145E41B97}"/>
              </a:ext>
            </a:extLst>
          </p:cNvPr>
          <p:cNvPicPr>
            <a:picLocks noChangeAspect="1"/>
          </p:cNvPicPr>
          <p:nvPr/>
        </p:nvPicPr>
        <p:blipFill>
          <a:blip r:embed="rId3"/>
          <a:stretch>
            <a:fillRect/>
          </a:stretch>
        </p:blipFill>
        <p:spPr>
          <a:xfrm>
            <a:off x="8196183" y="4210206"/>
            <a:ext cx="2732839" cy="2027106"/>
          </a:xfrm>
          <a:prstGeom prst="rect">
            <a:avLst/>
          </a:prstGeom>
        </p:spPr>
      </p:pic>
      <p:pic>
        <p:nvPicPr>
          <p:cNvPr id="9" name="Immagine 8">
            <a:extLst>
              <a:ext uri="{FF2B5EF4-FFF2-40B4-BE49-F238E27FC236}">
                <a16:creationId xmlns:a16="http://schemas.microsoft.com/office/drawing/2014/main" id="{57D81A39-A521-D03F-DF43-903C9C6F2702}"/>
              </a:ext>
            </a:extLst>
          </p:cNvPr>
          <p:cNvPicPr>
            <a:picLocks noChangeAspect="1"/>
          </p:cNvPicPr>
          <p:nvPr/>
        </p:nvPicPr>
        <p:blipFill>
          <a:blip r:embed="rId4"/>
          <a:stretch>
            <a:fillRect/>
          </a:stretch>
        </p:blipFill>
        <p:spPr>
          <a:xfrm>
            <a:off x="8196183" y="1367504"/>
            <a:ext cx="1849037" cy="2133504"/>
          </a:xfrm>
          <a:prstGeom prst="rect">
            <a:avLst/>
          </a:prstGeom>
        </p:spPr>
      </p:pic>
    </p:spTree>
    <p:extLst>
      <p:ext uri="{BB962C8B-B14F-4D97-AF65-F5344CB8AC3E}">
        <p14:creationId xmlns:p14="http://schemas.microsoft.com/office/powerpoint/2010/main" val="2818817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34FED-0D6A-925A-B2AE-13C7AFA0E2D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89FD69B-8670-A685-C574-EF0F015C9C1C}"/>
              </a:ext>
            </a:extLst>
          </p:cNvPr>
          <p:cNvSpPr txBox="1">
            <a:spLocks noGrp="1"/>
          </p:cNvSpPr>
          <p:nvPr>
            <p:ph type="title"/>
          </p:nvPr>
        </p:nvSpPr>
        <p:spPr>
          <a:xfrm>
            <a:off x="3863752" y="579823"/>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A29D795F-2747-7309-FA89-6DCB16F634C6}"/>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44</a:t>
            </a:fld>
            <a:endParaRPr spc="-28" dirty="0"/>
          </a:p>
        </p:txBody>
      </p:sp>
      <p:sp>
        <p:nvSpPr>
          <p:cNvPr id="4" name="object 3">
            <a:extLst>
              <a:ext uri="{FF2B5EF4-FFF2-40B4-BE49-F238E27FC236}">
                <a16:creationId xmlns:a16="http://schemas.microsoft.com/office/drawing/2014/main" id="{B7B471C7-52F3-C2F4-C855-60D4FB7C40E0}"/>
              </a:ext>
            </a:extLst>
          </p:cNvPr>
          <p:cNvSpPr txBox="1"/>
          <p:nvPr/>
        </p:nvSpPr>
        <p:spPr>
          <a:xfrm>
            <a:off x="335360" y="1073000"/>
            <a:ext cx="649040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3. Termini e definizioni</a:t>
            </a:r>
            <a:endParaRPr sz="2400" dirty="0">
              <a:latin typeface="Arial"/>
              <a:cs typeface="Arial"/>
            </a:endParaRPr>
          </a:p>
        </p:txBody>
      </p:sp>
      <p:sp>
        <p:nvSpPr>
          <p:cNvPr id="6" name="CasellaDiTesto 5">
            <a:extLst>
              <a:ext uri="{FF2B5EF4-FFF2-40B4-BE49-F238E27FC236}">
                <a16:creationId xmlns:a16="http://schemas.microsoft.com/office/drawing/2014/main" id="{0B0F13E4-222A-D04A-15D3-76D6AAC28D1A}"/>
              </a:ext>
            </a:extLst>
          </p:cNvPr>
          <p:cNvSpPr txBox="1"/>
          <p:nvPr/>
        </p:nvSpPr>
        <p:spPr>
          <a:xfrm>
            <a:off x="-91049" y="1403910"/>
            <a:ext cx="7343222" cy="1261051"/>
          </a:xfrm>
          <a:prstGeom prst="rect">
            <a:avLst/>
          </a:prstGeom>
          <a:noFill/>
        </p:spPr>
        <p:txBody>
          <a:bodyPr wrap="square">
            <a:spAutoFit/>
          </a:bodyPr>
          <a:lstStyle/>
          <a:p>
            <a:pPr marL="340995" algn="just"/>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3.20 Ventilazione naturale sfavorevole</a:t>
            </a:r>
            <a:r>
              <a:rPr lang="it-IT" sz="1800" b="1" dirty="0">
                <a:solidFill>
                  <a:srgbClr val="0070C0"/>
                </a:solidFill>
                <a:effectLst/>
                <a:latin typeface="Arial" panose="020B0604020202020204" pitchFamily="34" charset="0"/>
                <a:ea typeface="Georgia" panose="02040502050405020303" pitchFamily="18" charset="0"/>
                <a:cs typeface="Arial" panose="020B0604020202020204" pitchFamily="34" charset="0"/>
              </a:rPr>
              <a:t>:</a:t>
            </a: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283210" algn="just">
              <a:lnSpc>
                <a:spcPct val="105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Ventilazione</a:t>
            </a:r>
            <a:r>
              <a:rPr lang="it-IT" sz="1800" spc="-1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naturale</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caratterizzata</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un</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numero</a:t>
            </a:r>
            <a:r>
              <a:rPr lang="it-IT" sz="1800" spc="-1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ricambi</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d’aria</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insufficienti</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ad</a:t>
            </a:r>
            <a:r>
              <a:rPr lang="it-IT" sz="1800" spc="-15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assicurare</a:t>
            </a:r>
            <a:r>
              <a:rPr lang="it-IT" sz="1800" spc="-15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l'assenza di condizioni pericolose dell'atmosfera interna</a:t>
            </a:r>
            <a:r>
              <a:rPr lang="it-IT" sz="1800" spc="-18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all’ambiente.</a:t>
            </a:r>
          </a:p>
        </p:txBody>
      </p:sp>
      <p:sp>
        <p:nvSpPr>
          <p:cNvPr id="8" name="CasellaDiTesto 7">
            <a:extLst>
              <a:ext uri="{FF2B5EF4-FFF2-40B4-BE49-F238E27FC236}">
                <a16:creationId xmlns:a16="http://schemas.microsoft.com/office/drawing/2014/main" id="{F5C41333-F30E-9B38-06CE-6DDC5078963A}"/>
              </a:ext>
            </a:extLst>
          </p:cNvPr>
          <p:cNvSpPr txBox="1"/>
          <p:nvPr/>
        </p:nvSpPr>
        <p:spPr>
          <a:xfrm>
            <a:off x="190315" y="4336975"/>
            <a:ext cx="8209941" cy="2062103"/>
          </a:xfrm>
          <a:prstGeom prst="rect">
            <a:avLst/>
          </a:prstGeom>
          <a:noFill/>
        </p:spPr>
        <p:txBody>
          <a:bodyPr wrap="square">
            <a:spAutoFit/>
          </a:bodyPr>
          <a:lstStyle/>
          <a:p>
            <a:pPr algn="just">
              <a:spcBef>
                <a:spcPts val="1145"/>
              </a:spcBef>
            </a:pPr>
            <a:r>
              <a:rPr lang="it-IT" sz="20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3.21</a:t>
            </a:r>
            <a:r>
              <a:rPr lang="it-IT" dirty="0">
                <a:solidFill>
                  <a:srgbClr val="FF0000"/>
                </a:solidFill>
                <a:latin typeface="Arial" panose="020B0604020202020204" pitchFamily="34" charset="0"/>
                <a:ea typeface="Georgia" panose="02040502050405020303" pitchFamily="18" charset="0"/>
                <a:cs typeface="Arial" panose="020B0604020202020204" pitchFamily="34" charset="0"/>
              </a:rPr>
              <a:t>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V</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ia di ingresso o uscita limitata e/o difficoltosa:</a:t>
            </a:r>
          </a:p>
          <a:p>
            <a:pPr algn="just"/>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Via</a:t>
            </a:r>
            <a:r>
              <a:rPr lang="it-IT" sz="1800" spc="-11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ingresso</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o</a:t>
            </a:r>
            <a:r>
              <a:rPr lang="it-IT" sz="1800" spc="-11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uscita</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caratterizzata</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a:t>
            </a:r>
            <a:r>
              <a:rPr lang="it-IT" sz="1800" spc="-11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dimensioni</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e/o</a:t>
            </a:r>
            <a:r>
              <a:rPr lang="it-IT" sz="1800" spc="-11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geometria</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e/o</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quota</a:t>
            </a:r>
            <a:r>
              <a:rPr lang="it-IT" sz="1800" spc="-11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posizionamento</a:t>
            </a:r>
            <a:r>
              <a:rPr lang="it-IT" sz="1800" spc="-11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tali</a:t>
            </a:r>
            <a:r>
              <a:rPr lang="it-IT" sz="1800" spc="-11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da richiedere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specifici</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apprestamenti</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procedure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operative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ingresso/uscita</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del</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lavoratore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a:t>
            </a:r>
            <a:r>
              <a:rPr lang="it-IT" sz="1800" spc="-13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che,</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a:t>
            </a:r>
            <a:r>
              <a:rPr lang="it-IT" sz="1800" spc="-14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caso di emergenza, richiede l’utilizzo di particolari attrezzature (comprensive delle eventuali opere provvisionali</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necessarie)</a:t>
            </a:r>
            <a:r>
              <a:rPr lang="it-IT" sz="1800" spc="-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e/o</a:t>
            </a:r>
            <a:r>
              <a:rPr lang="it-IT" sz="1800" spc="-10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specifiche</a:t>
            </a:r>
            <a:r>
              <a:rPr lang="it-IT" sz="1800" spc="-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procedure</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per</a:t>
            </a:r>
            <a:r>
              <a:rPr lang="it-IT" sz="1800" spc="-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il</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salvataggio</a:t>
            </a:r>
            <a:r>
              <a:rPr lang="it-IT" sz="1800" spc="-95"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di</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un</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soggetto</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non</a:t>
            </a:r>
            <a:r>
              <a:rPr lang="it-IT" sz="1800" spc="-100" dirty="0">
                <a:solidFill>
                  <a:srgbClr val="0070C0"/>
                </a:solidFill>
                <a:effectLst/>
                <a:latin typeface="Arial" panose="020B0604020202020204" pitchFamily="34" charset="0"/>
                <a:ea typeface="Georgia" panose="02040502050405020303" pitchFamily="18" charset="0"/>
                <a:cs typeface="Arial" panose="020B0604020202020204" pitchFamily="34" charset="0"/>
              </a:rPr>
              <a:t> </a:t>
            </a: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collaborante.</a:t>
            </a:r>
            <a:endParaRPr lang="it-IT" dirty="0">
              <a:solidFill>
                <a:srgbClr val="0070C0"/>
              </a:solidFill>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C914BD5B-945A-C862-7017-862967121959}"/>
              </a:ext>
            </a:extLst>
          </p:cNvPr>
          <p:cNvPicPr>
            <a:picLocks noChangeAspect="1"/>
          </p:cNvPicPr>
          <p:nvPr/>
        </p:nvPicPr>
        <p:blipFill>
          <a:blip r:embed="rId2"/>
          <a:stretch>
            <a:fillRect/>
          </a:stretch>
        </p:blipFill>
        <p:spPr>
          <a:xfrm>
            <a:off x="7252173" y="1218104"/>
            <a:ext cx="2978064" cy="1584892"/>
          </a:xfrm>
          <a:prstGeom prst="rect">
            <a:avLst/>
          </a:prstGeom>
        </p:spPr>
      </p:pic>
      <p:pic>
        <p:nvPicPr>
          <p:cNvPr id="7" name="Immagine 6">
            <a:extLst>
              <a:ext uri="{FF2B5EF4-FFF2-40B4-BE49-F238E27FC236}">
                <a16:creationId xmlns:a16="http://schemas.microsoft.com/office/drawing/2014/main" id="{7A1BE037-9ED9-5A66-0D3F-F56CE546EB01}"/>
              </a:ext>
            </a:extLst>
          </p:cNvPr>
          <p:cNvPicPr>
            <a:picLocks noChangeAspect="1"/>
          </p:cNvPicPr>
          <p:nvPr/>
        </p:nvPicPr>
        <p:blipFill>
          <a:blip r:embed="rId3"/>
          <a:stretch>
            <a:fillRect/>
          </a:stretch>
        </p:blipFill>
        <p:spPr>
          <a:xfrm>
            <a:off x="8825685" y="4112808"/>
            <a:ext cx="2841121" cy="2062104"/>
          </a:xfrm>
          <a:prstGeom prst="rect">
            <a:avLst/>
          </a:prstGeom>
        </p:spPr>
      </p:pic>
      <p:sp>
        <p:nvSpPr>
          <p:cNvPr id="9" name="CasellaDiTesto 8">
            <a:extLst>
              <a:ext uri="{FF2B5EF4-FFF2-40B4-BE49-F238E27FC236}">
                <a16:creationId xmlns:a16="http://schemas.microsoft.com/office/drawing/2014/main" id="{8F454FB5-822B-F5E2-42B5-D69C0128161B}"/>
              </a:ext>
            </a:extLst>
          </p:cNvPr>
          <p:cNvSpPr txBox="1"/>
          <p:nvPr/>
        </p:nvSpPr>
        <p:spPr>
          <a:xfrm>
            <a:off x="1930564" y="2852591"/>
            <a:ext cx="9164263" cy="1260217"/>
          </a:xfrm>
          <a:prstGeom prst="rect">
            <a:avLst/>
          </a:prstGeom>
          <a:noFill/>
        </p:spPr>
        <p:txBody>
          <a:bodyPr wrap="square">
            <a:spAutoFit/>
          </a:bodyPr>
          <a:lstStyle/>
          <a:p>
            <a:pPr marL="340995" algn="just"/>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3.17 squadra di salvataggio (rescue team)</a:t>
            </a:r>
            <a:r>
              <a:rPr lang="it-IT" sz="1800" b="1" dirty="0">
                <a:solidFill>
                  <a:srgbClr val="0070C0"/>
                </a:solidFill>
                <a:effectLst/>
                <a:latin typeface="Arial" panose="020B0604020202020204" pitchFamily="34" charset="0"/>
                <a:ea typeface="Georgia" panose="02040502050405020303" pitchFamily="18" charset="0"/>
                <a:cs typeface="Arial" panose="020B0604020202020204" pitchFamily="34" charset="0"/>
              </a:rPr>
              <a:t>:</a:t>
            </a: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283210" algn="just">
              <a:lnSpc>
                <a:spcPct val="105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Personale di soccorso in grado di rispondere alle emergenze che si dovessero verificare ed effettuare operazioni di soccorso di emergenza negli ambienti confinati e/o sospetti di inquinamento (punto 3.1).</a:t>
            </a:r>
          </a:p>
        </p:txBody>
      </p:sp>
      <p:pic>
        <p:nvPicPr>
          <p:cNvPr id="1026" name="Picture 2" descr="Nessuna descrizione della foto disponibile.">
            <a:extLst>
              <a:ext uri="{FF2B5EF4-FFF2-40B4-BE49-F238E27FC236}">
                <a16:creationId xmlns:a16="http://schemas.microsoft.com/office/drawing/2014/main" id="{1474073E-A8FC-A6EE-CA5F-0BC8424DE0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481" y="2696568"/>
            <a:ext cx="1665693" cy="1665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232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1362-A3AF-845F-6DCD-6FE1BBA2FA2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0B5F054-37B0-4E13-931D-441DB410BE33}"/>
              </a:ext>
            </a:extLst>
          </p:cNvPr>
          <p:cNvSpPr txBox="1">
            <a:spLocks noGrp="1"/>
          </p:cNvSpPr>
          <p:nvPr>
            <p:ph type="title"/>
          </p:nvPr>
        </p:nvSpPr>
        <p:spPr>
          <a:xfrm>
            <a:off x="3863752" y="61087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7B8E860-4C84-E846-45F0-1E86C90A4155}"/>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45</a:t>
            </a:fld>
            <a:endParaRPr spc="-28" dirty="0"/>
          </a:p>
        </p:txBody>
      </p:sp>
      <p:sp>
        <p:nvSpPr>
          <p:cNvPr id="4" name="object 3">
            <a:extLst>
              <a:ext uri="{FF2B5EF4-FFF2-40B4-BE49-F238E27FC236}">
                <a16:creationId xmlns:a16="http://schemas.microsoft.com/office/drawing/2014/main" id="{A5F9E3D0-818D-4BA3-78E6-4660203DF599}"/>
              </a:ext>
            </a:extLst>
          </p:cNvPr>
          <p:cNvSpPr txBox="1"/>
          <p:nvPr/>
        </p:nvSpPr>
        <p:spPr>
          <a:xfrm>
            <a:off x="839970" y="1537128"/>
            <a:ext cx="11874802" cy="326783"/>
          </a:xfrm>
          <a:prstGeom prst="rect">
            <a:avLst/>
          </a:prstGeom>
        </p:spPr>
        <p:txBody>
          <a:bodyPr vert="horz" wrap="square" lIns="0" tIns="18823" rIns="0" bIns="0" rtlCol="0">
            <a:spAutoFit/>
          </a:bodyPr>
          <a:lstStyle/>
          <a:p>
            <a:pPr marL="14480">
              <a:spcBef>
                <a:spcPts val="148"/>
              </a:spcBef>
            </a:pPr>
            <a:r>
              <a:rPr lang="it-IT" sz="2000" b="1" dirty="0">
                <a:solidFill>
                  <a:srgbClr val="0070C0"/>
                </a:solidFill>
                <a:latin typeface="Arial"/>
                <a:cs typeface="Arial"/>
              </a:rPr>
              <a:t>4. Classificazione e censimento degli ambienti confinati e/o sospetti d’inquinamento</a:t>
            </a:r>
          </a:p>
        </p:txBody>
      </p:sp>
      <p:sp>
        <p:nvSpPr>
          <p:cNvPr id="5" name="Freccia a destra 4">
            <a:extLst>
              <a:ext uri="{FF2B5EF4-FFF2-40B4-BE49-F238E27FC236}">
                <a16:creationId xmlns:a16="http://schemas.microsoft.com/office/drawing/2014/main" id="{D7BB4BA4-C918-1284-9CEE-98850F9E41C5}"/>
              </a:ext>
            </a:extLst>
          </p:cNvPr>
          <p:cNvSpPr/>
          <p:nvPr/>
        </p:nvSpPr>
        <p:spPr>
          <a:xfrm>
            <a:off x="839971" y="1967023"/>
            <a:ext cx="2541181" cy="1679945"/>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latin typeface="Arial" panose="020B0604020202020204" pitchFamily="34" charset="0"/>
                <a:cs typeface="Arial" panose="020B0604020202020204" pitchFamily="34" charset="0"/>
              </a:rPr>
              <a:t>Classificazione e Censimento</a:t>
            </a:r>
          </a:p>
        </p:txBody>
      </p:sp>
      <p:sp>
        <p:nvSpPr>
          <p:cNvPr id="6" name="Freccia a destra 5">
            <a:extLst>
              <a:ext uri="{FF2B5EF4-FFF2-40B4-BE49-F238E27FC236}">
                <a16:creationId xmlns:a16="http://schemas.microsoft.com/office/drawing/2014/main" id="{AC192499-8B84-0941-A191-ECBDC3316F83}"/>
              </a:ext>
            </a:extLst>
          </p:cNvPr>
          <p:cNvSpPr/>
          <p:nvPr/>
        </p:nvSpPr>
        <p:spPr>
          <a:xfrm>
            <a:off x="839970" y="4653136"/>
            <a:ext cx="2541181" cy="1679945"/>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latin typeface="Arial" panose="020B0604020202020204" pitchFamily="34" charset="0"/>
                <a:cs typeface="Arial" panose="020B0604020202020204" pitchFamily="34" charset="0"/>
              </a:rPr>
              <a:t>Segnaletica di Sicurezza</a:t>
            </a:r>
          </a:p>
        </p:txBody>
      </p:sp>
      <p:sp>
        <p:nvSpPr>
          <p:cNvPr id="8" name="CasellaDiTesto 7">
            <a:extLst>
              <a:ext uri="{FF2B5EF4-FFF2-40B4-BE49-F238E27FC236}">
                <a16:creationId xmlns:a16="http://schemas.microsoft.com/office/drawing/2014/main" id="{1B8B6619-C9CA-9CC0-0F11-9E7D0F220BF8}"/>
              </a:ext>
            </a:extLst>
          </p:cNvPr>
          <p:cNvSpPr txBox="1"/>
          <p:nvPr/>
        </p:nvSpPr>
        <p:spPr>
          <a:xfrm>
            <a:off x="3641651" y="2228671"/>
            <a:ext cx="7517218" cy="1200329"/>
          </a:xfrm>
          <a:prstGeom prst="rect">
            <a:avLst/>
          </a:prstGeom>
          <a:noFill/>
        </p:spPr>
        <p:txBody>
          <a:bodyPr wrap="square">
            <a:spAutoFit/>
          </a:bodyPr>
          <a:lstStyle/>
          <a:p>
            <a:pPr algn="just"/>
            <a:r>
              <a:rPr lang="it-IT" dirty="0">
                <a:solidFill>
                  <a:srgbClr val="0070C0"/>
                </a:solidFill>
                <a:latin typeface="Arial" panose="020B0604020202020204" pitchFamily="34" charset="0"/>
                <a:cs typeface="Arial" panose="020B0604020202020204" pitchFamily="34" charset="0"/>
              </a:rPr>
              <a:t>Il Datore di Lavoro deve effettuare la classificazione e il conseguente censimento degli ambienti confinati e/o sospetti di inquinamento, che devono essere aggiornati in caso si verifichino cambiamenti nell'uso, nel contenuto o nella configurazione.</a:t>
            </a:r>
          </a:p>
        </p:txBody>
      </p:sp>
      <p:sp>
        <p:nvSpPr>
          <p:cNvPr id="10" name="CasellaDiTesto 9">
            <a:extLst>
              <a:ext uri="{FF2B5EF4-FFF2-40B4-BE49-F238E27FC236}">
                <a16:creationId xmlns:a16="http://schemas.microsoft.com/office/drawing/2014/main" id="{D2315B3B-8374-C0E7-76FA-C7CB37E71F13}"/>
              </a:ext>
            </a:extLst>
          </p:cNvPr>
          <p:cNvSpPr txBox="1"/>
          <p:nvPr/>
        </p:nvSpPr>
        <p:spPr>
          <a:xfrm>
            <a:off x="3716079" y="4944715"/>
            <a:ext cx="7517218" cy="1200329"/>
          </a:xfrm>
          <a:prstGeom prst="rect">
            <a:avLst/>
          </a:prstGeom>
          <a:noFill/>
        </p:spPr>
        <p:txBody>
          <a:bodyPr wrap="square">
            <a:spAutoFit/>
          </a:bodyPr>
          <a:lstStyle>
            <a:defPPr>
              <a:defRPr lang="it-IT"/>
            </a:defPPr>
            <a:lvl1pPr algn="just">
              <a:defRPr>
                <a:solidFill>
                  <a:srgbClr val="0070C0"/>
                </a:solidFill>
                <a:latin typeface="Arial" panose="020B0604020202020204" pitchFamily="34" charset="0"/>
                <a:cs typeface="Arial" panose="020B0604020202020204" pitchFamily="34" charset="0"/>
              </a:defRPr>
            </a:lvl1pPr>
          </a:lstStyle>
          <a:p>
            <a:r>
              <a:rPr lang="it-IT" dirty="0"/>
              <a:t>IL datore di lavoro deve apporre la segnaletica di sicurezza, conformemente alle prescrizioni di cui alla legislazione vigente e alle norme UNI 7545-32, UNI 7543-1, UNI EN ISO 7010, ogni volta che l'ambiente sia accessibile dall'esterno senza operazioni di apertura</a:t>
            </a:r>
          </a:p>
        </p:txBody>
      </p:sp>
      <p:sp>
        <p:nvSpPr>
          <p:cNvPr id="12" name="CasellaDiTesto 11">
            <a:extLst>
              <a:ext uri="{FF2B5EF4-FFF2-40B4-BE49-F238E27FC236}">
                <a16:creationId xmlns:a16="http://schemas.microsoft.com/office/drawing/2014/main" id="{D4FFCE2C-7AB0-A860-9503-5568E97A94A6}"/>
              </a:ext>
            </a:extLst>
          </p:cNvPr>
          <p:cNvSpPr txBox="1"/>
          <p:nvPr/>
        </p:nvSpPr>
        <p:spPr>
          <a:xfrm>
            <a:off x="3641651" y="3490724"/>
            <a:ext cx="7517218" cy="1477328"/>
          </a:xfrm>
          <a:prstGeom prst="rect">
            <a:avLst/>
          </a:prstGeom>
          <a:noFill/>
        </p:spPr>
        <p:txBody>
          <a:bodyPr wrap="square">
            <a:spAutoFit/>
          </a:bodyPr>
          <a:lstStyle>
            <a:defPPr>
              <a:defRPr lang="it-IT"/>
            </a:defPPr>
            <a:lvl1pPr algn="just">
              <a:defRPr>
                <a:solidFill>
                  <a:srgbClr val="0070C0"/>
                </a:solidFill>
                <a:latin typeface="Arial" panose="020B0604020202020204" pitchFamily="34" charset="0"/>
                <a:cs typeface="Arial" panose="020B0604020202020204" pitchFamily="34" charset="0"/>
              </a:defRPr>
            </a:lvl1pPr>
          </a:lstStyle>
          <a:p>
            <a:r>
              <a:rPr lang="it-IT" dirty="0"/>
              <a:t>IL datore di lavoro deve valutare la possibilità di eseguire le attività senza necessità di ingresso di personale, anche attraverso l'utilizzo di macchine e/o attrezzature di lavoro progettate e costruite per l’ambiente in cui sono destinate a operare. Tale indicazione deve essere precisata nella valutazione dei rischi.</a:t>
            </a:r>
          </a:p>
        </p:txBody>
      </p:sp>
      <p:sp>
        <p:nvSpPr>
          <p:cNvPr id="13" name="Ovale 12">
            <a:extLst>
              <a:ext uri="{FF2B5EF4-FFF2-40B4-BE49-F238E27FC236}">
                <a16:creationId xmlns:a16="http://schemas.microsoft.com/office/drawing/2014/main" id="{5AC5C2F7-EEF6-0E40-75DA-1C44574DC4CA}"/>
              </a:ext>
            </a:extLst>
          </p:cNvPr>
          <p:cNvSpPr/>
          <p:nvPr/>
        </p:nvSpPr>
        <p:spPr>
          <a:xfrm>
            <a:off x="2522576" y="3727611"/>
            <a:ext cx="988825" cy="936241"/>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6000" dirty="0"/>
              <a:t>!</a:t>
            </a:r>
          </a:p>
        </p:txBody>
      </p:sp>
    </p:spTree>
    <p:extLst>
      <p:ext uri="{BB962C8B-B14F-4D97-AF65-F5344CB8AC3E}">
        <p14:creationId xmlns:p14="http://schemas.microsoft.com/office/powerpoint/2010/main" val="1966017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9F20F-F05C-30FA-C6BC-B87AB69CC75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41F55A6-3B21-88E0-C5CA-5840348DF34B}"/>
              </a:ext>
            </a:extLst>
          </p:cNvPr>
          <p:cNvSpPr txBox="1">
            <a:spLocks noGrp="1"/>
          </p:cNvSpPr>
          <p:nvPr>
            <p:ph type="title"/>
          </p:nvPr>
        </p:nvSpPr>
        <p:spPr>
          <a:xfrm>
            <a:off x="3863752" y="61087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0F29F6A0-AE15-58E4-34F7-0B7F7DECAF69}"/>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46</a:t>
            </a:fld>
            <a:endParaRPr spc="-28" dirty="0"/>
          </a:p>
        </p:txBody>
      </p:sp>
      <p:pic>
        <p:nvPicPr>
          <p:cNvPr id="9" name="Immagine 8">
            <a:extLst>
              <a:ext uri="{FF2B5EF4-FFF2-40B4-BE49-F238E27FC236}">
                <a16:creationId xmlns:a16="http://schemas.microsoft.com/office/drawing/2014/main" id="{6D44EE6A-90BE-5189-4A28-5F91F5B2FC02}"/>
              </a:ext>
            </a:extLst>
          </p:cNvPr>
          <p:cNvPicPr>
            <a:picLocks noChangeAspect="1"/>
          </p:cNvPicPr>
          <p:nvPr/>
        </p:nvPicPr>
        <p:blipFill>
          <a:blip r:embed="rId3"/>
          <a:stretch>
            <a:fillRect/>
          </a:stretch>
        </p:blipFill>
        <p:spPr>
          <a:xfrm>
            <a:off x="1272927" y="1340768"/>
            <a:ext cx="9646146" cy="4807197"/>
          </a:xfrm>
          <a:prstGeom prst="rect">
            <a:avLst/>
          </a:prstGeom>
        </p:spPr>
      </p:pic>
    </p:spTree>
    <p:extLst>
      <p:ext uri="{BB962C8B-B14F-4D97-AF65-F5344CB8AC3E}">
        <p14:creationId xmlns:p14="http://schemas.microsoft.com/office/powerpoint/2010/main" val="2991127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F3B25-DF72-B962-49EC-60C098D8321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7C13163-2C15-B026-6E1D-6A58BAFD1EE9}"/>
              </a:ext>
            </a:extLst>
          </p:cNvPr>
          <p:cNvSpPr txBox="1">
            <a:spLocks noGrp="1"/>
          </p:cNvSpPr>
          <p:nvPr>
            <p:ph type="title"/>
          </p:nvPr>
        </p:nvSpPr>
        <p:spPr>
          <a:xfrm>
            <a:off x="3863752" y="61087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D1E7C8CB-AEAB-3867-7C6D-0B901D595EED}"/>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47</a:t>
            </a:fld>
            <a:endParaRPr spc="-28" dirty="0"/>
          </a:p>
        </p:txBody>
      </p:sp>
      <p:pic>
        <p:nvPicPr>
          <p:cNvPr id="5" name="Immagine 4">
            <a:extLst>
              <a:ext uri="{FF2B5EF4-FFF2-40B4-BE49-F238E27FC236}">
                <a16:creationId xmlns:a16="http://schemas.microsoft.com/office/drawing/2014/main" id="{F73D97F0-3F37-8629-BFB3-CBB293CD50CE}"/>
              </a:ext>
            </a:extLst>
          </p:cNvPr>
          <p:cNvPicPr>
            <a:picLocks noChangeAspect="1"/>
          </p:cNvPicPr>
          <p:nvPr/>
        </p:nvPicPr>
        <p:blipFill>
          <a:blip r:embed="rId3"/>
          <a:stretch>
            <a:fillRect/>
          </a:stretch>
        </p:blipFill>
        <p:spPr>
          <a:xfrm>
            <a:off x="1340283" y="1340768"/>
            <a:ext cx="9580253" cy="4906360"/>
          </a:xfrm>
          <a:prstGeom prst="rect">
            <a:avLst/>
          </a:prstGeom>
        </p:spPr>
      </p:pic>
    </p:spTree>
    <p:extLst>
      <p:ext uri="{BB962C8B-B14F-4D97-AF65-F5344CB8AC3E}">
        <p14:creationId xmlns:p14="http://schemas.microsoft.com/office/powerpoint/2010/main" val="32057517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4F10E-5DCD-605E-4703-F2121A1175F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AB20019-5B68-6E09-245A-32260A73A4E1}"/>
              </a:ext>
            </a:extLst>
          </p:cNvPr>
          <p:cNvSpPr txBox="1">
            <a:spLocks noGrp="1"/>
          </p:cNvSpPr>
          <p:nvPr>
            <p:ph type="title"/>
          </p:nvPr>
        </p:nvSpPr>
        <p:spPr>
          <a:xfrm>
            <a:off x="3863752" y="61087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2CA635BF-236B-2CAB-908A-7ADE22A33F3E}"/>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48</a:t>
            </a:fld>
            <a:endParaRPr spc="-28" dirty="0"/>
          </a:p>
        </p:txBody>
      </p:sp>
      <p:pic>
        <p:nvPicPr>
          <p:cNvPr id="6" name="Immagine 5">
            <a:extLst>
              <a:ext uri="{FF2B5EF4-FFF2-40B4-BE49-F238E27FC236}">
                <a16:creationId xmlns:a16="http://schemas.microsoft.com/office/drawing/2014/main" id="{E934FD7A-B016-19DC-78BA-67E0B227D042}"/>
              </a:ext>
            </a:extLst>
          </p:cNvPr>
          <p:cNvPicPr>
            <a:picLocks noChangeAspect="1"/>
          </p:cNvPicPr>
          <p:nvPr/>
        </p:nvPicPr>
        <p:blipFill>
          <a:blip r:embed="rId3"/>
          <a:stretch>
            <a:fillRect/>
          </a:stretch>
        </p:blipFill>
        <p:spPr>
          <a:xfrm>
            <a:off x="1263401" y="1316591"/>
            <a:ext cx="9665197" cy="4930537"/>
          </a:xfrm>
          <a:prstGeom prst="rect">
            <a:avLst/>
          </a:prstGeom>
        </p:spPr>
      </p:pic>
    </p:spTree>
    <p:extLst>
      <p:ext uri="{BB962C8B-B14F-4D97-AF65-F5344CB8AC3E}">
        <p14:creationId xmlns:p14="http://schemas.microsoft.com/office/powerpoint/2010/main" val="636419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1362-A3AF-845F-6DCD-6FE1BBA2FA2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0B5F054-37B0-4E13-931D-441DB410BE33}"/>
              </a:ext>
            </a:extLst>
          </p:cNvPr>
          <p:cNvSpPr txBox="1">
            <a:spLocks noGrp="1"/>
          </p:cNvSpPr>
          <p:nvPr>
            <p:ph type="title"/>
          </p:nvPr>
        </p:nvSpPr>
        <p:spPr>
          <a:xfrm>
            <a:off x="3863752" y="61087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7B8E860-4C84-E846-45F0-1E86C90A4155}"/>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49</a:t>
            </a:fld>
            <a:endParaRPr spc="-28" dirty="0"/>
          </a:p>
        </p:txBody>
      </p:sp>
      <p:sp>
        <p:nvSpPr>
          <p:cNvPr id="4" name="object 3">
            <a:extLst>
              <a:ext uri="{FF2B5EF4-FFF2-40B4-BE49-F238E27FC236}">
                <a16:creationId xmlns:a16="http://schemas.microsoft.com/office/drawing/2014/main" id="{A5F9E3D0-818D-4BA3-78E6-4660203DF599}"/>
              </a:ext>
            </a:extLst>
          </p:cNvPr>
          <p:cNvSpPr txBox="1"/>
          <p:nvPr/>
        </p:nvSpPr>
        <p:spPr>
          <a:xfrm>
            <a:off x="335360" y="1268760"/>
            <a:ext cx="9792534"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p>
        </p:txBody>
      </p:sp>
      <p:sp>
        <p:nvSpPr>
          <p:cNvPr id="8" name="CasellaDiTesto 7">
            <a:extLst>
              <a:ext uri="{FF2B5EF4-FFF2-40B4-BE49-F238E27FC236}">
                <a16:creationId xmlns:a16="http://schemas.microsoft.com/office/drawing/2014/main" id="{1B8B6619-C9CA-9CC0-0F11-9E7D0F220BF8}"/>
              </a:ext>
            </a:extLst>
          </p:cNvPr>
          <p:cNvSpPr txBox="1"/>
          <p:nvPr/>
        </p:nvSpPr>
        <p:spPr>
          <a:xfrm>
            <a:off x="550830" y="1882369"/>
            <a:ext cx="7517218" cy="2266711"/>
          </a:xfrm>
          <a:prstGeom prst="rect">
            <a:avLst/>
          </a:prstGeom>
          <a:noFill/>
        </p:spPr>
        <p:txBody>
          <a:bodyPr wrap="square">
            <a:spAutoFit/>
          </a:bodyPr>
          <a:lstStyle/>
          <a:p>
            <a:pPr algn="just">
              <a:lnSpc>
                <a:spcPct val="250000"/>
              </a:lnSpc>
            </a:pPr>
            <a:r>
              <a:rPr lang="it-IT" sz="2000" dirty="0">
                <a:solidFill>
                  <a:srgbClr val="FF0000"/>
                </a:solidFill>
                <a:latin typeface="Arial" panose="020B0604020202020204" pitchFamily="34" charset="0"/>
                <a:cs typeface="Arial" panose="020B0604020202020204" pitchFamily="34" charset="0"/>
              </a:rPr>
              <a:t>5.1 Generalità</a:t>
            </a:r>
          </a:p>
          <a:p>
            <a:pPr algn="just">
              <a:lnSpc>
                <a:spcPct val="250000"/>
              </a:lnSpc>
            </a:pPr>
            <a:r>
              <a:rPr lang="it-IT" sz="2000" dirty="0">
                <a:solidFill>
                  <a:srgbClr val="0070C0"/>
                </a:solidFill>
                <a:latin typeface="Arial" panose="020B0604020202020204" pitchFamily="34" charset="0"/>
                <a:cs typeface="Arial" panose="020B0604020202020204" pitchFamily="34" charset="0"/>
              </a:rPr>
              <a:t>5.2 Identificazione dei pericoli	</a:t>
            </a:r>
          </a:p>
          <a:p>
            <a:pPr algn="just">
              <a:lnSpc>
                <a:spcPct val="250000"/>
              </a:lnSpc>
            </a:pPr>
            <a:r>
              <a:rPr lang="it-IT" sz="2000" dirty="0">
                <a:solidFill>
                  <a:srgbClr val="FF0000"/>
                </a:solidFill>
                <a:latin typeface="Arial" panose="020B0604020202020204" pitchFamily="34" charset="0"/>
                <a:cs typeface="Arial" panose="020B0604020202020204" pitchFamily="34" charset="0"/>
              </a:rPr>
              <a:t>5.3 Valutazione dei rischi</a:t>
            </a:r>
          </a:p>
        </p:txBody>
      </p:sp>
    </p:spTree>
    <p:extLst>
      <p:ext uri="{BB962C8B-B14F-4D97-AF65-F5344CB8AC3E}">
        <p14:creationId xmlns:p14="http://schemas.microsoft.com/office/powerpoint/2010/main" val="1592024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50</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3972306"/>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.1 - Generalità:</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Ai fini della tutela della salute e sicurezza il datore di lavoro di chiunque acceda negli ambienti confinati e/o sospetti di inquinamento (DL o DLA), nella propria valutazione dei rischi deve prendere in considerazione caso per caso le loro caratteristiche, il contesto in cui questi sono inseriti, le attività che devono essere eseguite e i pericoli presenti o che possono insorgere durante le attività lavorative (sia a seguito delle lavorazioni stesse, sia conseguenti a modifiche e/o evoluzioni del contesto operativo), la durata delle lavorazioni, la tipologia delle attrezzature di lavoro e dei dispositivi di protezione collettiva o individuale necessari.</a:t>
            </a: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dirty="0">
                <a:solidFill>
                  <a:srgbClr val="0070C0"/>
                </a:solidFill>
                <a:latin typeface="Arial" panose="020B0604020202020204" pitchFamily="34" charset="0"/>
                <a:cs typeface="Arial" panose="020B0604020202020204" pitchFamily="34" charset="0"/>
              </a:rPr>
              <a:t>La valutazione dei rischi deve prevedere anche i rischi interferenziali e quelli conseguenti a eventuali situazioni di emergenza che potrebbero verificarsi all’interno dell’ambiente o che, seppure originate all’esterno, potrebbero comportare rischi per il personale presente all’interno o all’esterno dell’ambiente stesso. </a:t>
            </a:r>
          </a:p>
        </p:txBody>
      </p:sp>
    </p:spTree>
    <p:extLst>
      <p:ext uri="{BB962C8B-B14F-4D97-AF65-F5344CB8AC3E}">
        <p14:creationId xmlns:p14="http://schemas.microsoft.com/office/powerpoint/2010/main" val="1338807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51</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369332"/>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b="1" dirty="0">
                <a:solidFill>
                  <a:srgbClr val="FF0000"/>
                </a:solidFill>
                <a:effectLst/>
                <a:latin typeface="Arial" panose="020B0604020202020204" pitchFamily="34" charset="0"/>
                <a:ea typeface="Georgia" panose="02040502050405020303" pitchFamily="18" charset="0"/>
                <a:cs typeface="Arial" panose="020B0604020202020204" pitchFamily="34" charset="0"/>
              </a:rPr>
              <a:t>.1 - Generalità:</a:t>
            </a:r>
            <a:endParaRPr lang="it-IT"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7" name="CasellaDiTesto 6">
            <a:extLst>
              <a:ext uri="{FF2B5EF4-FFF2-40B4-BE49-F238E27FC236}">
                <a16:creationId xmlns:a16="http://schemas.microsoft.com/office/drawing/2014/main" id="{82112D9A-04DB-F927-4E5C-D06287AF5416}"/>
              </a:ext>
            </a:extLst>
          </p:cNvPr>
          <p:cNvSpPr txBox="1"/>
          <p:nvPr/>
        </p:nvSpPr>
        <p:spPr>
          <a:xfrm>
            <a:off x="286646" y="2060848"/>
            <a:ext cx="11137946" cy="1323439"/>
          </a:xfrm>
          <a:prstGeom prst="rect">
            <a:avLst/>
          </a:prstGeom>
          <a:noFill/>
        </p:spPr>
        <p:txBody>
          <a:bodyPr wrap="square">
            <a:spAutoFit/>
          </a:bodyPr>
          <a:lstStyle/>
          <a:p>
            <a:pPr algn="just"/>
            <a:r>
              <a:rPr lang="it-IT" sz="1600" dirty="0">
                <a:solidFill>
                  <a:srgbClr val="0070C0"/>
                </a:solidFill>
                <a:latin typeface="Arial" panose="020B0604020202020204" pitchFamily="34" charset="0"/>
                <a:cs typeface="Arial" panose="020B0604020202020204" pitchFamily="34" charset="0"/>
              </a:rPr>
              <a:t>NOTA 1: La legislazione vigente prevede che la valutazione dei rischi sia effettuata con la collaborazione diretta del Servizio di Prevenzione e Protezione aziendale e del Medico Competente i quali, in funzione delle relative specifiche attribuzioni, coadiuvano il datore di lavoro nella definizione delle necessarie misure di prevenzione e protezione per garantire la salute e sicurezza degli operatori addetti. Ove opportuno, il Datore di Lavoro si può avvalere inoltre del supporto di figure competenti esterne all’organizzazione. </a:t>
            </a:r>
          </a:p>
        </p:txBody>
      </p:sp>
      <p:sp>
        <p:nvSpPr>
          <p:cNvPr id="9" name="CasellaDiTesto 8">
            <a:extLst>
              <a:ext uri="{FF2B5EF4-FFF2-40B4-BE49-F238E27FC236}">
                <a16:creationId xmlns:a16="http://schemas.microsoft.com/office/drawing/2014/main" id="{BFA1FA91-E8F1-E7C9-E71F-03DE0921E791}"/>
              </a:ext>
            </a:extLst>
          </p:cNvPr>
          <p:cNvSpPr txBox="1"/>
          <p:nvPr/>
        </p:nvSpPr>
        <p:spPr>
          <a:xfrm>
            <a:off x="286646" y="3549949"/>
            <a:ext cx="11137946" cy="1815882"/>
          </a:xfrm>
          <a:prstGeom prst="rect">
            <a:avLst/>
          </a:prstGeom>
          <a:noFill/>
        </p:spPr>
        <p:txBody>
          <a:bodyPr wrap="square">
            <a:spAutoFit/>
          </a:bodyPr>
          <a:lstStyle/>
          <a:p>
            <a:pPr algn="just"/>
            <a:r>
              <a:rPr lang="it-IT" sz="1600" dirty="0">
                <a:solidFill>
                  <a:srgbClr val="0070C0"/>
                </a:solidFill>
                <a:latin typeface="Arial" panose="020B0604020202020204" pitchFamily="34" charset="0"/>
                <a:cs typeface="Arial" panose="020B0604020202020204" pitchFamily="34" charset="0"/>
              </a:rPr>
              <a:t>NOTA 2: Nel caso in cui tali attività vengano svolte da imprese terze, queste ricevono tutte le informazioni necessarie che il datore di lavoro che appalta le attività provvede a inserire nel Documento Unico di Valutazione dei Rischi da Interferenze (DUVRI) che consegna alla impresa che esegue i lavori mentre, nel caso tali attività vengano svolte in un cantiere mobile temporaneo, le informazioni in merito ai rischi provengono dal Piano di Sicurezza e Coordinamento (PSC) redatto dal Coordinatore della Sicurezza in fase di Progettazione (CSP) e, in merito ai rischi specifici derivanti dall’attività dell’impresa che esegue i lavori, dal contenuto del Piano Operativo della Sicurezza (POS) la cui redazione è obbligatoria per il datore di lavoro dell’impresa che esegue i lavori. </a:t>
            </a:r>
          </a:p>
        </p:txBody>
      </p:sp>
    </p:spTree>
    <p:extLst>
      <p:ext uri="{BB962C8B-B14F-4D97-AF65-F5344CB8AC3E}">
        <p14:creationId xmlns:p14="http://schemas.microsoft.com/office/powerpoint/2010/main" val="3547899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52</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1879297"/>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.2 – Identificazione dei pericoli:</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Prima di programmare l’ingresso di lavoratori negli ambienti confinati e/o sospetti di inquinamento, il datore di lavoro di chiunque acceda negli ambienti confinati e/o sospetti di inquinamento (DL o DLA) deve identificare i pericoli presenti o che possono insorgere durante le attività lavorative e le situazioni di emergenza, da cui deve discendere la valutazione dei rischi.</a:t>
            </a: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pic>
        <p:nvPicPr>
          <p:cNvPr id="7" name="Immagine 6">
            <a:extLst>
              <a:ext uri="{FF2B5EF4-FFF2-40B4-BE49-F238E27FC236}">
                <a16:creationId xmlns:a16="http://schemas.microsoft.com/office/drawing/2014/main" id="{006ECD75-B4E3-FDC5-C617-7A84C4839374}"/>
              </a:ext>
            </a:extLst>
          </p:cNvPr>
          <p:cNvPicPr>
            <a:picLocks noChangeAspect="1"/>
          </p:cNvPicPr>
          <p:nvPr/>
        </p:nvPicPr>
        <p:blipFill>
          <a:blip r:embed="rId3"/>
          <a:stretch>
            <a:fillRect/>
          </a:stretch>
        </p:blipFill>
        <p:spPr>
          <a:xfrm>
            <a:off x="479376" y="3285099"/>
            <a:ext cx="5312765" cy="2826640"/>
          </a:xfrm>
          <a:prstGeom prst="rect">
            <a:avLst/>
          </a:prstGeom>
        </p:spPr>
      </p:pic>
      <p:pic>
        <p:nvPicPr>
          <p:cNvPr id="9" name="Immagine 8">
            <a:extLst>
              <a:ext uri="{FF2B5EF4-FFF2-40B4-BE49-F238E27FC236}">
                <a16:creationId xmlns:a16="http://schemas.microsoft.com/office/drawing/2014/main" id="{0579EAF9-29CF-1AF1-9F33-17910ADF3C32}"/>
              </a:ext>
            </a:extLst>
          </p:cNvPr>
          <p:cNvPicPr>
            <a:picLocks noChangeAspect="1"/>
          </p:cNvPicPr>
          <p:nvPr/>
        </p:nvPicPr>
        <p:blipFill>
          <a:blip r:embed="rId4"/>
          <a:stretch>
            <a:fillRect/>
          </a:stretch>
        </p:blipFill>
        <p:spPr>
          <a:xfrm>
            <a:off x="6224189" y="3291161"/>
            <a:ext cx="5660312" cy="2820577"/>
          </a:xfrm>
          <a:prstGeom prst="rect">
            <a:avLst/>
          </a:prstGeom>
        </p:spPr>
      </p:pic>
    </p:spTree>
    <p:extLst>
      <p:ext uri="{BB962C8B-B14F-4D97-AF65-F5344CB8AC3E}">
        <p14:creationId xmlns:p14="http://schemas.microsoft.com/office/powerpoint/2010/main" val="579311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53</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672300"/>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 – Valutazione dei rischi:</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pic>
        <p:nvPicPr>
          <p:cNvPr id="7" name="Immagine 6">
            <a:extLst>
              <a:ext uri="{FF2B5EF4-FFF2-40B4-BE49-F238E27FC236}">
                <a16:creationId xmlns:a16="http://schemas.microsoft.com/office/drawing/2014/main" id="{562D81B7-6F71-6E35-DDB2-7FAF77390DAC}"/>
              </a:ext>
            </a:extLst>
          </p:cNvPr>
          <p:cNvPicPr>
            <a:picLocks noChangeAspect="1"/>
          </p:cNvPicPr>
          <p:nvPr/>
        </p:nvPicPr>
        <p:blipFill>
          <a:blip r:embed="rId3"/>
          <a:stretch>
            <a:fillRect/>
          </a:stretch>
        </p:blipFill>
        <p:spPr>
          <a:xfrm>
            <a:off x="1847529" y="2065256"/>
            <a:ext cx="8383404" cy="4172055"/>
          </a:xfrm>
          <a:prstGeom prst="rect">
            <a:avLst/>
          </a:prstGeom>
        </p:spPr>
      </p:pic>
    </p:spTree>
    <p:extLst>
      <p:ext uri="{BB962C8B-B14F-4D97-AF65-F5344CB8AC3E}">
        <p14:creationId xmlns:p14="http://schemas.microsoft.com/office/powerpoint/2010/main" val="2503601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54</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672300"/>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 – Valutazione dei rischi:</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pic>
        <p:nvPicPr>
          <p:cNvPr id="13" name="Immagine 12">
            <a:extLst>
              <a:ext uri="{FF2B5EF4-FFF2-40B4-BE49-F238E27FC236}">
                <a16:creationId xmlns:a16="http://schemas.microsoft.com/office/drawing/2014/main" id="{7DEAECB9-7759-FF45-467B-4C14DEFF8B20}"/>
              </a:ext>
            </a:extLst>
          </p:cNvPr>
          <p:cNvPicPr>
            <a:picLocks noChangeAspect="1"/>
          </p:cNvPicPr>
          <p:nvPr/>
        </p:nvPicPr>
        <p:blipFill>
          <a:blip r:embed="rId2"/>
          <a:stretch>
            <a:fillRect/>
          </a:stretch>
        </p:blipFill>
        <p:spPr>
          <a:xfrm>
            <a:off x="1847528" y="2065256"/>
            <a:ext cx="8352927" cy="4209092"/>
          </a:xfrm>
          <a:prstGeom prst="rect">
            <a:avLst/>
          </a:prstGeom>
        </p:spPr>
      </p:pic>
    </p:spTree>
    <p:extLst>
      <p:ext uri="{BB962C8B-B14F-4D97-AF65-F5344CB8AC3E}">
        <p14:creationId xmlns:p14="http://schemas.microsoft.com/office/powerpoint/2010/main" val="4118635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55</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672300"/>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 – Valutazione dei rischi:</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pic>
        <p:nvPicPr>
          <p:cNvPr id="11" name="Immagine 10">
            <a:extLst>
              <a:ext uri="{FF2B5EF4-FFF2-40B4-BE49-F238E27FC236}">
                <a16:creationId xmlns:a16="http://schemas.microsoft.com/office/drawing/2014/main" id="{FA545CA4-AB7B-3C49-C698-A8DF69A53552}"/>
              </a:ext>
            </a:extLst>
          </p:cNvPr>
          <p:cNvPicPr>
            <a:picLocks noChangeAspect="1"/>
          </p:cNvPicPr>
          <p:nvPr/>
        </p:nvPicPr>
        <p:blipFill>
          <a:blip r:embed="rId2"/>
          <a:stretch>
            <a:fillRect/>
          </a:stretch>
        </p:blipFill>
        <p:spPr>
          <a:xfrm>
            <a:off x="1847528" y="2065256"/>
            <a:ext cx="8352926" cy="2483656"/>
          </a:xfrm>
          <a:prstGeom prst="rect">
            <a:avLst/>
          </a:prstGeom>
        </p:spPr>
      </p:pic>
    </p:spTree>
    <p:extLst>
      <p:ext uri="{BB962C8B-B14F-4D97-AF65-F5344CB8AC3E}">
        <p14:creationId xmlns:p14="http://schemas.microsoft.com/office/powerpoint/2010/main" val="11868589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56</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5. Criteri per l’individuazione dei pericoli e la valutazione dei rischi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672300"/>
          </a:xfrm>
          <a:prstGeom prst="rect">
            <a:avLst/>
          </a:prstGeom>
          <a:noFill/>
        </p:spPr>
        <p:txBody>
          <a:bodyPr wrap="square">
            <a:spAutoFit/>
          </a:bodyPr>
          <a:lstStyle/>
          <a:p>
            <a:pPr marL="340995">
              <a:spcBef>
                <a:spcPts val="645"/>
              </a:spcBef>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5</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 – Valutazione dei rischi:</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pic>
        <p:nvPicPr>
          <p:cNvPr id="7" name="Immagine 6">
            <a:extLst>
              <a:ext uri="{FF2B5EF4-FFF2-40B4-BE49-F238E27FC236}">
                <a16:creationId xmlns:a16="http://schemas.microsoft.com/office/drawing/2014/main" id="{25AF26A1-2582-01C3-ED24-6975A13B0036}"/>
              </a:ext>
            </a:extLst>
          </p:cNvPr>
          <p:cNvPicPr>
            <a:picLocks noChangeAspect="1"/>
          </p:cNvPicPr>
          <p:nvPr/>
        </p:nvPicPr>
        <p:blipFill>
          <a:blip r:embed="rId3"/>
          <a:stretch>
            <a:fillRect/>
          </a:stretch>
        </p:blipFill>
        <p:spPr>
          <a:xfrm>
            <a:off x="2013317" y="2030565"/>
            <a:ext cx="7922270" cy="4206747"/>
          </a:xfrm>
          <a:prstGeom prst="rect">
            <a:avLst/>
          </a:prstGeom>
        </p:spPr>
      </p:pic>
    </p:spTree>
    <p:extLst>
      <p:ext uri="{BB962C8B-B14F-4D97-AF65-F5344CB8AC3E}">
        <p14:creationId xmlns:p14="http://schemas.microsoft.com/office/powerpoint/2010/main" val="3301958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57</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7. Criteri per la scelta delle attrezzature di lavoro e strumentazione</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3451266"/>
          </a:xfrm>
          <a:prstGeom prst="rect">
            <a:avLst/>
          </a:prstGeom>
          <a:noFill/>
        </p:spPr>
        <p:txBody>
          <a:bodyPr wrap="square">
            <a:spAutoFit/>
          </a:bodyPr>
          <a:lstStyle/>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La scelta delle attrezzature di lavoro, delle eventuali opere provvisionali necessarie e della strumentazione da prevedere, deve avvenire a valle dell’analisi delle attività operative da eseguire, delle condizioni pericolose e dei conseguenti rischi che possono verificarsi nello svolgimento delle attività pianificate. </a:t>
            </a:r>
          </a:p>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Tali attrezzature, opere provvisionali e strumentazione devono essere: </a:t>
            </a:r>
          </a:p>
          <a:p>
            <a:pPr marL="646113" marR="334010" indent="-285750">
              <a:lnSpc>
                <a:spcPct val="102000"/>
              </a:lnSpc>
              <a:spcBef>
                <a:spcPts val="335"/>
              </a:spcBef>
              <a:buFontTx/>
              <a:buChar char="-"/>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idonee sia ai fini delle attività lavorative, sia per la gestione di un eventuale salvataggio, ponendo    particolare attenzione alle condizioni che possono verificarsi; </a:t>
            </a:r>
          </a:p>
          <a:p>
            <a:pPr marL="646113" marR="334010" indent="-285750">
              <a:lnSpc>
                <a:spcPct val="102000"/>
              </a:lnSpc>
              <a:spcBef>
                <a:spcPts val="335"/>
              </a:spcBef>
              <a:buFontTx/>
              <a:buChar char="-"/>
            </a:pPr>
            <a:r>
              <a:rPr lang="it-IT" dirty="0">
                <a:solidFill>
                  <a:srgbClr val="0070C0"/>
                </a:solidFill>
                <a:latin typeface="Arial" panose="020B0604020202020204" pitchFamily="34" charset="0"/>
                <a:cs typeface="Arial" panose="020B0604020202020204" pitchFamily="34" charset="0"/>
              </a:rPr>
              <a:t>idonee rispetto al luogo di utilizzo;</a:t>
            </a:r>
          </a:p>
          <a:p>
            <a:pPr marL="646113" marR="334010" indent="-285750">
              <a:lnSpc>
                <a:spcPct val="102000"/>
              </a:lnSpc>
              <a:spcBef>
                <a:spcPts val="335"/>
              </a:spcBef>
              <a:buFontTx/>
              <a:buChar char="-"/>
            </a:pPr>
            <a:r>
              <a:rPr lang="it-IT" dirty="0">
                <a:solidFill>
                  <a:srgbClr val="0070C0"/>
                </a:solidFill>
                <a:latin typeface="Arial" panose="020B0604020202020204" pitchFamily="34" charset="0"/>
                <a:cs typeface="Arial" panose="020B0604020202020204" pitchFamily="34" charset="0"/>
              </a:rPr>
              <a:t>sottoposte a uso/manutenzione/taratura secondo le prescrizioni del libretto d’uso del fabbricante.</a:t>
            </a:r>
          </a:p>
          <a:p>
            <a:pPr marL="626745" marR="334010" indent="-285750" algn="just">
              <a:lnSpc>
                <a:spcPct val="102000"/>
              </a:lnSpc>
              <a:spcBef>
                <a:spcPts val="335"/>
              </a:spcBef>
              <a:buFontTx/>
              <a:buChar char="-"/>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32753432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58</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7. Criteri per la scelta delle attrezzature di lavoro e strumentazione</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4157741"/>
          </a:xfrm>
          <a:prstGeom prst="rect">
            <a:avLst/>
          </a:prstGeom>
          <a:noFill/>
        </p:spPr>
        <p:txBody>
          <a:bodyPr wrap="square">
            <a:spAutoFit/>
          </a:bodyPr>
          <a:lstStyle/>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dirty="0">
                <a:solidFill>
                  <a:srgbClr val="0070C0"/>
                </a:solidFill>
                <a:latin typeface="Arial" panose="020B0604020202020204" pitchFamily="34" charset="0"/>
                <a:ea typeface="Georgia" panose="02040502050405020303" pitchFamily="18" charset="0"/>
                <a:cs typeface="Arial" panose="020B0604020202020204" pitchFamily="34" charset="0"/>
              </a:rPr>
              <a:t>Per attività all’interno di ambienti classificabili come luoghi conduttori ristretti (punto 3.9), devono essere selezionate attrezzature elettriche compatibili con il luogo di utilizzo. </a:t>
            </a:r>
          </a:p>
          <a:p>
            <a:pPr marL="342265" marR="334645">
              <a:lnSpc>
                <a:spcPct val="104000"/>
              </a:lnSpc>
              <a:spcBef>
                <a:spcPts val="2400"/>
              </a:spcBef>
              <a:spcAft>
                <a:spcPts val="600"/>
              </a:spcAft>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3.9 luogo conduttore</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 </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ristretto:</a:t>
            </a:r>
          </a:p>
          <a:p>
            <a:pPr marL="342265" marR="334645" algn="just">
              <a:lnSpc>
                <a:spcPct val="104000"/>
              </a:lnSpc>
              <a:spcBef>
                <a:spcPts val="335"/>
              </a:spcBef>
              <a:spcAft>
                <a:spcPts val="600"/>
              </a:spcAft>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Luogo, essenzialmente delimitato da superfici metalliche o altre parti conduttrici circostanti, nel quale è probabile che una persona possa venire in contatto con tali superfici attraverso un’ampia parte del corpo ed è limitata la possibilità di interrompere tale contatto. </a:t>
            </a:r>
          </a:p>
          <a:p>
            <a:pPr marL="342265" marR="334645" algn="just">
              <a:lnSpc>
                <a:spcPct val="104000"/>
              </a:lnSpc>
              <a:spcBef>
                <a:spcPts val="335"/>
              </a:spcBef>
              <a:spcAft>
                <a:spcPts val="600"/>
              </a:spcAft>
            </a:pPr>
            <a:r>
              <a:rPr lang="it-IT" sz="1400" dirty="0">
                <a:solidFill>
                  <a:srgbClr val="0070C0"/>
                </a:solidFill>
                <a:effectLst/>
                <a:latin typeface="Arial" panose="020B0604020202020204" pitchFamily="34" charset="0"/>
                <a:ea typeface="Georgia" panose="02040502050405020303" pitchFamily="18" charset="0"/>
                <a:cs typeface="Arial" panose="020B0604020202020204" pitchFamily="34" charset="0"/>
              </a:rPr>
              <a:t>NOTA Esempi di luogo conduttore ristretto sono: interno di serbatoi metallici naturalmente o intenzionalmente a terra, scavi ristretti nel terreno, interno di tubazioni metalliche, cisterne e cunicoli metallici o umidi. </a:t>
            </a:r>
          </a:p>
          <a:p>
            <a:pPr marL="342265" marR="334645" algn="just">
              <a:lnSpc>
                <a:spcPct val="104000"/>
              </a:lnSpc>
              <a:spcBef>
                <a:spcPts val="335"/>
              </a:spcBef>
              <a:spcAft>
                <a:spcPts val="600"/>
              </a:spcAft>
            </a:pPr>
            <a:r>
              <a:rPr lang="it-IT" sz="1400" dirty="0">
                <a:solidFill>
                  <a:srgbClr val="0070C0"/>
                </a:solidFill>
                <a:effectLst/>
                <a:latin typeface="Arial" panose="020B0604020202020204" pitchFamily="34" charset="0"/>
                <a:ea typeface="Georgia" panose="02040502050405020303" pitchFamily="18" charset="0"/>
                <a:cs typeface="Arial" panose="020B0604020202020204" pitchFamily="34" charset="0"/>
              </a:rPr>
              <a:t>[FONTE: CEI 64-8/7:2021-08, Parte 7, Sezione 706]</a:t>
            </a:r>
            <a:endParaRPr lang="it-IT" sz="1400" dirty="0">
              <a:solidFill>
                <a:srgbClr val="0070C0"/>
              </a:solidFill>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7" name="CasellaDiTesto 6">
            <a:extLst>
              <a:ext uri="{FF2B5EF4-FFF2-40B4-BE49-F238E27FC236}">
                <a16:creationId xmlns:a16="http://schemas.microsoft.com/office/drawing/2014/main" id="{8205A1AF-BFE5-4D7C-9813-90791A8A8DC6}"/>
              </a:ext>
            </a:extLst>
          </p:cNvPr>
          <p:cNvSpPr txBox="1"/>
          <p:nvPr/>
        </p:nvSpPr>
        <p:spPr>
          <a:xfrm>
            <a:off x="230256" y="5283205"/>
            <a:ext cx="11737304" cy="954107"/>
          </a:xfrm>
          <a:prstGeom prst="rect">
            <a:avLst/>
          </a:prstGeom>
          <a:noFill/>
          <a:ln w="19050">
            <a:solidFill>
              <a:srgbClr val="FF0000"/>
            </a:solidFill>
          </a:ln>
        </p:spPr>
        <p:txBody>
          <a:bodyPr wrap="square">
            <a:spAutoFit/>
          </a:bodyPr>
          <a:lstStyle/>
          <a:p>
            <a:pPr algn="ctr"/>
            <a:r>
              <a:rPr lang="it-IT" sz="1400" b="1" dirty="0" err="1">
                <a:solidFill>
                  <a:srgbClr val="FF0000"/>
                </a:solidFill>
                <a:effectLst/>
                <a:latin typeface="Arial" panose="020B0604020202020204" pitchFamily="34" charset="0"/>
                <a:ea typeface="Georgia" panose="02040502050405020303" pitchFamily="18" charset="0"/>
                <a:cs typeface="Arial" panose="020B0604020202020204" pitchFamily="34" charset="0"/>
              </a:rPr>
              <a:t>N.b.</a:t>
            </a:r>
            <a:r>
              <a:rPr lang="it-IT" sz="14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  Punto 2 «Riferimenti normativi» : La presente norma rimanda, mediante riferimenti datati e non, a disposizioni contenute in altre pubblicazioni. Tali riferimenti normativi sono citati nei punti appropriati del testo e sono di seguito elencati.</a:t>
            </a:r>
          </a:p>
          <a:p>
            <a:pPr algn="ctr"/>
            <a:r>
              <a:rPr lang="it-IT" sz="1400" b="1" u="sng" dirty="0">
                <a:solidFill>
                  <a:srgbClr val="FF0000"/>
                </a:solidFill>
                <a:effectLst/>
                <a:latin typeface="Arial" panose="020B0604020202020204" pitchFamily="34" charset="0"/>
                <a:ea typeface="Georgia" panose="02040502050405020303" pitchFamily="18" charset="0"/>
                <a:cs typeface="Arial" panose="020B0604020202020204" pitchFamily="34" charset="0"/>
              </a:rPr>
              <a:t> Per quanto riguarda i riferimenti datati, successive modifiche o revisioni apportate a dette pubblicazioni valgono unicamente se introdotte nella presente norma come aggiornamento o revisione. </a:t>
            </a:r>
          </a:p>
        </p:txBody>
      </p:sp>
    </p:spTree>
    <p:extLst>
      <p:ext uri="{BB962C8B-B14F-4D97-AF65-F5344CB8AC3E}">
        <p14:creationId xmlns:p14="http://schemas.microsoft.com/office/powerpoint/2010/main" val="22732208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59</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9821098" cy="388339"/>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7. Criteri per la scelta delle attrezzature di lavoro e strumentazione</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729107"/>
            <a:ext cx="11837322" cy="3412794"/>
          </a:xfrm>
          <a:prstGeom prst="rect">
            <a:avLst/>
          </a:prstGeom>
          <a:noFill/>
        </p:spPr>
        <p:txBody>
          <a:bodyPr wrap="square">
            <a:spAutoFit/>
          </a:bodyPr>
          <a:lstStyle/>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In caso di rischio esplosione, devono essere applicate adeguate misure di prevenzione/protezione così come previste dalle norme tecniche specifiche, dai regolamenti e dalla legislazione vigente</a:t>
            </a:r>
          </a:p>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L’elenco delle attrezzature di lavoro, opere provvisionali e strumentazione, necessarie per lo svolgimento delle attività o per l’intervento in caso di emergenza, deve essere riportato, rispettivamente, nelle procedure operative e nella procedura di emergenza. </a:t>
            </a:r>
          </a:p>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Nella scelta dei sistemi di ventilazione, si deve tenere conto delle caratteristiche chimico-fisiche degli agenti chimici pericolosi aerodispersi (densità relativa rispetto all’aria, infiammabilità, ecc.) e delle caratteristiche costruttive/funzionali dei sistemi stessi.</a:t>
            </a: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1496953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60</a:t>
            </a:fld>
            <a:endParaRPr spc="-28" dirty="0"/>
          </a:p>
        </p:txBody>
      </p:sp>
      <p:sp>
        <p:nvSpPr>
          <p:cNvPr id="4" name="object 3">
            <a:extLst>
              <a:ext uri="{FF2B5EF4-FFF2-40B4-BE49-F238E27FC236}">
                <a16:creationId xmlns:a16="http://schemas.microsoft.com/office/drawing/2014/main" id="{D4F8B819-5284-79E1-EB56-85B3C26E0EDB}"/>
              </a:ext>
            </a:extLst>
          </p:cNvPr>
          <p:cNvSpPr txBox="1"/>
          <p:nvPr/>
        </p:nvSpPr>
        <p:spPr>
          <a:xfrm>
            <a:off x="379358" y="1340768"/>
            <a:ext cx="10181138"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8. Dispositivi di protezione collettiva (DPC) e dispositivi di protezione individuale (DPI)</a:t>
            </a:r>
            <a:endParaRPr sz="2400" dirty="0">
              <a:latin typeface="Arial"/>
              <a:cs typeface="Arial"/>
            </a:endParaRPr>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916832"/>
            <a:ext cx="11837322" cy="2488310"/>
          </a:xfrm>
          <a:prstGeom prst="rect">
            <a:avLst/>
          </a:prstGeom>
          <a:noFill/>
        </p:spPr>
        <p:txBody>
          <a:bodyPr wrap="square">
            <a:spAutoFit/>
          </a:bodyPr>
          <a:lstStyle/>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I DPC e i DPI devono essere definiti sulla base degli esiti della valutazione dei rischi e devono essere utilizzati dopo adeguata formazione e addestramento al loro corretto utilizzo. </a:t>
            </a:r>
          </a:p>
          <a:p>
            <a:pPr marL="340995" marR="334010" algn="just">
              <a:lnSpc>
                <a:spcPct val="102000"/>
              </a:lnSpc>
              <a:spcBef>
                <a:spcPts val="335"/>
              </a:spcBef>
            </a:pPr>
            <a:r>
              <a:rPr lang="it-IT" sz="1400" dirty="0">
                <a:solidFill>
                  <a:srgbClr val="0070C0"/>
                </a:solidFill>
                <a:effectLst/>
                <a:latin typeface="Arial" panose="020B0604020202020204" pitchFamily="34" charset="0"/>
                <a:ea typeface="Georgia" panose="02040502050405020303" pitchFamily="18" charset="0"/>
                <a:cs typeface="Arial" panose="020B0604020202020204" pitchFamily="34" charset="0"/>
              </a:rPr>
              <a:t>Nota: Per i criteri di scelta dei DPI, vedere Bibliografia. </a:t>
            </a:r>
          </a:p>
          <a:p>
            <a:pPr marL="340995" marR="334010" algn="just">
              <a:lnSpc>
                <a:spcPct val="102000"/>
              </a:lnSpc>
              <a:spcBef>
                <a:spcPts val="335"/>
              </a:spcBef>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Ad eccezione dei DPI monouso, la manutenzione dei dispositivi deve essere eseguita secondo le istruzioni del fabbricante, e si devono prevedere ispezioni per l'individuazione dei difetti, l’eventuale sostituzione e il controllo delle prestazioni.</a:t>
            </a: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13188161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1362-A3AF-845F-6DCD-6FE1BBA2FA2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0B5F054-37B0-4E13-931D-441DB410BE33}"/>
              </a:ext>
            </a:extLst>
          </p:cNvPr>
          <p:cNvSpPr txBox="1">
            <a:spLocks noGrp="1"/>
          </p:cNvSpPr>
          <p:nvPr>
            <p:ph type="title"/>
          </p:nvPr>
        </p:nvSpPr>
        <p:spPr>
          <a:xfrm>
            <a:off x="3863752" y="610872"/>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7B8E860-4C84-E846-45F0-1E86C90A4155}"/>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61</a:t>
            </a:fld>
            <a:endParaRPr spc="-28" dirty="0"/>
          </a:p>
        </p:txBody>
      </p:sp>
      <p:sp>
        <p:nvSpPr>
          <p:cNvPr id="4" name="object 3">
            <a:extLst>
              <a:ext uri="{FF2B5EF4-FFF2-40B4-BE49-F238E27FC236}">
                <a16:creationId xmlns:a16="http://schemas.microsoft.com/office/drawing/2014/main" id="{A5F9E3D0-818D-4BA3-78E6-4660203DF59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8" name="CasellaDiTesto 7">
            <a:extLst>
              <a:ext uri="{FF2B5EF4-FFF2-40B4-BE49-F238E27FC236}">
                <a16:creationId xmlns:a16="http://schemas.microsoft.com/office/drawing/2014/main" id="{1B8B6619-C9CA-9CC0-0F11-9E7D0F220BF8}"/>
              </a:ext>
            </a:extLst>
          </p:cNvPr>
          <p:cNvSpPr txBox="1"/>
          <p:nvPr/>
        </p:nvSpPr>
        <p:spPr>
          <a:xfrm>
            <a:off x="550830" y="2115087"/>
            <a:ext cx="7517218" cy="3690177"/>
          </a:xfrm>
          <a:prstGeom prst="rect">
            <a:avLst/>
          </a:prstGeom>
          <a:noFill/>
        </p:spPr>
        <p:txBody>
          <a:bodyPr wrap="square">
            <a:spAutoFit/>
          </a:bodyPr>
          <a:lstStyle/>
          <a:p>
            <a:pPr algn="just">
              <a:lnSpc>
                <a:spcPct val="200000"/>
              </a:lnSpc>
            </a:pPr>
            <a:r>
              <a:rPr lang="it-IT" sz="2000" dirty="0">
                <a:solidFill>
                  <a:srgbClr val="FF0000"/>
                </a:solidFill>
                <a:latin typeface="Arial" panose="020B0604020202020204" pitchFamily="34" charset="0"/>
                <a:cs typeface="Arial" panose="020B0604020202020204" pitchFamily="34" charset="0"/>
              </a:rPr>
              <a:t>6.1 Generalità</a:t>
            </a:r>
          </a:p>
          <a:p>
            <a:pPr algn="just">
              <a:lnSpc>
                <a:spcPct val="200000"/>
              </a:lnSpc>
            </a:pPr>
            <a:r>
              <a:rPr lang="it-IT" sz="2000" dirty="0">
                <a:solidFill>
                  <a:srgbClr val="0070C0"/>
                </a:solidFill>
                <a:latin typeface="Arial" panose="020B0604020202020204" pitchFamily="34" charset="0"/>
                <a:cs typeface="Arial" panose="020B0604020202020204" pitchFamily="34" charset="0"/>
              </a:rPr>
              <a:t>6.2 Attività preliminare	</a:t>
            </a:r>
          </a:p>
          <a:p>
            <a:pPr algn="just">
              <a:lnSpc>
                <a:spcPct val="200000"/>
              </a:lnSpc>
            </a:pPr>
            <a:r>
              <a:rPr lang="it-IT" sz="2000" dirty="0">
                <a:solidFill>
                  <a:srgbClr val="FF0000"/>
                </a:solidFill>
                <a:latin typeface="Arial" panose="020B0604020202020204" pitchFamily="34" charset="0"/>
                <a:cs typeface="Arial" panose="020B0604020202020204" pitchFamily="34" charset="0"/>
              </a:rPr>
              <a:t>6.3 Fase di allestimento dell’area di lavoro</a:t>
            </a:r>
          </a:p>
          <a:p>
            <a:pPr algn="just">
              <a:lnSpc>
                <a:spcPct val="200000"/>
              </a:lnSpc>
            </a:pPr>
            <a:r>
              <a:rPr lang="it-IT" sz="2000" dirty="0">
                <a:solidFill>
                  <a:srgbClr val="0070C0"/>
                </a:solidFill>
                <a:latin typeface="Arial" panose="020B0604020202020204" pitchFamily="34" charset="0"/>
                <a:cs typeface="Arial" panose="020B0604020202020204" pitchFamily="34" charset="0"/>
              </a:rPr>
              <a:t>6.4 Fase di lavoro all’interno dell’ambiente	</a:t>
            </a:r>
          </a:p>
          <a:p>
            <a:pPr algn="just">
              <a:lnSpc>
                <a:spcPct val="200000"/>
              </a:lnSpc>
            </a:pPr>
            <a:r>
              <a:rPr lang="it-IT" sz="2000" dirty="0">
                <a:solidFill>
                  <a:srgbClr val="FF0000"/>
                </a:solidFill>
                <a:latin typeface="Arial" panose="020B0604020202020204" pitchFamily="34" charset="0"/>
                <a:cs typeface="Arial" panose="020B0604020202020204" pitchFamily="34" charset="0"/>
              </a:rPr>
              <a:t>6.5 Eventuali situazioni di emergenza</a:t>
            </a:r>
          </a:p>
          <a:p>
            <a:pPr algn="just">
              <a:lnSpc>
                <a:spcPct val="200000"/>
              </a:lnSpc>
            </a:pPr>
            <a:r>
              <a:rPr lang="it-IT" sz="2000" dirty="0">
                <a:solidFill>
                  <a:srgbClr val="0070C0"/>
                </a:solidFill>
                <a:latin typeface="Arial" panose="020B0604020202020204" pitchFamily="34" charset="0"/>
                <a:cs typeface="Arial" panose="020B0604020202020204" pitchFamily="34" charset="0"/>
              </a:rPr>
              <a:t>6.6 Conclusione delle operazioni	</a:t>
            </a:r>
          </a:p>
        </p:txBody>
      </p:sp>
    </p:spTree>
    <p:extLst>
      <p:ext uri="{BB962C8B-B14F-4D97-AF65-F5344CB8AC3E}">
        <p14:creationId xmlns:p14="http://schemas.microsoft.com/office/powerpoint/2010/main" val="30404547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62</a:t>
            </a:fld>
            <a:endParaRPr spc="-28" dirty="0"/>
          </a:p>
        </p:txBody>
      </p:sp>
      <p:sp>
        <p:nvSpPr>
          <p:cNvPr id="6" name="CasellaDiTesto 5">
            <a:extLst>
              <a:ext uri="{FF2B5EF4-FFF2-40B4-BE49-F238E27FC236}">
                <a16:creationId xmlns:a16="http://schemas.microsoft.com/office/drawing/2014/main" id="{0AE4DCC8-4660-DE59-9829-4DD48A139ACD}"/>
              </a:ext>
            </a:extLst>
          </p:cNvPr>
          <p:cNvSpPr txBox="1"/>
          <p:nvPr/>
        </p:nvSpPr>
        <p:spPr>
          <a:xfrm>
            <a:off x="-24680" y="1976974"/>
            <a:ext cx="11837322" cy="155831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6.1 - Generalità:</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Se l’accesso dei lavoratori negli ambienti confinati e/o sospetti di inquinamento non può essere evitato, il datore di lavoro di chiunque acceda (DL o DLA) deve predisporre una procedura di lavoro </a:t>
            </a:r>
            <a:r>
              <a:rPr lang="it-IT" dirty="0">
                <a:solidFill>
                  <a:srgbClr val="0070C0"/>
                </a:solidFill>
                <a:latin typeface="Arial" panose="020B0604020202020204" pitchFamily="34" charset="0"/>
                <a:cs typeface="Arial" panose="020B0604020202020204" pitchFamily="34" charset="0"/>
              </a:rPr>
              <a:t>specificamente diretta a eliminare o, ove impossibile, ridurre al minimo i rischi propri delle attività negli ambienti confinati e/o sospetti di inquinamento. </a:t>
            </a:r>
          </a:p>
        </p:txBody>
      </p:sp>
      <p:sp>
        <p:nvSpPr>
          <p:cNvPr id="7" name="object 3">
            <a:extLst>
              <a:ext uri="{FF2B5EF4-FFF2-40B4-BE49-F238E27FC236}">
                <a16:creationId xmlns:a16="http://schemas.microsoft.com/office/drawing/2014/main" id="{E55558FB-C51C-5C54-ED59-8A029C39BF7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8" name="Freccia a destra 7">
            <a:extLst>
              <a:ext uri="{FF2B5EF4-FFF2-40B4-BE49-F238E27FC236}">
                <a16:creationId xmlns:a16="http://schemas.microsoft.com/office/drawing/2014/main" id="{3A8BB965-96CB-A54E-897A-53AABE0A9A47}"/>
              </a:ext>
            </a:extLst>
          </p:cNvPr>
          <p:cNvSpPr/>
          <p:nvPr/>
        </p:nvSpPr>
        <p:spPr>
          <a:xfrm>
            <a:off x="365831" y="4077072"/>
            <a:ext cx="2541181" cy="1679945"/>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latin typeface="Arial" panose="020B0604020202020204" pitchFamily="34" charset="0"/>
                <a:cs typeface="Arial" panose="020B0604020202020204" pitchFamily="34" charset="0"/>
              </a:rPr>
              <a:t>Condivisione delle informazioni</a:t>
            </a:r>
          </a:p>
        </p:txBody>
      </p:sp>
      <p:sp>
        <p:nvSpPr>
          <p:cNvPr id="9" name="CasellaDiTesto 8">
            <a:extLst>
              <a:ext uri="{FF2B5EF4-FFF2-40B4-BE49-F238E27FC236}">
                <a16:creationId xmlns:a16="http://schemas.microsoft.com/office/drawing/2014/main" id="{DB4FEDE6-33BC-7A80-B60E-C7ECD9A588CD}"/>
              </a:ext>
            </a:extLst>
          </p:cNvPr>
          <p:cNvSpPr txBox="1"/>
          <p:nvPr/>
        </p:nvSpPr>
        <p:spPr>
          <a:xfrm>
            <a:off x="3143672" y="3901381"/>
            <a:ext cx="8208912" cy="2031325"/>
          </a:xfrm>
          <a:prstGeom prst="rect">
            <a:avLst/>
          </a:prstGeom>
          <a:noFill/>
        </p:spPr>
        <p:txBody>
          <a:bodyPr wrap="square">
            <a:spAutoFit/>
          </a:bodyPr>
          <a:lstStyle/>
          <a:p>
            <a:pPr algn="just"/>
            <a:r>
              <a:rPr lang="it-IT" dirty="0">
                <a:solidFill>
                  <a:srgbClr val="0070C0"/>
                </a:solidFill>
                <a:latin typeface="Arial" panose="020B0604020202020204" pitchFamily="34" charset="0"/>
                <a:cs typeface="Arial" panose="020B0604020202020204" pitchFamily="34" charset="0"/>
              </a:rPr>
              <a:t>Le informazioni e le disposizioni contenute nella procedura di lavoro devono essere trasmesse e  illustrate ai lavoratori prima dell’inizio delle attività.</a:t>
            </a:r>
          </a:p>
          <a:p>
            <a:pPr algn="just"/>
            <a:endParaRPr lang="it-IT" dirty="0">
              <a:solidFill>
                <a:srgbClr val="0070C0"/>
              </a:solidFill>
              <a:latin typeface="Arial" panose="020B0604020202020204" pitchFamily="34" charset="0"/>
              <a:cs typeface="Arial" panose="020B0604020202020204" pitchFamily="34" charset="0"/>
            </a:endParaRPr>
          </a:p>
          <a:p>
            <a:pPr algn="just"/>
            <a:r>
              <a:rPr lang="it-IT" dirty="0">
                <a:solidFill>
                  <a:srgbClr val="0070C0"/>
                </a:solidFill>
                <a:latin typeface="Arial" panose="020B0604020202020204" pitchFamily="34" charset="0"/>
                <a:cs typeface="Arial" panose="020B0604020202020204" pitchFamily="34" charset="0"/>
              </a:rPr>
              <a:t>L'accesso agli ambienti confinati e/o sospetti di inquinamento, anche in fase di emergenza, è consentito, tenuto conto delle loro capacità e condizioni, solo ai lavoratori che hanno ricevuto adeguate informazione, formazione e addestramento e che siano stati valutati idonei dal Medico competente.</a:t>
            </a:r>
          </a:p>
        </p:txBody>
      </p:sp>
    </p:spTree>
    <p:extLst>
      <p:ext uri="{BB962C8B-B14F-4D97-AF65-F5344CB8AC3E}">
        <p14:creationId xmlns:p14="http://schemas.microsoft.com/office/powerpoint/2010/main" val="10668750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63</a:t>
            </a:fld>
            <a:endParaRPr spc="-28" dirty="0"/>
          </a:p>
        </p:txBody>
      </p:sp>
      <p:sp>
        <p:nvSpPr>
          <p:cNvPr id="6" name="CasellaDiTesto 5">
            <a:extLst>
              <a:ext uri="{FF2B5EF4-FFF2-40B4-BE49-F238E27FC236}">
                <a16:creationId xmlns:a16="http://schemas.microsoft.com/office/drawing/2014/main" id="{0AE4DCC8-4660-DE59-9829-4DD48A139ACD}"/>
              </a:ext>
            </a:extLst>
          </p:cNvPr>
          <p:cNvSpPr txBox="1"/>
          <p:nvPr/>
        </p:nvSpPr>
        <p:spPr>
          <a:xfrm>
            <a:off x="-96688" y="2026431"/>
            <a:ext cx="11837322" cy="639342"/>
          </a:xfrm>
          <a:prstGeom prst="rect">
            <a:avLst/>
          </a:prstGeom>
          <a:noFill/>
        </p:spPr>
        <p:txBody>
          <a:bodyPr wrap="square">
            <a:spAutoFit/>
          </a:bodyPr>
          <a:lstStyle/>
          <a:p>
            <a:pPr marL="340995" marR="334010" algn="just">
              <a:lnSpc>
                <a:spcPct val="102000"/>
              </a:lnSpc>
              <a:spcBef>
                <a:spcPts val="335"/>
              </a:spcBef>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L’elaborazione della procedura deve derivare dalla valutazione dei rischi (punto 5), tenendo conto dei criteri volti a definire i vari aspetti di sicurezza delle diverse attività lavorative che comprendono:</a:t>
            </a:r>
            <a:r>
              <a:rPr lang="it-IT" dirty="0">
                <a:solidFill>
                  <a:srgbClr val="0070C0"/>
                </a:solidFill>
                <a:latin typeface="Arial" panose="020B0604020202020204" pitchFamily="34" charset="0"/>
                <a:cs typeface="Arial" panose="020B0604020202020204" pitchFamily="34" charset="0"/>
              </a:rPr>
              <a:t> </a:t>
            </a:r>
          </a:p>
        </p:txBody>
      </p:sp>
      <p:sp>
        <p:nvSpPr>
          <p:cNvPr id="7" name="object 3">
            <a:extLst>
              <a:ext uri="{FF2B5EF4-FFF2-40B4-BE49-F238E27FC236}">
                <a16:creationId xmlns:a16="http://schemas.microsoft.com/office/drawing/2014/main" id="{E55558FB-C51C-5C54-ED59-8A029C39BF7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4" name="Freccia a pentagono 3">
            <a:extLst>
              <a:ext uri="{FF2B5EF4-FFF2-40B4-BE49-F238E27FC236}">
                <a16:creationId xmlns:a16="http://schemas.microsoft.com/office/drawing/2014/main" id="{6CE2E5A9-B1B5-D174-66B7-A0BECA887F99}"/>
              </a:ext>
            </a:extLst>
          </p:cNvPr>
          <p:cNvSpPr/>
          <p:nvPr/>
        </p:nvSpPr>
        <p:spPr>
          <a:xfrm>
            <a:off x="512472" y="3933055"/>
            <a:ext cx="2088232" cy="811753"/>
          </a:xfrm>
          <a:prstGeom prst="homePlat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185" marR="57918" algn="ctr">
              <a:lnSpc>
                <a:spcPct val="125699"/>
              </a:lnSpc>
              <a:spcBef>
                <a:spcPts val="297"/>
              </a:spcBef>
            </a:pPr>
            <a:r>
              <a:rPr lang="it-IT" sz="1500" b="1" spc="200" dirty="0">
                <a:solidFill>
                  <a:srgbClr val="FFFFFF"/>
                </a:solidFill>
                <a:latin typeface="Arial"/>
                <a:cs typeface="Arial"/>
              </a:rPr>
              <a:t>6.2     Attività </a:t>
            </a:r>
          </a:p>
          <a:p>
            <a:pPr marL="99185" marR="57918" algn="ctr">
              <a:lnSpc>
                <a:spcPct val="125699"/>
              </a:lnSpc>
              <a:spcBef>
                <a:spcPts val="297"/>
              </a:spcBef>
            </a:pPr>
            <a:r>
              <a:rPr lang="it-IT" sz="1500" b="1" spc="200" dirty="0">
                <a:solidFill>
                  <a:srgbClr val="FFFFFF"/>
                </a:solidFill>
                <a:latin typeface="Arial"/>
                <a:cs typeface="Arial"/>
              </a:rPr>
              <a:t>preliminare</a:t>
            </a:r>
            <a:endParaRPr lang="it-IT" sz="1500" dirty="0">
              <a:latin typeface="Arial"/>
              <a:cs typeface="Arial"/>
            </a:endParaRPr>
          </a:p>
        </p:txBody>
      </p:sp>
      <p:sp>
        <p:nvSpPr>
          <p:cNvPr id="15" name="Freccia a pentagono 14">
            <a:extLst>
              <a:ext uri="{FF2B5EF4-FFF2-40B4-BE49-F238E27FC236}">
                <a16:creationId xmlns:a16="http://schemas.microsoft.com/office/drawing/2014/main" id="{DDFBF119-DB34-0B51-F4F7-D57C7E9957FC}"/>
              </a:ext>
            </a:extLst>
          </p:cNvPr>
          <p:cNvSpPr/>
          <p:nvPr/>
        </p:nvSpPr>
        <p:spPr>
          <a:xfrm>
            <a:off x="2780724" y="3933052"/>
            <a:ext cx="2088232" cy="811753"/>
          </a:xfrm>
          <a:prstGeom prst="homePlate">
            <a:avLst/>
          </a:prstGeom>
          <a:solidFill>
            <a:srgbClr val="019835"/>
          </a:solidFill>
          <a:ln>
            <a:solidFill>
              <a:srgbClr val="019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185" marR="57918" algn="ctr">
              <a:lnSpc>
                <a:spcPct val="125699"/>
              </a:lnSpc>
              <a:spcBef>
                <a:spcPts val="297"/>
              </a:spcBef>
            </a:pPr>
            <a:r>
              <a:rPr lang="it-IT" sz="1500" b="1" spc="200" dirty="0">
                <a:solidFill>
                  <a:srgbClr val="FFFFFF"/>
                </a:solidFill>
                <a:latin typeface="Arial"/>
                <a:cs typeface="Arial"/>
              </a:rPr>
              <a:t>6.3 Allestimento area lavoro</a:t>
            </a:r>
            <a:endParaRPr lang="it-IT" sz="1500" dirty="0">
              <a:latin typeface="Arial"/>
              <a:cs typeface="Arial"/>
            </a:endParaRPr>
          </a:p>
        </p:txBody>
      </p:sp>
      <p:sp>
        <p:nvSpPr>
          <p:cNvPr id="16" name="Freccia a pentagono 15">
            <a:extLst>
              <a:ext uri="{FF2B5EF4-FFF2-40B4-BE49-F238E27FC236}">
                <a16:creationId xmlns:a16="http://schemas.microsoft.com/office/drawing/2014/main" id="{E7A46DD2-A79B-394F-E7C3-521953279B44}"/>
              </a:ext>
            </a:extLst>
          </p:cNvPr>
          <p:cNvSpPr/>
          <p:nvPr/>
        </p:nvSpPr>
        <p:spPr>
          <a:xfrm>
            <a:off x="5048976" y="3933051"/>
            <a:ext cx="2088232" cy="811753"/>
          </a:xfrm>
          <a:prstGeom prst="homePlat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185" marR="57918" algn="ctr">
              <a:lnSpc>
                <a:spcPct val="125699"/>
              </a:lnSpc>
              <a:spcBef>
                <a:spcPts val="297"/>
              </a:spcBef>
            </a:pPr>
            <a:r>
              <a:rPr lang="it-IT" sz="1500" b="1" spc="200" dirty="0">
                <a:solidFill>
                  <a:srgbClr val="FFFFFF"/>
                </a:solidFill>
                <a:latin typeface="Arial"/>
                <a:cs typeface="Arial"/>
              </a:rPr>
              <a:t>6.4      Lavoro all’interno</a:t>
            </a:r>
            <a:endParaRPr lang="it-IT" sz="1500" dirty="0">
              <a:latin typeface="Arial"/>
              <a:cs typeface="Arial"/>
            </a:endParaRPr>
          </a:p>
        </p:txBody>
      </p:sp>
      <p:sp>
        <p:nvSpPr>
          <p:cNvPr id="17" name="Freccia a pentagono 16">
            <a:extLst>
              <a:ext uri="{FF2B5EF4-FFF2-40B4-BE49-F238E27FC236}">
                <a16:creationId xmlns:a16="http://schemas.microsoft.com/office/drawing/2014/main" id="{E283BD01-6551-0A81-E261-85F16A0218A6}"/>
              </a:ext>
            </a:extLst>
          </p:cNvPr>
          <p:cNvSpPr/>
          <p:nvPr/>
        </p:nvSpPr>
        <p:spPr>
          <a:xfrm>
            <a:off x="7317228" y="4335711"/>
            <a:ext cx="2088232" cy="811753"/>
          </a:xfrm>
          <a:prstGeom prst="homePlat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185" marR="57918" algn="ctr">
              <a:lnSpc>
                <a:spcPct val="125699"/>
              </a:lnSpc>
              <a:spcBef>
                <a:spcPts val="297"/>
              </a:spcBef>
            </a:pPr>
            <a:r>
              <a:rPr lang="it-IT" sz="1500" b="1" spc="200" dirty="0">
                <a:solidFill>
                  <a:srgbClr val="FFFFFF"/>
                </a:solidFill>
                <a:latin typeface="Arial"/>
                <a:cs typeface="Arial"/>
              </a:rPr>
              <a:t>6.5 Eventuale emergenza</a:t>
            </a:r>
            <a:endParaRPr lang="it-IT" sz="1500" dirty="0">
              <a:latin typeface="Arial"/>
              <a:cs typeface="Arial"/>
            </a:endParaRPr>
          </a:p>
        </p:txBody>
      </p:sp>
      <p:sp>
        <p:nvSpPr>
          <p:cNvPr id="19" name="Freccia a pentagono 18">
            <a:extLst>
              <a:ext uri="{FF2B5EF4-FFF2-40B4-BE49-F238E27FC236}">
                <a16:creationId xmlns:a16="http://schemas.microsoft.com/office/drawing/2014/main" id="{F84E8B7D-6447-4091-F56C-BF7532F9908A}"/>
              </a:ext>
            </a:extLst>
          </p:cNvPr>
          <p:cNvSpPr/>
          <p:nvPr/>
        </p:nvSpPr>
        <p:spPr>
          <a:xfrm>
            <a:off x="9585480" y="3933050"/>
            <a:ext cx="2088232" cy="811753"/>
          </a:xfrm>
          <a:prstGeom prst="homePlate">
            <a:avLst>
              <a:gd name="adj" fmla="val 0"/>
            </a:avLst>
          </a:prstGeom>
          <a:solidFill>
            <a:srgbClr val="019835"/>
          </a:solidFill>
          <a:ln>
            <a:solidFill>
              <a:srgbClr val="019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185" marR="57918" algn="ctr">
              <a:lnSpc>
                <a:spcPct val="125699"/>
              </a:lnSpc>
              <a:spcBef>
                <a:spcPts val="297"/>
              </a:spcBef>
            </a:pPr>
            <a:r>
              <a:rPr lang="it-IT" sz="1500" b="1" spc="200" dirty="0">
                <a:solidFill>
                  <a:srgbClr val="FFFFFF"/>
                </a:solidFill>
                <a:latin typeface="Arial"/>
                <a:cs typeface="Arial"/>
              </a:rPr>
              <a:t>6.6 Conclusione operazioni</a:t>
            </a:r>
            <a:endParaRPr lang="it-IT" sz="1500" dirty="0">
              <a:latin typeface="Arial"/>
              <a:cs typeface="Arial"/>
            </a:endParaRPr>
          </a:p>
        </p:txBody>
      </p:sp>
      <p:cxnSp>
        <p:nvCxnSpPr>
          <p:cNvPr id="21" name="Connettore diritto 20">
            <a:extLst>
              <a:ext uri="{FF2B5EF4-FFF2-40B4-BE49-F238E27FC236}">
                <a16:creationId xmlns:a16="http://schemas.microsoft.com/office/drawing/2014/main" id="{899696D1-F2B1-3B8D-27CF-8AE2C2572D5E}"/>
              </a:ext>
            </a:extLst>
          </p:cNvPr>
          <p:cNvCxnSpPr>
            <a:cxnSpLocks/>
          </p:cNvCxnSpPr>
          <p:nvPr/>
        </p:nvCxnSpPr>
        <p:spPr>
          <a:xfrm>
            <a:off x="4963328" y="2780928"/>
            <a:ext cx="0" cy="331236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2" name="CasellaDiTesto 21">
            <a:extLst>
              <a:ext uri="{FF2B5EF4-FFF2-40B4-BE49-F238E27FC236}">
                <a16:creationId xmlns:a16="http://schemas.microsoft.com/office/drawing/2014/main" id="{EC63641F-D707-B413-7E16-3CC390373DB5}"/>
              </a:ext>
            </a:extLst>
          </p:cNvPr>
          <p:cNvSpPr txBox="1"/>
          <p:nvPr/>
        </p:nvSpPr>
        <p:spPr>
          <a:xfrm>
            <a:off x="924922" y="3240208"/>
            <a:ext cx="4071359" cy="360996"/>
          </a:xfrm>
          <a:prstGeom prst="rect">
            <a:avLst/>
          </a:prstGeom>
          <a:noFill/>
        </p:spPr>
        <p:txBody>
          <a:bodyPr wrap="square">
            <a:spAutoFit/>
          </a:bodyPr>
          <a:lstStyle/>
          <a:p>
            <a:pPr marL="342265" marR="334645">
              <a:lnSpc>
                <a:spcPct val="104000"/>
              </a:lnSpc>
              <a:spcBef>
                <a:spcPts val="2400"/>
              </a:spcBef>
              <a:spcAft>
                <a:spcPts val="600"/>
              </a:spcAft>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Attività pre-ingresso</a:t>
            </a: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23" name="CasellaDiTesto 22">
            <a:extLst>
              <a:ext uri="{FF2B5EF4-FFF2-40B4-BE49-F238E27FC236}">
                <a16:creationId xmlns:a16="http://schemas.microsoft.com/office/drawing/2014/main" id="{7EB10A4D-D062-2D33-0B5C-CC46AC8DDEED}"/>
              </a:ext>
            </a:extLst>
          </p:cNvPr>
          <p:cNvSpPr txBox="1"/>
          <p:nvPr/>
        </p:nvSpPr>
        <p:spPr>
          <a:xfrm>
            <a:off x="6456040" y="3240208"/>
            <a:ext cx="4071359" cy="360996"/>
          </a:xfrm>
          <a:prstGeom prst="rect">
            <a:avLst/>
          </a:prstGeom>
          <a:noFill/>
        </p:spPr>
        <p:txBody>
          <a:bodyPr wrap="square">
            <a:spAutoFit/>
          </a:bodyPr>
          <a:lstStyle/>
          <a:p>
            <a:pPr marL="342265" marR="334645">
              <a:lnSpc>
                <a:spcPct val="104000"/>
              </a:lnSpc>
              <a:spcBef>
                <a:spcPts val="2400"/>
              </a:spcBef>
              <a:spcAft>
                <a:spcPts val="600"/>
              </a:spcAft>
            </a:pP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Attività post-ingresso</a:t>
            </a: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25" name="Freccia a destra 24">
            <a:extLst>
              <a:ext uri="{FF2B5EF4-FFF2-40B4-BE49-F238E27FC236}">
                <a16:creationId xmlns:a16="http://schemas.microsoft.com/office/drawing/2014/main" id="{443D6FA8-A03B-BCE0-F9F8-90B94E8D7AA9}"/>
              </a:ext>
            </a:extLst>
          </p:cNvPr>
          <p:cNvSpPr/>
          <p:nvPr/>
        </p:nvSpPr>
        <p:spPr>
          <a:xfrm rot="5400000">
            <a:off x="10350051" y="4834765"/>
            <a:ext cx="559090" cy="680358"/>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b="1" dirty="0">
              <a:latin typeface="Arial" panose="020B0604020202020204" pitchFamily="34" charset="0"/>
              <a:cs typeface="Arial" panose="020B0604020202020204" pitchFamily="34" charset="0"/>
            </a:endParaRPr>
          </a:p>
        </p:txBody>
      </p:sp>
      <p:sp>
        <p:nvSpPr>
          <p:cNvPr id="26" name="Freccia a pentagono 25">
            <a:extLst>
              <a:ext uri="{FF2B5EF4-FFF2-40B4-BE49-F238E27FC236}">
                <a16:creationId xmlns:a16="http://schemas.microsoft.com/office/drawing/2014/main" id="{1C85D2DC-2A9D-B4EA-1A5E-2918F7947D03}"/>
              </a:ext>
            </a:extLst>
          </p:cNvPr>
          <p:cNvSpPr/>
          <p:nvPr/>
        </p:nvSpPr>
        <p:spPr>
          <a:xfrm>
            <a:off x="9145312" y="5531739"/>
            <a:ext cx="2863769" cy="639343"/>
          </a:xfrm>
          <a:prstGeom prst="homePlate">
            <a:avLst>
              <a:gd name="adj" fmla="val 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185" marR="57918" algn="ctr">
              <a:lnSpc>
                <a:spcPct val="125699"/>
              </a:lnSpc>
              <a:spcBef>
                <a:spcPts val="297"/>
              </a:spcBef>
            </a:pPr>
            <a:r>
              <a:rPr lang="it-IT" sz="1200" b="1" spc="200" dirty="0">
                <a:solidFill>
                  <a:srgbClr val="FFFFFF"/>
                </a:solidFill>
                <a:latin typeface="Arial"/>
                <a:cs typeface="Arial"/>
              </a:rPr>
              <a:t>Eventuale aggiornamento VdR e/o procedura</a:t>
            </a:r>
            <a:endParaRPr lang="it-IT" sz="1200" dirty="0">
              <a:latin typeface="Arial"/>
              <a:cs typeface="Arial"/>
            </a:endParaRPr>
          </a:p>
        </p:txBody>
      </p:sp>
    </p:spTree>
    <p:extLst>
      <p:ext uri="{BB962C8B-B14F-4D97-AF65-F5344CB8AC3E}">
        <p14:creationId xmlns:p14="http://schemas.microsoft.com/office/powerpoint/2010/main" val="28137820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64</a:t>
            </a:fld>
            <a:endParaRPr spc="-28" dirty="0"/>
          </a:p>
        </p:txBody>
      </p:sp>
      <p:sp>
        <p:nvSpPr>
          <p:cNvPr id="6" name="CasellaDiTesto 5">
            <a:extLst>
              <a:ext uri="{FF2B5EF4-FFF2-40B4-BE49-F238E27FC236}">
                <a16:creationId xmlns:a16="http://schemas.microsoft.com/office/drawing/2014/main" id="{0AE4DCC8-4660-DE59-9829-4DD48A139ACD}"/>
              </a:ext>
            </a:extLst>
          </p:cNvPr>
          <p:cNvSpPr txBox="1"/>
          <p:nvPr/>
        </p:nvSpPr>
        <p:spPr>
          <a:xfrm>
            <a:off x="-96688" y="2026431"/>
            <a:ext cx="11837322" cy="3550011"/>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6.2 – Attività preliminare:</a:t>
            </a:r>
          </a:p>
          <a:p>
            <a:pPr marL="626745" indent="-285750">
              <a:lnSpc>
                <a:spcPct val="200000"/>
              </a:lnSpc>
              <a:spcBef>
                <a:spcPts val="645"/>
              </a:spcBef>
              <a:buFontTx/>
              <a:buChar char="-"/>
            </a:pPr>
            <a:r>
              <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rPr>
              <a:t>Predisposizione procedura per esecuzione attività </a:t>
            </a:r>
          </a:p>
          <a:p>
            <a:pPr marL="626745" indent="-285750">
              <a:lnSpc>
                <a:spcPct val="200000"/>
              </a:lnSpc>
              <a:spcBef>
                <a:spcPts val="645"/>
              </a:spcBef>
              <a:buFontTx/>
              <a:buChar char="-"/>
            </a:pPr>
            <a:r>
              <a:rPr lang="it-IT" dirty="0">
                <a:solidFill>
                  <a:srgbClr val="0070C0"/>
                </a:solidFill>
                <a:latin typeface="Arial" panose="020B0604020202020204" pitchFamily="34" charset="0"/>
                <a:ea typeface="Georgia" panose="02040502050405020303" pitchFamily="18" charset="0"/>
                <a:cs typeface="Arial" panose="020B0604020202020204" pitchFamily="34" charset="0"/>
              </a:rPr>
              <a:t>Predisposizione autorizzazione all’ingresso</a:t>
            </a:r>
          </a:p>
          <a:p>
            <a:pPr marL="626745" indent="-285750">
              <a:lnSpc>
                <a:spcPct val="200000"/>
              </a:lnSpc>
              <a:spcBef>
                <a:spcPts val="645"/>
              </a:spcBef>
              <a:buFontTx/>
              <a:buChar char="-"/>
            </a:pPr>
            <a:r>
              <a:rPr lang="it-IT" dirty="0">
                <a:solidFill>
                  <a:srgbClr val="0070C0"/>
                </a:solidFill>
                <a:latin typeface="Arial" panose="020B0604020202020204" pitchFamily="34" charset="0"/>
                <a:ea typeface="Georgia" panose="02040502050405020303" pitchFamily="18" charset="0"/>
                <a:cs typeface="Arial" panose="020B0604020202020204" pitchFamily="34" charset="0"/>
              </a:rPr>
              <a:t>Organizzazione riunione preliminare e attività di informazione dei lavoratori</a:t>
            </a:r>
          </a:p>
          <a:p>
            <a:pPr marL="626745" indent="-285750">
              <a:spcBef>
                <a:spcPts val="645"/>
              </a:spcBef>
              <a:buFontTx/>
              <a:buChar char="-"/>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a:spcBef>
                <a:spcPts val="645"/>
              </a:spcBef>
            </a:pPr>
            <a:r>
              <a:rPr lang="it-IT" dirty="0">
                <a:solidFill>
                  <a:srgbClr val="FF0000"/>
                </a:solidFill>
                <a:latin typeface="Arial" panose="020B0604020202020204" pitchFamily="34" charset="0"/>
                <a:ea typeface="Georgia" panose="02040502050405020303" pitchFamily="18" charset="0"/>
                <a:cs typeface="Arial" panose="020B0604020202020204" pitchFamily="34" charset="0"/>
              </a:rPr>
              <a:t>Figure coinvolte: Datore di lavoro committente e/o datore di lavoro accedente – entrante – attendente – preposto – [ squadra di salvataggio ]</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9074AB5C-A2CB-04F3-058C-67E93A99FC8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Tree>
    <p:extLst>
      <p:ext uri="{BB962C8B-B14F-4D97-AF65-F5344CB8AC3E}">
        <p14:creationId xmlns:p14="http://schemas.microsoft.com/office/powerpoint/2010/main" val="32962114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65</a:t>
            </a:fld>
            <a:endParaRPr spc="-28" dirty="0"/>
          </a:p>
        </p:txBody>
      </p:sp>
      <p:sp>
        <p:nvSpPr>
          <p:cNvPr id="6" name="CasellaDiTesto 5">
            <a:extLst>
              <a:ext uri="{FF2B5EF4-FFF2-40B4-BE49-F238E27FC236}">
                <a16:creationId xmlns:a16="http://schemas.microsoft.com/office/drawing/2014/main" id="{0AE4DCC8-4660-DE59-9829-4DD48A139ACD}"/>
              </a:ext>
            </a:extLst>
          </p:cNvPr>
          <p:cNvSpPr txBox="1"/>
          <p:nvPr/>
        </p:nvSpPr>
        <p:spPr>
          <a:xfrm>
            <a:off x="-96688" y="2026431"/>
            <a:ext cx="11837322" cy="949299"/>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6.2 – Attività preliminare:  contenuti minimi della procedura redatta dal datore di lavoro accedente, in conformità con la </a:t>
            </a:r>
            <a:r>
              <a:rPr lang="it-IT" sz="1800" b="1" dirty="0" err="1">
                <a:solidFill>
                  <a:srgbClr val="FF0000"/>
                </a:solidFill>
                <a:effectLst/>
                <a:latin typeface="Arial" panose="020B0604020202020204" pitchFamily="34" charset="0"/>
                <a:ea typeface="Georgia" panose="02040502050405020303" pitchFamily="18" charset="0"/>
                <a:cs typeface="Arial" panose="020B0604020202020204" pitchFamily="34" charset="0"/>
              </a:rPr>
              <a:t>VdR</a:t>
            </a:r>
            <a:endPar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9074AB5C-A2CB-04F3-058C-67E93A99FC8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graphicFrame>
        <p:nvGraphicFramePr>
          <p:cNvPr id="4" name="Tabella 3">
            <a:extLst>
              <a:ext uri="{FF2B5EF4-FFF2-40B4-BE49-F238E27FC236}">
                <a16:creationId xmlns:a16="http://schemas.microsoft.com/office/drawing/2014/main" id="{1AE9CA2B-101C-75ED-6EB7-22AEB62E0377}"/>
              </a:ext>
            </a:extLst>
          </p:cNvPr>
          <p:cNvGraphicFramePr>
            <a:graphicFrameLocks noGrp="1"/>
          </p:cNvGraphicFramePr>
          <p:nvPr>
            <p:extLst>
              <p:ext uri="{D42A27DB-BD31-4B8C-83A1-F6EECF244321}">
                <p14:modId xmlns:p14="http://schemas.microsoft.com/office/powerpoint/2010/main" val="1460325013"/>
              </p:ext>
            </p:extLst>
          </p:nvPr>
        </p:nvGraphicFramePr>
        <p:xfrm>
          <a:off x="451366" y="2636912"/>
          <a:ext cx="11289268" cy="3611629"/>
        </p:xfrm>
        <a:graphic>
          <a:graphicData uri="http://schemas.openxmlformats.org/drawingml/2006/table">
            <a:tbl>
              <a:tblPr firstRow="1" firstCol="1" bandRow="1">
                <a:tableStyleId>{5C22544A-7EE6-4342-B048-85BDC9FD1C3A}</a:tableStyleId>
              </a:tblPr>
              <a:tblGrid>
                <a:gridCol w="5644634">
                  <a:extLst>
                    <a:ext uri="{9D8B030D-6E8A-4147-A177-3AD203B41FA5}">
                      <a16:colId xmlns:a16="http://schemas.microsoft.com/office/drawing/2014/main" val="4226781785"/>
                    </a:ext>
                  </a:extLst>
                </a:gridCol>
                <a:gridCol w="5644634">
                  <a:extLst>
                    <a:ext uri="{9D8B030D-6E8A-4147-A177-3AD203B41FA5}">
                      <a16:colId xmlns:a16="http://schemas.microsoft.com/office/drawing/2014/main" val="3068422815"/>
                    </a:ext>
                  </a:extLst>
                </a:gridCol>
              </a:tblGrid>
              <a:tr h="860727">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Descrizione e caratteristiche dell’ ambiente (interne ed esterne)</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Attrezzature di lavoro e opere provvisionali individuate a seguito della valutazione dei rischi.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extLst>
                  <a:ext uri="{0D108BD9-81ED-4DB2-BD59-A6C34878D82A}">
                    <a16:rowId xmlns:a16="http://schemas.microsoft.com/office/drawing/2014/main" val="1198674067"/>
                  </a:ext>
                </a:extLst>
              </a:tr>
              <a:tr h="579202">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Descrizione delle attività (tipologia delle attività e strumentazione di rilevazione e monitoraggio)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Modalità di fruizione di energia elettrica compatibili con l’ambiente in cui si opera e in funzione della valutazione del rischio.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extLst>
                  <a:ext uri="{0D108BD9-81ED-4DB2-BD59-A6C34878D82A}">
                    <a16:rowId xmlns:a16="http://schemas.microsoft.com/office/drawing/2014/main" val="3097847895"/>
                  </a:ext>
                </a:extLst>
              </a:tr>
              <a:tr h="281986">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Cronoprogramma e individuazioni fasi e sottofasi delle attività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DPI e DPC necessari per lo svolgimento dell’attività</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extLst>
                  <a:ext uri="{0D108BD9-81ED-4DB2-BD59-A6C34878D82A}">
                    <a16:rowId xmlns:a16="http://schemas.microsoft.com/office/drawing/2014/main" val="1085359520"/>
                  </a:ext>
                </a:extLst>
              </a:tr>
              <a:tr h="579202">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Rischi presenti nelle fasi o generati</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Modalità di gestione dell’emergenza (DPI, DPC, strumentazione ed attrezzature)</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extLst>
                  <a:ext uri="{0D108BD9-81ED-4DB2-BD59-A6C34878D82A}">
                    <a16:rowId xmlns:a16="http://schemas.microsoft.com/office/drawing/2014/main" val="3343787581"/>
                  </a:ext>
                </a:extLst>
              </a:tr>
              <a:tr h="711989">
                <a:tc>
                  <a:txBody>
                    <a:bodyPr/>
                    <a:lstStyle/>
                    <a:p>
                      <a:pPr algn="ctr">
                        <a:lnSpc>
                          <a:spcPct val="115000"/>
                        </a:lnSpc>
                        <a:spcAft>
                          <a:spcPts val="800"/>
                        </a:spcAft>
                      </a:pPr>
                      <a:r>
                        <a:rPr lang="it-IT" sz="1600" b="0" kern="100">
                          <a:solidFill>
                            <a:schemeClr val="tx1"/>
                          </a:solidFill>
                          <a:effectLst/>
                          <a:latin typeface="Arial" panose="020B0604020202020204" pitchFamily="34" charset="0"/>
                          <a:cs typeface="Arial" panose="020B0604020202020204" pitchFamily="34" charset="0"/>
                        </a:rPr>
                        <a:t>Organizzazione e composizione della squadra di lavoro (lavoratore attendente, entrante, preposto, squadra di salvataggio)</a:t>
                      </a:r>
                      <a:endParaRPr lang="it-IT" sz="1600" b="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tc>
                  <a:txBody>
                    <a:bodyPr/>
                    <a:lstStyle/>
                    <a:p>
                      <a:pPr algn="ctr">
                        <a:lnSpc>
                          <a:spcPct val="115000"/>
                        </a:lnSpc>
                        <a:spcAft>
                          <a:spcPts val="800"/>
                        </a:spcAft>
                      </a:pPr>
                      <a:r>
                        <a:rPr lang="it-IT" sz="1600" b="0" kern="100" dirty="0">
                          <a:solidFill>
                            <a:srgbClr val="FF0000"/>
                          </a:solidFill>
                          <a:effectLst/>
                          <a:latin typeface="Arial" panose="020B0604020202020204" pitchFamily="34" charset="0"/>
                          <a:cs typeface="Arial" panose="020B0604020202020204" pitchFamily="34" charset="0"/>
                        </a:rPr>
                        <a:t>N.B. I lavoratori devono essere addestrati all’uso di attrezzature di lavoro e strumentazione e monitoraggio. </a:t>
                      </a:r>
                      <a:endParaRPr lang="it-IT" sz="1600" b="0" kern="100" dirty="0">
                        <a:solidFill>
                          <a:srgbClr val="FF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nchorCtr="1">
                    <a:solidFill>
                      <a:schemeClr val="tx2">
                        <a:lumMod val="40000"/>
                        <a:lumOff val="60000"/>
                      </a:schemeClr>
                    </a:solidFill>
                  </a:tcPr>
                </a:tc>
                <a:extLst>
                  <a:ext uri="{0D108BD9-81ED-4DB2-BD59-A6C34878D82A}">
                    <a16:rowId xmlns:a16="http://schemas.microsoft.com/office/drawing/2014/main" val="778131533"/>
                  </a:ext>
                </a:extLst>
              </a:tr>
            </a:tbl>
          </a:graphicData>
        </a:graphic>
      </p:graphicFrame>
    </p:spTree>
    <p:extLst>
      <p:ext uri="{BB962C8B-B14F-4D97-AF65-F5344CB8AC3E}">
        <p14:creationId xmlns:p14="http://schemas.microsoft.com/office/powerpoint/2010/main" val="24759709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3DECC-6DEA-B3A5-D915-348CAB57888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CAA45EB-EA80-46A8-D694-D0F6D63F7B5E}"/>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25BC62B6-B75C-BC8C-AFB1-C83126394A69}"/>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66</a:t>
            </a:fld>
            <a:endParaRPr spc="-28" dirty="0"/>
          </a:p>
        </p:txBody>
      </p:sp>
      <p:sp>
        <p:nvSpPr>
          <p:cNvPr id="6" name="CasellaDiTesto 5">
            <a:extLst>
              <a:ext uri="{FF2B5EF4-FFF2-40B4-BE49-F238E27FC236}">
                <a16:creationId xmlns:a16="http://schemas.microsoft.com/office/drawing/2014/main" id="{8808F5CB-E2A1-28F3-6F33-4106D15ED868}"/>
              </a:ext>
            </a:extLst>
          </p:cNvPr>
          <p:cNvSpPr txBox="1"/>
          <p:nvPr/>
        </p:nvSpPr>
        <p:spPr>
          <a:xfrm>
            <a:off x="-132196" y="2026431"/>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6.2 – Attività preliminare: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c</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ompiti (e requisiti) dei lavoratori impiegati nelle attività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p.</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to 9)</a:t>
            </a: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291EBDBE-E225-E1D7-592B-F81916531143}"/>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graphicFrame>
        <p:nvGraphicFramePr>
          <p:cNvPr id="5" name="Tabella 4">
            <a:extLst>
              <a:ext uri="{FF2B5EF4-FFF2-40B4-BE49-F238E27FC236}">
                <a16:creationId xmlns:a16="http://schemas.microsoft.com/office/drawing/2014/main" id="{C3B9104D-365C-5946-138E-9B7145685A64}"/>
              </a:ext>
            </a:extLst>
          </p:cNvPr>
          <p:cNvGraphicFramePr>
            <a:graphicFrameLocks noGrp="1"/>
          </p:cNvGraphicFramePr>
          <p:nvPr>
            <p:extLst>
              <p:ext uri="{D42A27DB-BD31-4B8C-83A1-F6EECF244321}">
                <p14:modId xmlns:p14="http://schemas.microsoft.com/office/powerpoint/2010/main" val="429449438"/>
              </p:ext>
            </p:extLst>
          </p:nvPr>
        </p:nvGraphicFramePr>
        <p:xfrm>
          <a:off x="442635" y="2395763"/>
          <a:ext cx="11333265" cy="2529840"/>
        </p:xfrm>
        <a:graphic>
          <a:graphicData uri="http://schemas.openxmlformats.org/drawingml/2006/table">
            <a:tbl>
              <a:tblPr firstRow="1" firstCol="1" bandRow="1">
                <a:tableStyleId>{5C22544A-7EE6-4342-B048-85BDC9FD1C3A}</a:tableStyleId>
              </a:tblPr>
              <a:tblGrid>
                <a:gridCol w="2831551">
                  <a:extLst>
                    <a:ext uri="{9D8B030D-6E8A-4147-A177-3AD203B41FA5}">
                      <a16:colId xmlns:a16="http://schemas.microsoft.com/office/drawing/2014/main" val="1481454944"/>
                    </a:ext>
                  </a:extLst>
                </a:gridCol>
                <a:gridCol w="2831551">
                  <a:extLst>
                    <a:ext uri="{9D8B030D-6E8A-4147-A177-3AD203B41FA5}">
                      <a16:colId xmlns:a16="http://schemas.microsoft.com/office/drawing/2014/main" val="63581026"/>
                    </a:ext>
                  </a:extLst>
                </a:gridCol>
                <a:gridCol w="5670163">
                  <a:extLst>
                    <a:ext uri="{9D8B030D-6E8A-4147-A177-3AD203B41FA5}">
                      <a16:colId xmlns:a16="http://schemas.microsoft.com/office/drawing/2014/main" val="3440789972"/>
                    </a:ext>
                  </a:extLst>
                </a:gridCol>
              </a:tblGrid>
              <a:tr h="0">
                <a:tc>
                  <a:txBody>
                    <a:bodyPr/>
                    <a:lstStyle/>
                    <a:p>
                      <a:pPr algn="ctr">
                        <a:lnSpc>
                          <a:spcPct val="115000"/>
                        </a:lnSpc>
                        <a:spcAft>
                          <a:spcPts val="800"/>
                        </a:spcAft>
                      </a:pPr>
                      <a:r>
                        <a:rPr lang="it-IT" sz="1600" kern="100" dirty="0">
                          <a:solidFill>
                            <a:schemeClr val="bg1"/>
                          </a:solidFill>
                          <a:effectLst/>
                          <a:latin typeface="Arial" panose="020B0604020202020204" pitchFamily="34" charset="0"/>
                          <a:cs typeface="Arial" panose="020B0604020202020204" pitchFamily="34" charset="0"/>
                        </a:rPr>
                        <a:t>ENTRANTE</a:t>
                      </a:r>
                      <a:endParaRPr lang="it-IT" sz="1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60000"/>
                        <a:lumOff val="40000"/>
                      </a:schemeClr>
                    </a:solidFill>
                  </a:tcPr>
                </a:tc>
                <a:tc>
                  <a:txBody>
                    <a:bodyPr/>
                    <a:lstStyle/>
                    <a:p>
                      <a:pPr algn="ctr">
                        <a:lnSpc>
                          <a:spcPct val="115000"/>
                        </a:lnSpc>
                        <a:spcAft>
                          <a:spcPts val="800"/>
                        </a:spcAft>
                      </a:pPr>
                      <a:r>
                        <a:rPr lang="it-IT" sz="1600" kern="100" dirty="0">
                          <a:solidFill>
                            <a:schemeClr val="bg1"/>
                          </a:solidFill>
                          <a:effectLst/>
                          <a:latin typeface="Arial" panose="020B0604020202020204" pitchFamily="34" charset="0"/>
                          <a:cs typeface="Arial" panose="020B0604020202020204" pitchFamily="34" charset="0"/>
                        </a:rPr>
                        <a:t>ATTENDENTE</a:t>
                      </a:r>
                      <a:endParaRPr lang="it-IT" sz="1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60000"/>
                        <a:lumOff val="40000"/>
                      </a:schemeClr>
                    </a:solidFill>
                  </a:tcPr>
                </a:tc>
                <a:tc>
                  <a:txBody>
                    <a:bodyPr/>
                    <a:lstStyle/>
                    <a:p>
                      <a:pPr algn="ctr">
                        <a:lnSpc>
                          <a:spcPct val="115000"/>
                        </a:lnSpc>
                        <a:spcAft>
                          <a:spcPts val="800"/>
                        </a:spcAft>
                      </a:pPr>
                      <a:r>
                        <a:rPr lang="it-IT" sz="1600" kern="100" dirty="0">
                          <a:solidFill>
                            <a:schemeClr val="bg1"/>
                          </a:solidFill>
                          <a:effectLst/>
                          <a:latin typeface="Arial" panose="020B0604020202020204" pitchFamily="34" charset="0"/>
                          <a:cs typeface="Arial" panose="020B0604020202020204" pitchFamily="34" charset="0"/>
                        </a:rPr>
                        <a:t>PREPOSTO </a:t>
                      </a:r>
                      <a:endParaRPr lang="it-IT" sz="1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60000"/>
                        <a:lumOff val="40000"/>
                      </a:schemeClr>
                    </a:solidFill>
                  </a:tcPr>
                </a:tc>
                <a:extLst>
                  <a:ext uri="{0D108BD9-81ED-4DB2-BD59-A6C34878D82A}">
                    <a16:rowId xmlns:a16="http://schemas.microsoft.com/office/drawing/2014/main" val="2008067831"/>
                  </a:ext>
                </a:extLst>
              </a:tr>
              <a:tr h="0">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Informazione e formazione fattori di rischio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Conoscenza pericoli presenti e procedure di lavoro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Conoscenza dei rischi associati con le attività e le operazioni previste, oltre ai rischi specifici</a:t>
                      </a:r>
                    </a:p>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dell’ambiente e del contesto in cui si opera</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3840546997"/>
                  </a:ext>
                </a:extLst>
              </a:tr>
              <a:tr h="0">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Addestramento applicazione procedure lavoro ed emergenza</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Partecipare alla riunione preliminare</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986543868"/>
                  </a:ext>
                </a:extLst>
              </a:tr>
              <a:tr h="0">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Conoscenza caratteristiche DPI</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gn="ct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1727660997"/>
                  </a:ext>
                </a:extLst>
              </a:tr>
            </a:tbl>
          </a:graphicData>
        </a:graphic>
      </p:graphicFrame>
      <p:sp>
        <p:nvSpPr>
          <p:cNvPr id="9" name="CasellaDiTesto 8">
            <a:extLst>
              <a:ext uri="{FF2B5EF4-FFF2-40B4-BE49-F238E27FC236}">
                <a16:creationId xmlns:a16="http://schemas.microsoft.com/office/drawing/2014/main" id="{9E7C20F2-AF06-B84C-2B15-656E1DAEC998}"/>
              </a:ext>
            </a:extLst>
          </p:cNvPr>
          <p:cNvSpPr txBox="1"/>
          <p:nvPr/>
        </p:nvSpPr>
        <p:spPr>
          <a:xfrm>
            <a:off x="395535" y="4935105"/>
            <a:ext cx="11333265" cy="1350819"/>
          </a:xfrm>
          <a:prstGeom prst="rect">
            <a:avLst/>
          </a:prstGeom>
          <a:noFill/>
        </p:spPr>
        <p:txBody>
          <a:bodyPr wrap="square">
            <a:spAutoFit/>
          </a:bodyPr>
          <a:lstStyle/>
          <a:p>
            <a:pPr algn="just">
              <a:lnSpc>
                <a:spcPct val="115000"/>
              </a:lnSpc>
              <a:spcAft>
                <a:spcPts val="800"/>
              </a:spcAft>
            </a:pPr>
            <a:r>
              <a:rPr lang="it-IT" sz="18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N.B. </a:t>
            </a:r>
            <a:r>
              <a:rPr lang="it-IT" sz="1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Preposto (p.to 9.4) e squadra di salvataggio (p.to 9.3) devono essere in possesso di tutti i requisiti previsti per il lavoratore entrante. Inoltre, i componenti della squadra di salvataggio devono anche conoscere ed essere addestrati ad applicare le procedure di emergenza e utilizzare i presidi e le attrezzature per le attività di salvataggio.</a:t>
            </a:r>
          </a:p>
        </p:txBody>
      </p:sp>
    </p:spTree>
    <p:extLst>
      <p:ext uri="{BB962C8B-B14F-4D97-AF65-F5344CB8AC3E}">
        <p14:creationId xmlns:p14="http://schemas.microsoft.com/office/powerpoint/2010/main" val="17539292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67</a:t>
            </a:fld>
            <a:endParaRPr spc="-28" dirty="0"/>
          </a:p>
        </p:txBody>
      </p:sp>
      <p:sp>
        <p:nvSpPr>
          <p:cNvPr id="7" name="object 3">
            <a:extLst>
              <a:ext uri="{FF2B5EF4-FFF2-40B4-BE49-F238E27FC236}">
                <a16:creationId xmlns:a16="http://schemas.microsoft.com/office/drawing/2014/main" id="{9074AB5C-A2CB-04F3-058C-67E93A99FC8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8" name="Text Box 4">
            <a:extLst>
              <a:ext uri="{FF2B5EF4-FFF2-40B4-BE49-F238E27FC236}">
                <a16:creationId xmlns:a16="http://schemas.microsoft.com/office/drawing/2014/main" id="{429EA6C5-2FF4-2645-61DB-1CBBA1DC45D2}"/>
              </a:ext>
            </a:extLst>
          </p:cNvPr>
          <p:cNvSpPr txBox="1">
            <a:spLocks noChangeArrowheads="1"/>
          </p:cNvSpPr>
          <p:nvPr/>
        </p:nvSpPr>
        <p:spPr bwMode="auto">
          <a:xfrm>
            <a:off x="335360" y="2780928"/>
            <a:ext cx="11323320" cy="3093154"/>
          </a:xfrm>
          <a:prstGeom prst="rect">
            <a:avLst/>
          </a:prstGeom>
          <a:noFill/>
          <a:ln>
            <a:noFill/>
          </a:ln>
          <a:effectLst/>
        </p:spPr>
        <p:txBody>
          <a:bodyPr wrap="square">
            <a:spAutoFit/>
          </a:bodyPr>
          <a:lstStyle>
            <a:lvl1pPr algn="l">
              <a:defRPr>
                <a:solidFill>
                  <a:schemeClr val="tx1"/>
                </a:solidFill>
                <a:latin typeface="Arial" pitchFamily="34" charset="0"/>
              </a:defRPr>
            </a:lvl1pPr>
            <a:lvl2pPr marL="742950" indent="-285750" algn="l">
              <a:defRPr>
                <a:solidFill>
                  <a:schemeClr val="tx1"/>
                </a:solidFill>
                <a:latin typeface="Arial" pitchFamily="34" charset="0"/>
              </a:defRPr>
            </a:lvl2pPr>
            <a:lvl3pPr marL="1143000" indent="-228600" algn="l">
              <a:defRPr>
                <a:solidFill>
                  <a:schemeClr val="tx1"/>
                </a:solidFill>
                <a:latin typeface="Arial" pitchFamily="34" charset="0"/>
              </a:defRPr>
            </a:lvl3pPr>
            <a:lvl4pPr marL="1600200" indent="-228600" algn="l">
              <a:defRPr>
                <a:solidFill>
                  <a:schemeClr val="tx1"/>
                </a:solidFill>
                <a:latin typeface="Arial" pitchFamily="34" charset="0"/>
              </a:defRPr>
            </a:lvl4pPr>
            <a:lvl5pPr marL="2057400" indent="-228600" algn="l">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just" eaLnBrk="0" hangingPunct="0">
              <a:spcAft>
                <a:spcPts val="600"/>
              </a:spcAft>
              <a:defRPr/>
            </a:pPr>
            <a:r>
              <a:rPr lang="it-IT" altLang="it-IT" dirty="0">
                <a:solidFill>
                  <a:srgbClr val="0070C0"/>
                </a:solidFill>
                <a:cs typeface="Arial" panose="020B0604020202020204" pitchFamily="34" charset="0"/>
              </a:rPr>
              <a:t>Prima dell’inizio dei lavori:</a:t>
            </a:r>
          </a:p>
          <a:p>
            <a:pPr algn="just" eaLnBrk="0" hangingPunct="0">
              <a:spcAft>
                <a:spcPts val="600"/>
              </a:spcAft>
              <a:defRPr/>
            </a:pPr>
            <a:r>
              <a:rPr lang="it-IT" altLang="it-IT" dirty="0">
                <a:solidFill>
                  <a:srgbClr val="0070C0"/>
                </a:solidFill>
                <a:cs typeface="Arial" panose="020B0604020202020204" pitchFamily="34" charset="0"/>
              </a:rPr>
              <a:t>il datore di lavoro (DL) che esegue attività con propri dipendenti all’interno degli ambienti presenti nel proprio ciclo produttivo, in funzione delle proprie modalità organizzative per la gestione e autorizzazione all’esecuzione delle attività negli ambienti confinati e/o sospetti di inquinamento, deve:</a:t>
            </a:r>
          </a:p>
          <a:p>
            <a:pPr algn="just" eaLnBrk="0" hangingPunct="0">
              <a:spcAft>
                <a:spcPts val="600"/>
              </a:spcAft>
              <a:defRPr/>
            </a:pPr>
            <a:r>
              <a:rPr lang="it-IT" altLang="it-IT" dirty="0">
                <a:solidFill>
                  <a:srgbClr val="0070C0"/>
                </a:solidFill>
                <a:cs typeface="Arial" panose="020B0604020202020204" pitchFamily="34" charset="0"/>
              </a:rPr>
              <a:t>- organizzare una riunione preliminare, allo scopo di condividere i contenuti delle procedure operative con evidenza della presenza del personale coinvolto nelle lavorazioni e nelle fasi preliminari;</a:t>
            </a:r>
          </a:p>
          <a:p>
            <a:pPr algn="just" eaLnBrk="0" hangingPunct="0">
              <a:spcAft>
                <a:spcPts val="600"/>
              </a:spcAft>
              <a:defRPr/>
            </a:pPr>
            <a:r>
              <a:rPr lang="it-IT" altLang="it-IT" dirty="0">
                <a:solidFill>
                  <a:srgbClr val="0070C0"/>
                </a:solidFill>
                <a:cs typeface="Arial" panose="020B0604020202020204" pitchFamily="34" charset="0"/>
              </a:rPr>
              <a:t>- predisporre un documento di autorizzazione all’ingresso (punto 3.2), che consenta di registrare, per esempio attraverso un percorso guidato mediante checklist, l’avvenuta esecuzione di tutti i controlli </a:t>
            </a:r>
            <a:r>
              <a:rPr lang="it-IT" altLang="it-IT" dirty="0" err="1">
                <a:solidFill>
                  <a:srgbClr val="0070C0"/>
                </a:solidFill>
                <a:cs typeface="Arial" panose="020B0604020202020204" pitchFamily="34" charset="0"/>
              </a:rPr>
              <a:t>pre</a:t>
            </a:r>
            <a:r>
              <a:rPr lang="it-IT" altLang="it-IT" dirty="0">
                <a:solidFill>
                  <a:srgbClr val="0070C0"/>
                </a:solidFill>
                <a:cs typeface="Arial" panose="020B0604020202020204" pitchFamily="34" charset="0"/>
              </a:rPr>
              <a:t>-ingresso previsti dalle procedure operative a seguito della valutazione dei rischi. L’accesso può avvenire solo successivamente alla compilazione del modulo di autorizzazione</a:t>
            </a:r>
          </a:p>
        </p:txBody>
      </p:sp>
      <p:sp>
        <p:nvSpPr>
          <p:cNvPr id="6" name="CasellaDiTesto 5">
            <a:extLst>
              <a:ext uri="{FF2B5EF4-FFF2-40B4-BE49-F238E27FC236}">
                <a16:creationId xmlns:a16="http://schemas.microsoft.com/office/drawing/2014/main" id="{9DF8520A-ADCB-E1A5-0C4C-0335C2D6A55F}"/>
              </a:ext>
            </a:extLst>
          </p:cNvPr>
          <p:cNvSpPr txBox="1"/>
          <p:nvPr/>
        </p:nvSpPr>
        <p:spPr>
          <a:xfrm>
            <a:off x="270" y="2218079"/>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6.2 – Attività preliminare</a:t>
            </a: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11837502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1D2B-969A-0969-B8B3-0507DFB09FB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0ED243D-5E64-D560-685B-EC50AC12520A}"/>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8490B1B1-B1B3-4DA3-5E93-BE738F967C81}"/>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68</a:t>
            </a:fld>
            <a:endParaRPr spc="-28" dirty="0"/>
          </a:p>
        </p:txBody>
      </p:sp>
      <p:sp>
        <p:nvSpPr>
          <p:cNvPr id="7" name="object 3">
            <a:extLst>
              <a:ext uri="{FF2B5EF4-FFF2-40B4-BE49-F238E27FC236}">
                <a16:creationId xmlns:a16="http://schemas.microsoft.com/office/drawing/2014/main" id="{9074AB5C-A2CB-04F3-058C-67E93A99FC89}"/>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9" name="Text Box 4">
            <a:extLst>
              <a:ext uri="{FF2B5EF4-FFF2-40B4-BE49-F238E27FC236}">
                <a16:creationId xmlns:a16="http://schemas.microsoft.com/office/drawing/2014/main" id="{989076F2-8514-DB77-F9B1-0862C801287D}"/>
              </a:ext>
            </a:extLst>
          </p:cNvPr>
          <p:cNvSpPr txBox="1">
            <a:spLocks noChangeArrowheads="1"/>
          </p:cNvSpPr>
          <p:nvPr/>
        </p:nvSpPr>
        <p:spPr bwMode="auto">
          <a:xfrm>
            <a:off x="324004" y="2692109"/>
            <a:ext cx="11388619" cy="3539430"/>
          </a:xfrm>
          <a:prstGeom prst="rect">
            <a:avLst/>
          </a:prstGeom>
          <a:noFill/>
          <a:ln>
            <a:noFill/>
          </a:ln>
          <a:effectLst/>
        </p:spPr>
        <p:txBody>
          <a:bodyPr wrap="square">
            <a:spAutoFit/>
          </a:bodyPr>
          <a:lstStyle>
            <a:defPPr>
              <a:defRPr lang="it-IT"/>
            </a:defPPr>
            <a:lvl1pPr algn="just" eaLnBrk="0" hangingPunct="0">
              <a:spcAft>
                <a:spcPts val="600"/>
              </a:spcAft>
              <a:defRPr>
                <a:solidFill>
                  <a:srgbClr val="0070C0"/>
                </a:solidFill>
                <a:latin typeface="Arial" pitchFamily="34" charset="0"/>
                <a:cs typeface="Arial" panose="020B0604020202020204" pitchFamily="34" charset="0"/>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fontAlgn="base">
              <a:spcBef>
                <a:spcPct val="0"/>
              </a:spcBef>
              <a:spcAft>
                <a:spcPct val="0"/>
              </a:spcAft>
              <a:defRPr>
                <a:latin typeface="Arial" pitchFamily="34" charset="0"/>
              </a:defRPr>
            </a:lvl6pPr>
            <a:lvl7pPr marL="2971800" indent="-228600" fontAlgn="base">
              <a:spcBef>
                <a:spcPct val="0"/>
              </a:spcBef>
              <a:spcAft>
                <a:spcPct val="0"/>
              </a:spcAft>
              <a:defRPr>
                <a:latin typeface="Arial" pitchFamily="34" charset="0"/>
              </a:defRPr>
            </a:lvl7pPr>
            <a:lvl8pPr marL="3429000" indent="-228600" fontAlgn="base">
              <a:spcBef>
                <a:spcPct val="0"/>
              </a:spcBef>
              <a:spcAft>
                <a:spcPct val="0"/>
              </a:spcAft>
              <a:defRPr>
                <a:latin typeface="Arial" pitchFamily="34" charset="0"/>
              </a:defRPr>
            </a:lvl8pPr>
            <a:lvl9pPr marL="3886200" indent="-228600" fontAlgn="base">
              <a:spcBef>
                <a:spcPct val="0"/>
              </a:spcBef>
              <a:spcAft>
                <a:spcPct val="0"/>
              </a:spcAft>
              <a:defRPr>
                <a:latin typeface="Arial" pitchFamily="34" charset="0"/>
              </a:defRPr>
            </a:lvl9pPr>
          </a:lstStyle>
          <a:p>
            <a:r>
              <a:rPr lang="it-IT" altLang="it-IT" dirty="0"/>
              <a:t>Prima dell’inizio dei lavori:</a:t>
            </a:r>
          </a:p>
          <a:p>
            <a:r>
              <a:rPr lang="it-IT" altLang="it-IT" dirty="0"/>
              <a:t>il datore di lavoro (DL) che, quale committente, fa intervenire una impresa esterna, deve:</a:t>
            </a:r>
          </a:p>
          <a:p>
            <a:r>
              <a:rPr lang="it-IT" altLang="it-IT" dirty="0"/>
              <a:t>- organizzare una riunione preliminare di coordinamento, allo scopo di condividere i contenuti delle procedure operative;</a:t>
            </a:r>
          </a:p>
          <a:p>
            <a:r>
              <a:rPr lang="it-IT" altLang="it-IT" dirty="0"/>
              <a:t>- predisporre un documento di autorizzazione all’ingresso (punto 3.2), che consenta di registrare, per esempio attraverso un percorso guidato mediante checklist, l’avvenuta esecuzione di tutti i controlli pre-ingresso previsti dalle proprie procedure operative. L’accesso può avvenire solo successivamente alla compilazione del modulo di autorizzazione all’ingresso;</a:t>
            </a:r>
          </a:p>
          <a:p>
            <a:r>
              <a:rPr lang="it-IT" altLang="it-IT" dirty="0"/>
              <a:t>- fornire l’informazione per i lavoratori delle imprese appaltatrici sulle caratteristiche dei luoghi dove devono operare, degli ambienti e dei rischi, compresi quelli derivanti dai precedenti utilizzi, e sulle procedure operative e di emergenza in relazione alla propria attività.</a:t>
            </a:r>
          </a:p>
        </p:txBody>
      </p:sp>
      <p:sp>
        <p:nvSpPr>
          <p:cNvPr id="4" name="CasellaDiTesto 3">
            <a:extLst>
              <a:ext uri="{FF2B5EF4-FFF2-40B4-BE49-F238E27FC236}">
                <a16:creationId xmlns:a16="http://schemas.microsoft.com/office/drawing/2014/main" id="{FC46A8F8-4474-5AA8-4F35-F646525CFBB0}"/>
              </a:ext>
            </a:extLst>
          </p:cNvPr>
          <p:cNvSpPr txBox="1"/>
          <p:nvPr/>
        </p:nvSpPr>
        <p:spPr>
          <a:xfrm>
            <a:off x="0" y="2197218"/>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6.2 – Attività preliminare</a:t>
            </a: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3833505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4C10D-118E-7A1A-FA99-AC295D379FA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BFF86E2-8E49-6781-46A9-EF171EA7A30F}"/>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66093B3D-0EA0-7F77-B3EE-E9F1D0ED948F}"/>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69</a:t>
            </a:fld>
            <a:endParaRPr spc="-28" dirty="0"/>
          </a:p>
        </p:txBody>
      </p:sp>
      <p:sp>
        <p:nvSpPr>
          <p:cNvPr id="6" name="CasellaDiTesto 5">
            <a:extLst>
              <a:ext uri="{FF2B5EF4-FFF2-40B4-BE49-F238E27FC236}">
                <a16:creationId xmlns:a16="http://schemas.microsoft.com/office/drawing/2014/main" id="{CB09544C-D900-919E-35A3-77F55A6337A0}"/>
              </a:ext>
            </a:extLst>
          </p:cNvPr>
          <p:cNvSpPr txBox="1"/>
          <p:nvPr/>
        </p:nvSpPr>
        <p:spPr>
          <a:xfrm>
            <a:off x="-96688" y="2026431"/>
            <a:ext cx="11837322" cy="646331"/>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6.3 – Allestimento dell’area di lavoro: contenuti minimi della procedura redatta dal datore di lavoro accedente, in conformità con la </a:t>
            </a:r>
            <a:r>
              <a:rPr lang="it-IT" sz="1800" b="1" dirty="0" err="1">
                <a:solidFill>
                  <a:srgbClr val="FF0000"/>
                </a:solidFill>
                <a:effectLst/>
                <a:latin typeface="Arial" panose="020B0604020202020204" pitchFamily="34" charset="0"/>
                <a:ea typeface="Georgia" panose="02040502050405020303" pitchFamily="18" charset="0"/>
                <a:cs typeface="Arial" panose="020B0604020202020204" pitchFamily="34" charset="0"/>
              </a:rPr>
              <a:t>VdR</a:t>
            </a:r>
            <a:endPar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58C56988-DBC3-E326-C990-EF028F2AD59C}"/>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4" name="CasellaDiTesto 3">
            <a:extLst>
              <a:ext uri="{FF2B5EF4-FFF2-40B4-BE49-F238E27FC236}">
                <a16:creationId xmlns:a16="http://schemas.microsoft.com/office/drawing/2014/main" id="{A298A3A6-3785-101B-31BC-F9E8A2023030}"/>
              </a:ext>
            </a:extLst>
          </p:cNvPr>
          <p:cNvSpPr txBox="1"/>
          <p:nvPr/>
        </p:nvSpPr>
        <p:spPr>
          <a:xfrm>
            <a:off x="-96688" y="5941754"/>
            <a:ext cx="9289032" cy="369332"/>
          </a:xfrm>
          <a:prstGeom prst="rect">
            <a:avLst/>
          </a:prstGeom>
          <a:noFill/>
        </p:spPr>
        <p:txBody>
          <a:bodyPr wrap="square">
            <a:spAutoFit/>
          </a:bodyPr>
          <a:lstStyle/>
          <a:p>
            <a:pPr marL="340995">
              <a:spcBef>
                <a:spcPts val="645"/>
              </a:spcBef>
            </a:pPr>
            <a:r>
              <a:rPr lang="it-IT" dirty="0">
                <a:solidFill>
                  <a:srgbClr val="FF0000"/>
                </a:solidFill>
                <a:latin typeface="Arial" panose="020B0604020202020204" pitchFamily="34" charset="0"/>
                <a:ea typeface="Georgia" panose="02040502050405020303" pitchFamily="18" charset="0"/>
                <a:cs typeface="Arial" panose="020B0604020202020204" pitchFamily="34" charset="0"/>
              </a:rPr>
              <a:t>Figure coinvolte: entrante – attendente – preposto – [ squadra di salvataggio ]</a:t>
            </a: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graphicFrame>
        <p:nvGraphicFramePr>
          <p:cNvPr id="5" name="Tabella 4">
            <a:extLst>
              <a:ext uri="{FF2B5EF4-FFF2-40B4-BE49-F238E27FC236}">
                <a16:creationId xmlns:a16="http://schemas.microsoft.com/office/drawing/2014/main" id="{0344B328-542C-9A36-84A4-D2802EB88691}"/>
              </a:ext>
            </a:extLst>
          </p:cNvPr>
          <p:cNvGraphicFramePr>
            <a:graphicFrameLocks noGrp="1"/>
          </p:cNvGraphicFramePr>
          <p:nvPr>
            <p:extLst>
              <p:ext uri="{D42A27DB-BD31-4B8C-83A1-F6EECF244321}">
                <p14:modId xmlns:p14="http://schemas.microsoft.com/office/powerpoint/2010/main" val="4044663335"/>
              </p:ext>
            </p:extLst>
          </p:nvPr>
        </p:nvGraphicFramePr>
        <p:xfrm>
          <a:off x="335360" y="2672762"/>
          <a:ext cx="11517982" cy="3269488"/>
        </p:xfrm>
        <a:graphic>
          <a:graphicData uri="http://schemas.openxmlformats.org/drawingml/2006/table">
            <a:tbl>
              <a:tblPr firstRow="1" firstCol="1" bandRow="1">
                <a:tableStyleId>{5C22544A-7EE6-4342-B048-85BDC9FD1C3A}</a:tableStyleId>
              </a:tblPr>
              <a:tblGrid>
                <a:gridCol w="5758991">
                  <a:extLst>
                    <a:ext uri="{9D8B030D-6E8A-4147-A177-3AD203B41FA5}">
                      <a16:colId xmlns:a16="http://schemas.microsoft.com/office/drawing/2014/main" val="1705763279"/>
                    </a:ext>
                  </a:extLst>
                </a:gridCol>
                <a:gridCol w="5758991">
                  <a:extLst>
                    <a:ext uri="{9D8B030D-6E8A-4147-A177-3AD203B41FA5}">
                      <a16:colId xmlns:a16="http://schemas.microsoft.com/office/drawing/2014/main" val="224929198"/>
                    </a:ext>
                  </a:extLst>
                </a:gridCol>
              </a:tblGrid>
              <a:tr h="0">
                <a:tc>
                  <a:txBody>
                    <a:bodyPr/>
                    <a:lstStyle/>
                    <a:p>
                      <a:pPr algn="l">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Definizione dell’area di lavoro tramite delimitazione area di lavoro e apposizione segnaletica in prossimità degli accessi</a:t>
                      </a:r>
                    </a:p>
                  </a:txBody>
                  <a:tcPr marL="68580" marR="68580" marT="0" marB="0">
                    <a:solidFill>
                      <a:schemeClr val="tx2">
                        <a:lumMod val="40000"/>
                        <a:lumOff val="60000"/>
                      </a:schemeClr>
                    </a:solidFill>
                  </a:tcPr>
                </a:tc>
                <a:tc>
                  <a:txBody>
                    <a:bodyPr/>
                    <a:lstStyle/>
                    <a:p>
                      <a:pPr algn="l">
                        <a:lnSpc>
                          <a:spcPct val="115000"/>
                        </a:lnSpc>
                        <a:spcAft>
                          <a:spcPts val="800"/>
                        </a:spcAft>
                      </a:pPr>
                      <a:r>
                        <a:rPr lang="it-IT" sz="1600" b="0" kern="100">
                          <a:solidFill>
                            <a:schemeClr val="tx1"/>
                          </a:solidFill>
                          <a:effectLst/>
                          <a:latin typeface="Arial" panose="020B0604020202020204" pitchFamily="34" charset="0"/>
                          <a:cs typeface="Arial" panose="020B0604020202020204" pitchFamily="34" charset="0"/>
                        </a:rPr>
                        <a:t>Ventilazione (naturale o meccanica) per assicurare la respirabilità dell’aria ambiente e rimuovere eventuali residui di agenti chimici pericolosi aerodispersi</a:t>
                      </a:r>
                      <a:endParaRPr lang="it-IT" sz="1600" b="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extLst>
                  <a:ext uri="{0D108BD9-81ED-4DB2-BD59-A6C34878D82A}">
                    <a16:rowId xmlns:a16="http://schemas.microsoft.com/office/drawing/2014/main" val="3032228346"/>
                  </a:ext>
                </a:extLst>
              </a:tr>
              <a:tr h="0">
                <a:tc>
                  <a:txBody>
                    <a:bodyPr/>
                    <a:lstStyle/>
                    <a:p>
                      <a:pPr algn="l">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Verifica della disponibilità e funzionalità delle attrezzature e strumentazione, dei DPI e DPC previsti;</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tc>
                  <a:txBody>
                    <a:bodyPr/>
                    <a:lstStyle/>
                    <a:p>
                      <a:pPr algn="l">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Presenza di idonei apparecchi di illuminazione, anche di emergenza</a:t>
                      </a:r>
                    </a:p>
                  </a:txBody>
                  <a:tcPr marL="68580" marR="68580" marT="0" marB="0">
                    <a:solidFill>
                      <a:schemeClr val="tx2">
                        <a:lumMod val="40000"/>
                        <a:lumOff val="60000"/>
                      </a:schemeClr>
                    </a:solidFill>
                  </a:tcPr>
                </a:tc>
                <a:extLst>
                  <a:ext uri="{0D108BD9-81ED-4DB2-BD59-A6C34878D82A}">
                    <a16:rowId xmlns:a16="http://schemas.microsoft.com/office/drawing/2014/main" val="3277134784"/>
                  </a:ext>
                </a:extLst>
              </a:tr>
              <a:tr h="0">
                <a:tc>
                  <a:txBody>
                    <a:bodyPr/>
                    <a:lstStyle/>
                    <a:p>
                      <a:pPr algn="l">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Effettuazione delle attività </a:t>
                      </a:r>
                      <a:r>
                        <a:rPr lang="it-IT" sz="1600" b="0" kern="100" dirty="0" err="1">
                          <a:solidFill>
                            <a:schemeClr val="tx1"/>
                          </a:solidFill>
                          <a:effectLst/>
                          <a:latin typeface="Arial" panose="020B0604020202020204" pitchFamily="34" charset="0"/>
                          <a:cs typeface="Arial" panose="020B0604020202020204" pitchFamily="34" charset="0"/>
                        </a:rPr>
                        <a:t>pre</a:t>
                      </a:r>
                      <a:r>
                        <a:rPr lang="it-IT" sz="1600" b="0" kern="100" dirty="0">
                          <a:solidFill>
                            <a:schemeClr val="tx1"/>
                          </a:solidFill>
                          <a:effectLst/>
                          <a:latin typeface="Arial" panose="020B0604020202020204" pitchFamily="34" charset="0"/>
                          <a:cs typeface="Arial" panose="020B0604020202020204" pitchFamily="34" charset="0"/>
                        </a:rPr>
                        <a:t>-ingresso come ad esempio: predisposizioni strutture provvisionali, separazione/segregazione dell’area di lavoro da fonti di energia o materia e verifica della qualità dell’atmosfera interna</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tc>
                  <a:txBody>
                    <a:bodyPr/>
                    <a:lstStyle/>
                    <a:p>
                      <a:pPr algn="l">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Garantire la comunicazione in continuo tra l’interno e l’esterno, anche al fine della gestione del soccorso e dell’emergenza con il  Servizio Sanitario Nazionale e corpo dei Vigili del Fuoco;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extLst>
                  <a:ext uri="{0D108BD9-81ED-4DB2-BD59-A6C34878D82A}">
                    <a16:rowId xmlns:a16="http://schemas.microsoft.com/office/drawing/2014/main" val="3592119298"/>
                  </a:ext>
                </a:extLst>
              </a:tr>
              <a:tr h="0">
                <a:tc>
                  <a:txBody>
                    <a:bodyPr/>
                    <a:lstStyle/>
                    <a:p>
                      <a:pPr algn="l">
                        <a:lnSpc>
                          <a:spcPct val="115000"/>
                        </a:lnSpc>
                        <a:spcAft>
                          <a:spcPts val="800"/>
                        </a:spcAft>
                        <a:tabLst>
                          <a:tab pos="939800" algn="l"/>
                        </a:tabLst>
                      </a:pPr>
                      <a:r>
                        <a:rPr lang="it-IT" sz="1600" b="0" kern="100" dirty="0">
                          <a:solidFill>
                            <a:schemeClr val="tx1"/>
                          </a:solidFill>
                          <a:effectLst/>
                          <a:latin typeface="Arial" panose="020B0604020202020204" pitchFamily="34" charset="0"/>
                          <a:cs typeface="Arial" panose="020B0604020202020204" pitchFamily="34" charset="0"/>
                        </a:rPr>
                        <a:t>Se necessario, svuotare e bonificare l’ambiente per rimuovere ogni possibile inquinante</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tc>
                  <a:txBody>
                    <a:bodyPr/>
                    <a:lstStyle/>
                    <a:p>
                      <a:pPr algn="l">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Verifiche che gli eventi atmosferici consentano il lavoro in sicurezza e compilazione del documento di autorizzazione all’ingresso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extLst>
                  <a:ext uri="{0D108BD9-81ED-4DB2-BD59-A6C34878D82A}">
                    <a16:rowId xmlns:a16="http://schemas.microsoft.com/office/drawing/2014/main" val="805557652"/>
                  </a:ext>
                </a:extLst>
              </a:tr>
            </a:tbl>
          </a:graphicData>
        </a:graphic>
      </p:graphicFrame>
    </p:spTree>
    <p:extLst>
      <p:ext uri="{BB962C8B-B14F-4D97-AF65-F5344CB8AC3E}">
        <p14:creationId xmlns:p14="http://schemas.microsoft.com/office/powerpoint/2010/main" val="37493529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C268-3E66-5E32-BACE-7567D1706D9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7BF266E-4E53-6473-E3F2-6F1F15927F02}"/>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F67E5552-B418-FD29-2147-2DDCDEB2979C}"/>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70</a:t>
            </a:fld>
            <a:endParaRPr spc="-28" dirty="0"/>
          </a:p>
        </p:txBody>
      </p:sp>
      <p:sp>
        <p:nvSpPr>
          <p:cNvPr id="6" name="CasellaDiTesto 5">
            <a:extLst>
              <a:ext uri="{FF2B5EF4-FFF2-40B4-BE49-F238E27FC236}">
                <a16:creationId xmlns:a16="http://schemas.microsoft.com/office/drawing/2014/main" id="{D818655B-90EF-0AE7-6F65-DFFB1070583D}"/>
              </a:ext>
            </a:extLst>
          </p:cNvPr>
          <p:cNvSpPr txBox="1"/>
          <p:nvPr/>
        </p:nvSpPr>
        <p:spPr>
          <a:xfrm>
            <a:off x="-60706" y="2026431"/>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6.3 – Allestimento dell’area di lavoro: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c</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ompiti (e requisiti) dei lavoratori impiegati nelle attività (p.to 9)</a:t>
            </a:r>
          </a:p>
        </p:txBody>
      </p:sp>
      <p:sp>
        <p:nvSpPr>
          <p:cNvPr id="7" name="object 3">
            <a:extLst>
              <a:ext uri="{FF2B5EF4-FFF2-40B4-BE49-F238E27FC236}">
                <a16:creationId xmlns:a16="http://schemas.microsoft.com/office/drawing/2014/main" id="{43FE28AC-FDEE-8B98-BF80-6CDB61CE1C78}"/>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graphicFrame>
        <p:nvGraphicFramePr>
          <p:cNvPr id="4" name="Tabella 3">
            <a:extLst>
              <a:ext uri="{FF2B5EF4-FFF2-40B4-BE49-F238E27FC236}">
                <a16:creationId xmlns:a16="http://schemas.microsoft.com/office/drawing/2014/main" id="{67063620-9D03-3A86-A952-E9C0F82C8F00}"/>
              </a:ext>
            </a:extLst>
          </p:cNvPr>
          <p:cNvGraphicFramePr>
            <a:graphicFrameLocks noGrp="1"/>
          </p:cNvGraphicFramePr>
          <p:nvPr>
            <p:extLst>
              <p:ext uri="{D42A27DB-BD31-4B8C-83A1-F6EECF244321}">
                <p14:modId xmlns:p14="http://schemas.microsoft.com/office/powerpoint/2010/main" val="821932897"/>
              </p:ext>
            </p:extLst>
          </p:nvPr>
        </p:nvGraphicFramePr>
        <p:xfrm>
          <a:off x="380303" y="2395763"/>
          <a:ext cx="11521280" cy="3576005"/>
        </p:xfrm>
        <a:graphic>
          <a:graphicData uri="http://schemas.openxmlformats.org/drawingml/2006/table">
            <a:tbl>
              <a:tblPr firstRow="1" firstCol="1" bandRow="1">
                <a:tableStyleId>{5C22544A-7EE6-4342-B048-85BDC9FD1C3A}</a:tableStyleId>
              </a:tblPr>
              <a:tblGrid>
                <a:gridCol w="2448272">
                  <a:extLst>
                    <a:ext uri="{9D8B030D-6E8A-4147-A177-3AD203B41FA5}">
                      <a16:colId xmlns:a16="http://schemas.microsoft.com/office/drawing/2014/main" val="3014725798"/>
                    </a:ext>
                  </a:extLst>
                </a:gridCol>
                <a:gridCol w="3384376">
                  <a:extLst>
                    <a:ext uri="{9D8B030D-6E8A-4147-A177-3AD203B41FA5}">
                      <a16:colId xmlns:a16="http://schemas.microsoft.com/office/drawing/2014/main" val="361209154"/>
                    </a:ext>
                  </a:extLst>
                </a:gridCol>
                <a:gridCol w="5688632">
                  <a:extLst>
                    <a:ext uri="{9D8B030D-6E8A-4147-A177-3AD203B41FA5}">
                      <a16:colId xmlns:a16="http://schemas.microsoft.com/office/drawing/2014/main" val="1601522319"/>
                    </a:ext>
                  </a:extLst>
                </a:gridCol>
              </a:tblGrid>
              <a:tr h="95947">
                <a:tc>
                  <a:txBody>
                    <a:bodyPr/>
                    <a:lstStyle/>
                    <a:p>
                      <a:pPr algn="ctr">
                        <a:lnSpc>
                          <a:spcPct val="115000"/>
                        </a:lnSpc>
                        <a:spcAft>
                          <a:spcPts val="800"/>
                        </a:spcAft>
                      </a:pPr>
                      <a:r>
                        <a:rPr lang="it-IT" sz="1400" b="0" kern="100" dirty="0">
                          <a:effectLst/>
                          <a:latin typeface="Arial" panose="020B0604020202020204" pitchFamily="34" charset="0"/>
                          <a:cs typeface="Arial" panose="020B0604020202020204" pitchFamily="34" charset="0"/>
                        </a:rPr>
                        <a:t>ENTRANTE</a:t>
                      </a:r>
                      <a:endParaRPr lang="it-IT" sz="1400" b="0" kern="100" dirty="0">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tc>
                <a:tc>
                  <a:txBody>
                    <a:bodyPr/>
                    <a:lstStyle/>
                    <a:p>
                      <a:pPr algn="ctr">
                        <a:lnSpc>
                          <a:spcPct val="115000"/>
                        </a:lnSpc>
                        <a:spcAft>
                          <a:spcPts val="800"/>
                        </a:spcAft>
                      </a:pPr>
                      <a:r>
                        <a:rPr lang="it-IT" sz="1400" b="0" kern="100" dirty="0">
                          <a:effectLst/>
                          <a:latin typeface="Arial" panose="020B0604020202020204" pitchFamily="34" charset="0"/>
                          <a:cs typeface="Arial" panose="020B0604020202020204" pitchFamily="34" charset="0"/>
                        </a:rPr>
                        <a:t>ATTENDENTE</a:t>
                      </a:r>
                      <a:endParaRPr lang="it-IT" sz="1400" b="0" kern="100" dirty="0">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tc>
                <a:tc>
                  <a:txBody>
                    <a:bodyPr/>
                    <a:lstStyle/>
                    <a:p>
                      <a:pPr algn="ctr">
                        <a:lnSpc>
                          <a:spcPct val="115000"/>
                        </a:lnSpc>
                        <a:spcAft>
                          <a:spcPts val="800"/>
                        </a:spcAft>
                      </a:pPr>
                      <a:r>
                        <a:rPr lang="it-IT" sz="1400" b="0" kern="100" dirty="0">
                          <a:effectLst/>
                          <a:latin typeface="Arial" panose="020B0604020202020204" pitchFamily="34" charset="0"/>
                          <a:cs typeface="Arial" panose="020B0604020202020204" pitchFamily="34" charset="0"/>
                        </a:rPr>
                        <a:t>PREPOSTO </a:t>
                      </a:r>
                      <a:endParaRPr lang="it-IT" sz="1400" b="0" kern="100" dirty="0">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tc>
                <a:extLst>
                  <a:ext uri="{0D108BD9-81ED-4DB2-BD59-A6C34878D82A}">
                    <a16:rowId xmlns:a16="http://schemas.microsoft.com/office/drawing/2014/main" val="999589359"/>
                  </a:ext>
                </a:extLst>
              </a:tr>
              <a:tr h="466399">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Munirsi (dove previsto da procedure) di strumenti di misurazione e monitoraggio, sistemi di illuminazione e APVR</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Verificare di disporre di un adeguato sistema di comunicazione per allertare i servizi </a:t>
                      </a:r>
                      <a:r>
                        <a:rPr lang="it-IT" sz="1400" b="0" kern="100">
                          <a:solidFill>
                            <a:schemeClr val="tx1"/>
                          </a:solidFill>
                          <a:effectLst/>
                          <a:latin typeface="Arial" panose="020B0604020202020204" pitchFamily="34" charset="0"/>
                          <a:cs typeface="Arial" panose="020B0604020202020204" pitchFamily="34" charset="0"/>
                        </a:rPr>
                        <a:t>di emergenza interni </a:t>
                      </a:r>
                      <a:r>
                        <a:rPr lang="it-IT" sz="1400" b="0" kern="100" dirty="0">
                          <a:solidFill>
                            <a:schemeClr val="tx1"/>
                          </a:solidFill>
                          <a:effectLst/>
                          <a:latin typeface="Arial" panose="020B0604020202020204" pitchFamily="34" charset="0"/>
                          <a:cs typeface="Arial" panose="020B0604020202020204" pitchFamily="34" charset="0"/>
                        </a:rPr>
                        <a:t>ed esterni (in sito, Servizio Sanitario Nazionale e dei Vigili del Fuoco)</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Controllare la presenza del personale previsto per le attività e l'efficienza di attrezzature, strumentazione e DPI necessari per l’intervento</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extLst>
                  <a:ext uri="{0D108BD9-81ED-4DB2-BD59-A6C34878D82A}">
                    <a16:rowId xmlns:a16="http://schemas.microsoft.com/office/drawing/2014/main" val="1299084670"/>
                  </a:ext>
                </a:extLst>
              </a:tr>
              <a:tr h="256295">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 </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 </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Controllare che i lavoratori entranti introducano nell'ambiente solo attrezzature ed eventuali agenti  chimici previsti nel documento di autorizzazione all’ingresso;</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extLst>
                  <a:ext uri="{0D108BD9-81ED-4DB2-BD59-A6C34878D82A}">
                    <a16:rowId xmlns:a16="http://schemas.microsoft.com/office/drawing/2014/main" val="855007790"/>
                  </a:ext>
                </a:extLst>
              </a:tr>
              <a:tr h="256295">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 </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 </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Verificare che il lavoratore attendente disponga di un adeguato sistema di comunicazione per allertare i servizi di emergenza interni ed esterni (in sito, Servizio Sanitario Nazionale e dei Vigili del Fuoco)</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extLst>
                  <a:ext uri="{0D108BD9-81ED-4DB2-BD59-A6C34878D82A}">
                    <a16:rowId xmlns:a16="http://schemas.microsoft.com/office/drawing/2014/main" val="713551507"/>
                  </a:ext>
                </a:extLst>
              </a:tr>
              <a:tr h="321668">
                <a:tc gridSpan="2">
                  <a:txBody>
                    <a:bodyPr/>
                    <a:lstStyle/>
                    <a:p>
                      <a:pPr>
                        <a:lnSpc>
                          <a:spcPct val="115000"/>
                        </a:lnSpc>
                        <a:spcAft>
                          <a:spcPts val="800"/>
                        </a:spcAft>
                      </a:pPr>
                      <a:r>
                        <a:rPr lang="it-IT" sz="1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N.B. </a:t>
                      </a:r>
                      <a:r>
                        <a:rPr lang="it-IT" sz="1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Preposto (p.to 9.4) e squadra di salvataggio (p.to 9.3) devono essere in possesso di tutti i requisiti previsti per il lavoratore entrante. </a:t>
                      </a:r>
                      <a:endParaRPr lang="it-IT" sz="1400" b="0" kern="100" dirty="0">
                        <a:solidFill>
                          <a:schemeClr val="tx1"/>
                        </a:solidFill>
                        <a:effectLst/>
                        <a:latin typeface="Arial" panose="020B0604020202020204" pitchFamily="34" charset="0"/>
                        <a:cs typeface="Arial" panose="020B0604020202020204" pitchFamily="34" charset="0"/>
                      </a:endParaRPr>
                    </a:p>
                  </a:txBody>
                  <a:tcPr marL="46242" marR="46242" marT="0" marB="0">
                    <a:solidFill>
                      <a:schemeClr val="tx2">
                        <a:lumMod val="40000"/>
                        <a:lumOff val="60000"/>
                      </a:schemeClr>
                    </a:solidFill>
                  </a:tcPr>
                </a:tc>
                <a:tc hMerge="1">
                  <a:txBody>
                    <a:bodyPr/>
                    <a:lstStyle/>
                    <a:p>
                      <a:endParaRPr dirty="0"/>
                    </a:p>
                  </a:txBody>
                  <a:tcPr marL="46242" marR="46242" marT="0" marB="0">
                    <a:solidFill>
                      <a:schemeClr val="tx2">
                        <a:lumMod val="40000"/>
                        <a:lumOff val="60000"/>
                      </a:schemeClr>
                    </a:solidFill>
                  </a:tcPr>
                </a:tc>
                <a:tc>
                  <a:txBody>
                    <a:bodyPr/>
                    <a:lstStyle/>
                    <a:p>
                      <a:pPr>
                        <a:lnSpc>
                          <a:spcPct val="115000"/>
                        </a:lnSpc>
                        <a:spcAft>
                          <a:spcPts val="800"/>
                        </a:spcAft>
                      </a:pPr>
                      <a:r>
                        <a:rPr lang="it-IT" sz="1400" b="0" kern="100" dirty="0">
                          <a:solidFill>
                            <a:schemeClr val="tx1"/>
                          </a:solidFill>
                          <a:effectLst/>
                          <a:latin typeface="Arial" panose="020B0604020202020204" pitchFamily="34" charset="0"/>
                          <a:cs typeface="Arial" panose="020B0604020202020204" pitchFamily="34" charset="0"/>
                        </a:rPr>
                        <a:t>Prendere visione dell’autorizzazione all’ingresso e sovraintendere/effettuare le verifiche preliminari di cui al punto 6.3 e quindi, in caso di esito positivo, autorizzare l’avvio dell’attività</a:t>
                      </a:r>
                      <a:endParaRPr lang="it-IT" sz="14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46242" marR="46242" marT="0" marB="0">
                    <a:solidFill>
                      <a:schemeClr val="tx2">
                        <a:lumMod val="40000"/>
                        <a:lumOff val="60000"/>
                      </a:schemeClr>
                    </a:solidFill>
                  </a:tcPr>
                </a:tc>
                <a:extLst>
                  <a:ext uri="{0D108BD9-81ED-4DB2-BD59-A6C34878D82A}">
                    <a16:rowId xmlns:a16="http://schemas.microsoft.com/office/drawing/2014/main" val="485807684"/>
                  </a:ext>
                </a:extLst>
              </a:tr>
            </a:tbl>
          </a:graphicData>
        </a:graphic>
      </p:graphicFrame>
    </p:spTree>
    <p:extLst>
      <p:ext uri="{BB962C8B-B14F-4D97-AF65-F5344CB8AC3E}">
        <p14:creationId xmlns:p14="http://schemas.microsoft.com/office/powerpoint/2010/main" val="36539882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AF42B-A7BE-0662-3661-81931E2A742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02EEA89-09BC-9B7E-3918-5A03601726D5}"/>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FBF76041-7F92-7B8A-6891-05075FA2BA22}"/>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71</a:t>
            </a:fld>
            <a:endParaRPr spc="-28" dirty="0"/>
          </a:p>
        </p:txBody>
      </p:sp>
      <p:sp>
        <p:nvSpPr>
          <p:cNvPr id="6" name="CasellaDiTesto 5">
            <a:extLst>
              <a:ext uri="{FF2B5EF4-FFF2-40B4-BE49-F238E27FC236}">
                <a16:creationId xmlns:a16="http://schemas.microsoft.com/office/drawing/2014/main" id="{D485C7B9-A9E3-05B2-CC8D-6A4690F2B328}"/>
              </a:ext>
            </a:extLst>
          </p:cNvPr>
          <p:cNvSpPr txBox="1"/>
          <p:nvPr/>
        </p:nvSpPr>
        <p:spPr>
          <a:xfrm>
            <a:off x="-96688" y="2026431"/>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6.4 – Lavoro all’interno dell’ambiente</a:t>
            </a:r>
          </a:p>
        </p:txBody>
      </p:sp>
      <p:sp>
        <p:nvSpPr>
          <p:cNvPr id="7" name="object 3">
            <a:extLst>
              <a:ext uri="{FF2B5EF4-FFF2-40B4-BE49-F238E27FC236}">
                <a16:creationId xmlns:a16="http://schemas.microsoft.com/office/drawing/2014/main" id="{B70BD754-5CDE-5564-5FDA-18EBB6D33A08}"/>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5" name="Text Box 4">
            <a:extLst>
              <a:ext uri="{FF2B5EF4-FFF2-40B4-BE49-F238E27FC236}">
                <a16:creationId xmlns:a16="http://schemas.microsoft.com/office/drawing/2014/main" id="{FCB847B7-60D9-99FA-B4FB-022E0CD019FA}"/>
              </a:ext>
            </a:extLst>
          </p:cNvPr>
          <p:cNvSpPr txBox="1">
            <a:spLocks noChangeArrowheads="1"/>
          </p:cNvSpPr>
          <p:nvPr/>
        </p:nvSpPr>
        <p:spPr bwMode="auto">
          <a:xfrm>
            <a:off x="303200" y="2584063"/>
            <a:ext cx="10268734" cy="3016210"/>
          </a:xfrm>
          <a:prstGeom prst="rect">
            <a:avLst/>
          </a:prstGeom>
          <a:noFill/>
          <a:ln>
            <a:noFill/>
          </a:ln>
          <a:effectLst/>
        </p:spPr>
        <p:txBody>
          <a:bodyPr wrap="square">
            <a:spAutoFit/>
          </a:bodyPr>
          <a:lstStyle>
            <a:lvl1pPr algn="l">
              <a:defRPr>
                <a:solidFill>
                  <a:schemeClr val="tx1"/>
                </a:solidFill>
                <a:latin typeface="Arial" pitchFamily="34" charset="0"/>
              </a:defRPr>
            </a:lvl1pPr>
            <a:lvl2pPr marL="742950" indent="-285750" algn="l">
              <a:defRPr>
                <a:solidFill>
                  <a:schemeClr val="tx1"/>
                </a:solidFill>
                <a:latin typeface="Arial" pitchFamily="34" charset="0"/>
              </a:defRPr>
            </a:lvl2pPr>
            <a:lvl3pPr marL="1143000" indent="-228600" algn="l">
              <a:defRPr>
                <a:solidFill>
                  <a:schemeClr val="tx1"/>
                </a:solidFill>
                <a:latin typeface="Arial" pitchFamily="34" charset="0"/>
              </a:defRPr>
            </a:lvl3pPr>
            <a:lvl4pPr marL="1600200" indent="-228600" algn="l">
              <a:defRPr>
                <a:solidFill>
                  <a:schemeClr val="tx1"/>
                </a:solidFill>
                <a:latin typeface="Arial" pitchFamily="34" charset="0"/>
              </a:defRPr>
            </a:lvl4pPr>
            <a:lvl5pPr marL="2057400" indent="-228600" algn="l">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just" eaLnBrk="0" hangingPunct="0">
              <a:spcAft>
                <a:spcPts val="600"/>
              </a:spcAft>
              <a:defRPr/>
            </a:pPr>
            <a:r>
              <a:rPr lang="it-IT" altLang="it-IT" dirty="0">
                <a:solidFill>
                  <a:srgbClr val="0070C0"/>
                </a:solidFill>
                <a:cs typeface="Arial" panose="020B0604020202020204" pitchFamily="34" charset="0"/>
              </a:rPr>
              <a:t>Le attività all’interno degli ambienti confinati e/o sospetti di inquinamento devono essere svolte secondo quanto previsto nella procedura predisposta e sono consentite in presenza di un lavoratore attendente addestrato allo svolgimento del compito assegnato e dotato di idonei dispositivi di comunicazione per allertare, se necessario, i soccorsi.</a:t>
            </a:r>
          </a:p>
          <a:p>
            <a:pPr algn="just" eaLnBrk="0" hangingPunct="0">
              <a:spcAft>
                <a:spcPts val="600"/>
              </a:spcAft>
              <a:defRPr/>
            </a:pPr>
            <a:endParaRPr lang="it-IT" altLang="it-IT" dirty="0">
              <a:solidFill>
                <a:srgbClr val="0070C0"/>
              </a:solidFill>
              <a:cs typeface="Arial" panose="020B0604020202020204" pitchFamily="34" charset="0"/>
            </a:endParaRPr>
          </a:p>
          <a:p>
            <a:pPr algn="just" eaLnBrk="0" hangingPunct="0">
              <a:spcAft>
                <a:spcPts val="600"/>
              </a:spcAft>
              <a:defRPr/>
            </a:pPr>
            <a:r>
              <a:rPr lang="it-IT" altLang="it-IT" dirty="0">
                <a:solidFill>
                  <a:srgbClr val="0070C0"/>
                </a:solidFill>
                <a:cs typeface="Arial" panose="020B0604020202020204" pitchFamily="34" charset="0"/>
              </a:rPr>
              <a:t>L'ingresso può avvenire solo dopo aver accuratamente valutato le caratteristiche dell’atmosfera interna (presenza di agenti chimici pericolosi aerodispersi e percentuale di ossigeno) e, se necessario, indossando gli apparecchi di protezione delle vie respiratorie (APVR) previsti nell’ambito del programma di protezione, elaborato a seguito della valutazione dei rischi, in conformità alla UNI 11719.</a:t>
            </a:r>
          </a:p>
        </p:txBody>
      </p:sp>
    </p:spTree>
    <p:extLst>
      <p:ext uri="{BB962C8B-B14F-4D97-AF65-F5344CB8AC3E}">
        <p14:creationId xmlns:p14="http://schemas.microsoft.com/office/powerpoint/2010/main" val="35541489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CB58-D4A4-E0A5-A320-8419FCC3C5E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D2A3156-0CFF-9D5D-A388-B78B0C1725F4}"/>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27004C83-CD2A-E33F-42CA-A2107E9B0913}"/>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72</a:t>
            </a:fld>
            <a:endParaRPr spc="-28" dirty="0"/>
          </a:p>
        </p:txBody>
      </p:sp>
      <p:sp>
        <p:nvSpPr>
          <p:cNvPr id="6" name="CasellaDiTesto 5">
            <a:extLst>
              <a:ext uri="{FF2B5EF4-FFF2-40B4-BE49-F238E27FC236}">
                <a16:creationId xmlns:a16="http://schemas.microsoft.com/office/drawing/2014/main" id="{89D798EB-985F-BEA2-4154-3956298C9AC9}"/>
              </a:ext>
            </a:extLst>
          </p:cNvPr>
          <p:cNvSpPr txBox="1"/>
          <p:nvPr/>
        </p:nvSpPr>
        <p:spPr>
          <a:xfrm>
            <a:off x="-96688" y="2026431"/>
            <a:ext cx="11837322" cy="646331"/>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6.4 – Lavoro all’interno dell’ambiente: contenuti minimi della procedura redatta dal datore di lavoro accedente, in conformità con la </a:t>
            </a:r>
            <a:r>
              <a:rPr lang="it-IT" sz="1800" b="1" dirty="0" err="1">
                <a:solidFill>
                  <a:srgbClr val="FF0000"/>
                </a:solidFill>
                <a:effectLst/>
                <a:latin typeface="Arial" panose="020B0604020202020204" pitchFamily="34" charset="0"/>
                <a:ea typeface="Georgia" panose="02040502050405020303" pitchFamily="18" charset="0"/>
                <a:cs typeface="Arial" panose="020B0604020202020204" pitchFamily="34" charset="0"/>
              </a:rPr>
              <a:t>VdR</a:t>
            </a:r>
            <a:endPar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C33E772C-6FDD-8364-003C-EA0CC10EC802}"/>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graphicFrame>
        <p:nvGraphicFramePr>
          <p:cNvPr id="5" name="Tabella 4">
            <a:extLst>
              <a:ext uri="{FF2B5EF4-FFF2-40B4-BE49-F238E27FC236}">
                <a16:creationId xmlns:a16="http://schemas.microsoft.com/office/drawing/2014/main" id="{593B09C0-A7F8-8F47-2EA4-2777C9E5FD2C}"/>
              </a:ext>
            </a:extLst>
          </p:cNvPr>
          <p:cNvGraphicFramePr>
            <a:graphicFrameLocks noGrp="1"/>
          </p:cNvGraphicFramePr>
          <p:nvPr>
            <p:extLst>
              <p:ext uri="{D42A27DB-BD31-4B8C-83A1-F6EECF244321}">
                <p14:modId xmlns:p14="http://schemas.microsoft.com/office/powerpoint/2010/main" val="3407742105"/>
              </p:ext>
            </p:extLst>
          </p:nvPr>
        </p:nvGraphicFramePr>
        <p:xfrm>
          <a:off x="335360" y="2738496"/>
          <a:ext cx="11521280" cy="3012948"/>
        </p:xfrm>
        <a:graphic>
          <a:graphicData uri="http://schemas.openxmlformats.org/drawingml/2006/table">
            <a:tbl>
              <a:tblPr firstRow="1" firstCol="1" bandRow="1">
                <a:tableStyleId>{5C22544A-7EE6-4342-B048-85BDC9FD1C3A}</a:tableStyleId>
              </a:tblPr>
              <a:tblGrid>
                <a:gridCol w="5760640">
                  <a:extLst>
                    <a:ext uri="{9D8B030D-6E8A-4147-A177-3AD203B41FA5}">
                      <a16:colId xmlns:a16="http://schemas.microsoft.com/office/drawing/2014/main" val="899033282"/>
                    </a:ext>
                  </a:extLst>
                </a:gridCol>
                <a:gridCol w="5760640">
                  <a:extLst>
                    <a:ext uri="{9D8B030D-6E8A-4147-A177-3AD203B41FA5}">
                      <a16:colId xmlns:a16="http://schemas.microsoft.com/office/drawing/2014/main" val="916787966"/>
                    </a:ext>
                  </a:extLst>
                </a:gridCol>
              </a:tblGrid>
              <a:tr h="0">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Modalità di comunicazione tra operatori interni ed esterni e con il sistema di emergenza del Servizio Sanitario Nazionale e dei Vigili del Fuoco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Misure da adottare in presenza di atmosfere pericolose, quali, per esempio, quelle tossiche e/o esplosive</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3490536342"/>
                  </a:ext>
                </a:extLst>
              </a:tr>
              <a:tr h="0">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Modalità di verifica preliminare della presenza di una atmosfera pericolosa e, ove valutato necessario, del monitoraggio continuo per garantire la sicurezza degli operatori</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Attività mirate alla rimozione delle eventuali fonti di pericolo e che consentano di separare in modo sicuro l’area di lavoro da una qualsiasi fonte di energia o materia</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891598549"/>
                  </a:ext>
                </a:extLst>
              </a:tr>
              <a:tr h="0">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Dotazione degli idonei DPI, sia per il lavoratore entrante che per il personale presente all’esterno e per la squadra di salvataggio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Eventuale introduzione all’interno degli ambienti confinati e/o sospetti di inquinamento di contenitori di agenti chimici pericolosi o utilizzo di attrezzature che possono generare condizioni di pericolo per gli operatori.</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3092167524"/>
                  </a:ext>
                </a:extLst>
              </a:tr>
            </a:tbl>
          </a:graphicData>
        </a:graphic>
      </p:graphicFrame>
      <p:sp>
        <p:nvSpPr>
          <p:cNvPr id="8" name="CasellaDiTesto 7">
            <a:extLst>
              <a:ext uri="{FF2B5EF4-FFF2-40B4-BE49-F238E27FC236}">
                <a16:creationId xmlns:a16="http://schemas.microsoft.com/office/drawing/2014/main" id="{F92C4242-6758-3634-A9F7-639E66265BFF}"/>
              </a:ext>
            </a:extLst>
          </p:cNvPr>
          <p:cNvSpPr txBox="1"/>
          <p:nvPr/>
        </p:nvSpPr>
        <p:spPr>
          <a:xfrm>
            <a:off x="-96688" y="5915013"/>
            <a:ext cx="11837322" cy="672300"/>
          </a:xfrm>
          <a:prstGeom prst="rect">
            <a:avLst/>
          </a:prstGeom>
          <a:noFill/>
        </p:spPr>
        <p:txBody>
          <a:bodyPr wrap="square">
            <a:spAutoFit/>
          </a:bodyPr>
          <a:lstStyle/>
          <a:p>
            <a:pPr marL="340995">
              <a:spcBef>
                <a:spcPts val="645"/>
              </a:spcBef>
            </a:pPr>
            <a:r>
              <a:rPr lang="it-IT" dirty="0">
                <a:solidFill>
                  <a:srgbClr val="FF0000"/>
                </a:solidFill>
                <a:latin typeface="Arial" panose="020B0604020202020204" pitchFamily="34" charset="0"/>
                <a:ea typeface="Georgia" panose="02040502050405020303" pitchFamily="18" charset="0"/>
                <a:cs typeface="Arial" panose="020B0604020202020204" pitchFamily="34" charset="0"/>
              </a:rPr>
              <a:t>Figure coinvolte: entrante – attendente – preposto</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32399990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14096-63CA-BD88-2E6A-9F765DA04E6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5C4DC16-A0DD-8B0C-A8C9-3359CFA89932}"/>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D6DC1186-B01F-D5D7-A078-CCF22DDFD43D}"/>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73</a:t>
            </a:fld>
            <a:endParaRPr spc="-28" dirty="0"/>
          </a:p>
        </p:txBody>
      </p:sp>
      <p:sp>
        <p:nvSpPr>
          <p:cNvPr id="6" name="CasellaDiTesto 5">
            <a:extLst>
              <a:ext uri="{FF2B5EF4-FFF2-40B4-BE49-F238E27FC236}">
                <a16:creationId xmlns:a16="http://schemas.microsoft.com/office/drawing/2014/main" id="{515464EC-AF3D-8CF9-69EE-F95B05EAC50C}"/>
              </a:ext>
            </a:extLst>
          </p:cNvPr>
          <p:cNvSpPr txBox="1"/>
          <p:nvPr/>
        </p:nvSpPr>
        <p:spPr>
          <a:xfrm>
            <a:off x="-96688" y="2026431"/>
            <a:ext cx="11837322" cy="3857787"/>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6.4 – Lavoro all’interno dell’ambiente: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c</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ompiti (e requisiti) dei lavoratori impiegati nelle attività (p.to 9)</a:t>
            </a:r>
          </a:p>
          <a:p>
            <a:pPr marL="626745" indent="-285750">
              <a:spcBef>
                <a:spcPts val="645"/>
              </a:spcBef>
              <a:buFontTx/>
              <a:buChar char="-"/>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a:p>
            <a:pPr marL="626745" indent="-285750">
              <a:spcBef>
                <a:spcPts val="645"/>
              </a:spcBef>
              <a:buFontTx/>
              <a:buChar char="-"/>
            </a:pPr>
            <a:endParaRPr lang="it-IT" sz="1800" dirty="0">
              <a:solidFill>
                <a:srgbClr val="0070C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B2BF716D-059B-C011-44DE-C319B052130C}"/>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graphicFrame>
        <p:nvGraphicFramePr>
          <p:cNvPr id="4" name="Tabella 3">
            <a:extLst>
              <a:ext uri="{FF2B5EF4-FFF2-40B4-BE49-F238E27FC236}">
                <a16:creationId xmlns:a16="http://schemas.microsoft.com/office/drawing/2014/main" id="{E528822F-CD4C-D8D7-5ABC-C97EFAF62320}"/>
              </a:ext>
            </a:extLst>
          </p:cNvPr>
          <p:cNvGraphicFramePr>
            <a:graphicFrameLocks noGrp="1"/>
          </p:cNvGraphicFramePr>
          <p:nvPr>
            <p:extLst>
              <p:ext uri="{D42A27DB-BD31-4B8C-83A1-F6EECF244321}">
                <p14:modId xmlns:p14="http://schemas.microsoft.com/office/powerpoint/2010/main" val="2153463565"/>
              </p:ext>
            </p:extLst>
          </p:nvPr>
        </p:nvGraphicFramePr>
        <p:xfrm>
          <a:off x="314047" y="2420888"/>
          <a:ext cx="11563905" cy="3751561"/>
        </p:xfrm>
        <a:graphic>
          <a:graphicData uri="http://schemas.openxmlformats.org/drawingml/2006/table">
            <a:tbl>
              <a:tblPr firstRow="1" firstCol="1" bandRow="1">
                <a:tableStyleId>{5C22544A-7EE6-4342-B048-85BDC9FD1C3A}</a:tableStyleId>
              </a:tblPr>
              <a:tblGrid>
                <a:gridCol w="3907886">
                  <a:extLst>
                    <a:ext uri="{9D8B030D-6E8A-4147-A177-3AD203B41FA5}">
                      <a16:colId xmlns:a16="http://schemas.microsoft.com/office/drawing/2014/main" val="4138924233"/>
                    </a:ext>
                  </a:extLst>
                </a:gridCol>
                <a:gridCol w="4453180">
                  <a:extLst>
                    <a:ext uri="{9D8B030D-6E8A-4147-A177-3AD203B41FA5}">
                      <a16:colId xmlns:a16="http://schemas.microsoft.com/office/drawing/2014/main" val="3172564085"/>
                    </a:ext>
                  </a:extLst>
                </a:gridCol>
                <a:gridCol w="3202839">
                  <a:extLst>
                    <a:ext uri="{9D8B030D-6E8A-4147-A177-3AD203B41FA5}">
                      <a16:colId xmlns:a16="http://schemas.microsoft.com/office/drawing/2014/main" val="2392241876"/>
                    </a:ext>
                  </a:extLst>
                </a:gridCol>
              </a:tblGrid>
              <a:tr h="222791">
                <a:tc>
                  <a:txBody>
                    <a:bodyPr/>
                    <a:lstStyle/>
                    <a:p>
                      <a:pPr algn="ctr">
                        <a:lnSpc>
                          <a:spcPct val="115000"/>
                        </a:lnSpc>
                        <a:spcAft>
                          <a:spcPts val="800"/>
                        </a:spcAft>
                      </a:pPr>
                      <a:r>
                        <a:rPr lang="it-IT" sz="1400" b="0" kern="100" dirty="0">
                          <a:solidFill>
                            <a:schemeClr val="bg1"/>
                          </a:solidFill>
                          <a:effectLst/>
                        </a:rPr>
                        <a:t>ENTRANTE</a:t>
                      </a:r>
                      <a:endParaRPr lang="it-IT" sz="1400" b="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60000"/>
                        <a:lumOff val="40000"/>
                      </a:schemeClr>
                    </a:solidFill>
                  </a:tcPr>
                </a:tc>
                <a:tc>
                  <a:txBody>
                    <a:bodyPr/>
                    <a:lstStyle/>
                    <a:p>
                      <a:pPr algn="ctr">
                        <a:lnSpc>
                          <a:spcPct val="115000"/>
                        </a:lnSpc>
                        <a:spcAft>
                          <a:spcPts val="800"/>
                        </a:spcAft>
                      </a:pPr>
                      <a:r>
                        <a:rPr lang="it-IT" sz="1400" b="0" kern="100" dirty="0">
                          <a:solidFill>
                            <a:schemeClr val="bg1"/>
                          </a:solidFill>
                          <a:effectLst/>
                        </a:rPr>
                        <a:t>ATTENDENTE</a:t>
                      </a:r>
                      <a:endParaRPr lang="it-IT" sz="1400" b="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60000"/>
                        <a:lumOff val="40000"/>
                      </a:schemeClr>
                    </a:solidFill>
                  </a:tcPr>
                </a:tc>
                <a:tc>
                  <a:txBody>
                    <a:bodyPr/>
                    <a:lstStyle/>
                    <a:p>
                      <a:pPr algn="ctr">
                        <a:lnSpc>
                          <a:spcPct val="115000"/>
                        </a:lnSpc>
                        <a:spcAft>
                          <a:spcPts val="800"/>
                        </a:spcAft>
                      </a:pPr>
                      <a:r>
                        <a:rPr lang="it-IT" sz="1400" b="0" kern="100" dirty="0">
                          <a:solidFill>
                            <a:schemeClr val="bg1"/>
                          </a:solidFill>
                          <a:effectLst/>
                        </a:rPr>
                        <a:t>PREPOSTO </a:t>
                      </a:r>
                      <a:endParaRPr lang="it-IT" sz="1400" b="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60000"/>
                        <a:lumOff val="40000"/>
                      </a:schemeClr>
                    </a:solidFill>
                  </a:tcPr>
                </a:tc>
                <a:extLst>
                  <a:ext uri="{0D108BD9-81ED-4DB2-BD59-A6C34878D82A}">
                    <a16:rowId xmlns:a16="http://schemas.microsoft.com/office/drawing/2014/main" val="1937750315"/>
                  </a:ext>
                </a:extLst>
              </a:tr>
              <a:tr h="593440">
                <a:tc>
                  <a:txBody>
                    <a:bodyPr/>
                    <a:lstStyle/>
                    <a:p>
                      <a:pPr>
                        <a:lnSpc>
                          <a:spcPct val="115000"/>
                        </a:lnSpc>
                        <a:spcAft>
                          <a:spcPts val="800"/>
                        </a:spcAft>
                      </a:pPr>
                      <a:r>
                        <a:rPr lang="it-IT" sz="1200" b="0" kern="100" dirty="0">
                          <a:solidFill>
                            <a:schemeClr val="tx1"/>
                          </a:solidFill>
                          <a:effectLst/>
                        </a:rPr>
                        <a:t>Mantenere costante comunicazione con l’addetto esterno (attendente)</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Collocarsi all’esterno e in prossimità all’ingresso dell'ambiente;</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Controllare che i lavoratori entranti (e in generale tutti i lavoratori addetti) indossino i previsti DPI e il rispetto delle procedure operative</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2753210206"/>
                  </a:ext>
                </a:extLst>
              </a:tr>
              <a:tr h="392163">
                <a:tc>
                  <a:txBody>
                    <a:bodyPr/>
                    <a:lstStyle/>
                    <a:p>
                      <a:pPr>
                        <a:lnSpc>
                          <a:spcPct val="115000"/>
                        </a:lnSpc>
                        <a:spcAft>
                          <a:spcPts val="800"/>
                        </a:spcAft>
                      </a:pPr>
                      <a:r>
                        <a:rPr lang="it-IT" sz="1200" b="0" kern="100" dirty="0">
                          <a:solidFill>
                            <a:schemeClr val="tx1"/>
                          </a:solidFill>
                          <a:effectLst/>
                        </a:rPr>
                        <a:t>Abbandonare immediatamente l’ambiente in caso di condizioni anomale e/o impreviste </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Assicurare la presenza per tutta la durata dei lavori, astenendosi dallo svolgere altre attività</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Controllare che permangano le condizioni di sicurezza previste</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856913038"/>
                  </a:ext>
                </a:extLst>
              </a:tr>
              <a:tr h="593440">
                <a:tc>
                  <a:txBody>
                    <a:bodyPr/>
                    <a:lstStyle/>
                    <a:p>
                      <a:pPr>
                        <a:lnSpc>
                          <a:spcPct val="115000"/>
                        </a:lnSpc>
                        <a:spcAft>
                          <a:spcPts val="800"/>
                        </a:spcAft>
                      </a:pPr>
                      <a:r>
                        <a:rPr lang="it-IT" sz="1200" b="0" kern="100" dirty="0">
                          <a:solidFill>
                            <a:schemeClr val="tx1"/>
                          </a:solidFill>
                          <a:effectLst/>
                        </a:rPr>
                        <a:t>Abbandonare immediatamente l’ambiente quando ordinato dal lavoratore attendente, dal preposto e/o all’attivazione di qualche segnale codificato;</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Assistere e comunicare in maniera costante con il lavoratore entrante</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rgbClr val="8EB4E3"/>
                    </a:solidFill>
                  </a:tcPr>
                </a:tc>
                <a:tc>
                  <a:txBody>
                    <a:bodyPr/>
                    <a:lstStyle/>
                    <a:p>
                      <a:pPr>
                        <a:lnSpc>
                          <a:spcPct val="115000"/>
                        </a:lnSpc>
                        <a:spcAft>
                          <a:spcPts val="800"/>
                        </a:spcAft>
                      </a:pPr>
                      <a:r>
                        <a:rPr lang="it-IT" sz="1200" b="0" kern="100" dirty="0">
                          <a:solidFill>
                            <a:schemeClr val="tx1"/>
                          </a:solidFill>
                          <a:effectLst/>
                        </a:rPr>
                        <a:t>Dichiarare la conclusione delle operazioni</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618151673"/>
                  </a:ext>
                </a:extLst>
              </a:tr>
              <a:tr h="794717">
                <a:tc>
                  <a:txBody>
                    <a:bodyPr/>
                    <a:lstStyle/>
                    <a:p>
                      <a:pPr>
                        <a:lnSpc>
                          <a:spcPct val="115000"/>
                        </a:lnSpc>
                        <a:spcAft>
                          <a:spcPts val="800"/>
                        </a:spcAft>
                      </a:pPr>
                      <a:r>
                        <a:rPr lang="it-IT" sz="1200" b="0" kern="100" dirty="0">
                          <a:solidFill>
                            <a:schemeClr val="tx1"/>
                          </a:solidFill>
                          <a:effectLst/>
                        </a:rPr>
                        <a:t>Seguire le istruzioni ricevute e svolgere le operazioni previste in conformità a quanto stabilito nella procedura di lavoro, rispettando inoltre tutte le prescrizioni di cui all’autorizzazione all’ingresso.</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Proibire l’ingresso a chi non è autorizzato</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 </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2940696397"/>
                  </a:ext>
                </a:extLst>
              </a:tr>
              <a:tr h="392163">
                <a:tc rowSpan="3">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it-IT" sz="1200" b="0" kern="100" dirty="0">
                          <a:solidFill>
                            <a:schemeClr val="tx1"/>
                          </a:solidFill>
                          <a:effectLst/>
                        </a:rPr>
                        <a:t> </a:t>
                      </a:r>
                      <a:r>
                        <a:rPr lang="it-IT" sz="12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N.B. </a:t>
                      </a:r>
                      <a:r>
                        <a:rPr lang="it-IT" sz="12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Preposto (p.to 9.4) e squadra di salvataggio (p.to 9.3) devono essere in possesso di tutti i requisiti previsti per il lavoratore entrante. </a:t>
                      </a:r>
                      <a:endParaRPr lang="it-IT" sz="1200" b="0" kern="100" dirty="0">
                        <a:solidFill>
                          <a:schemeClr val="tx1"/>
                        </a:solidFill>
                        <a:effectLst/>
                        <a:latin typeface="Arial" panose="020B0604020202020204" pitchFamily="34" charset="0"/>
                        <a:cs typeface="Arial" panose="020B0604020202020204" pitchFamily="34"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Controllare che le condizioni di sicurezza non mutino e/o non sopraggiungano pericoli dall’esterno;</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 </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1097931932"/>
                  </a:ext>
                </a:extLst>
              </a:tr>
              <a:tr h="190886">
                <a:tc vMerge="1">
                  <a:txBody>
                    <a:bodyPr/>
                    <a:lstStyle/>
                    <a:p>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a:solidFill>
                            <a:schemeClr val="tx1"/>
                          </a:solidFill>
                          <a:effectLst/>
                        </a:rPr>
                        <a:t>Far evacuare l’ambiente in caso di condizione anomala e/o imprevista</a:t>
                      </a:r>
                      <a:endParaRPr lang="it-IT" sz="12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 </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572335838"/>
                  </a:ext>
                </a:extLst>
              </a:tr>
              <a:tr h="429238">
                <a:tc vMerge="1">
                  <a:txBody>
                    <a:bodyPr/>
                    <a:lstStyle/>
                    <a:p>
                      <a:endParaRPr dirty="0"/>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Verifica delle condizioni di accesso dei lavoratori secondo autorizzazione all’ingresso (DPI, attrezzature, agenti chimici) </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tc>
                  <a:txBody>
                    <a:bodyPr/>
                    <a:lstStyle/>
                    <a:p>
                      <a:pPr>
                        <a:lnSpc>
                          <a:spcPct val="115000"/>
                        </a:lnSpc>
                        <a:spcAft>
                          <a:spcPts val="800"/>
                        </a:spcAft>
                      </a:pPr>
                      <a:r>
                        <a:rPr lang="it-IT" sz="1200" b="0" kern="100" dirty="0">
                          <a:solidFill>
                            <a:schemeClr val="tx1"/>
                          </a:solidFill>
                          <a:effectLst/>
                        </a:rPr>
                        <a:t> </a:t>
                      </a:r>
                      <a:endParaRPr lang="it-IT"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8348" marR="28348" marT="0" marB="0">
                    <a:solidFill>
                      <a:schemeClr val="tx2">
                        <a:lumMod val="40000"/>
                        <a:lumOff val="60000"/>
                      </a:schemeClr>
                    </a:solidFill>
                  </a:tcPr>
                </a:tc>
                <a:extLst>
                  <a:ext uri="{0D108BD9-81ED-4DB2-BD59-A6C34878D82A}">
                    <a16:rowId xmlns:a16="http://schemas.microsoft.com/office/drawing/2014/main" val="1958194335"/>
                  </a:ext>
                </a:extLst>
              </a:tr>
            </a:tbl>
          </a:graphicData>
        </a:graphic>
      </p:graphicFrame>
    </p:spTree>
    <p:extLst>
      <p:ext uri="{BB962C8B-B14F-4D97-AF65-F5344CB8AC3E}">
        <p14:creationId xmlns:p14="http://schemas.microsoft.com/office/powerpoint/2010/main" val="12185568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E8E4D-3A7F-3ECF-9F56-7FF17109354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6C6882A-4C56-02B7-41B1-E2C4AF137619}"/>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CCA1B13D-5957-7E9B-9395-D22D2548B94C}"/>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74</a:t>
            </a:fld>
            <a:endParaRPr spc="-28" dirty="0"/>
          </a:p>
        </p:txBody>
      </p:sp>
      <p:sp>
        <p:nvSpPr>
          <p:cNvPr id="6" name="CasellaDiTesto 5">
            <a:extLst>
              <a:ext uri="{FF2B5EF4-FFF2-40B4-BE49-F238E27FC236}">
                <a16:creationId xmlns:a16="http://schemas.microsoft.com/office/drawing/2014/main" id="{CE107484-26A7-9371-6928-1C1CC4FD400D}"/>
              </a:ext>
            </a:extLst>
          </p:cNvPr>
          <p:cNvSpPr txBox="1"/>
          <p:nvPr/>
        </p:nvSpPr>
        <p:spPr>
          <a:xfrm>
            <a:off x="-96688" y="2026431"/>
            <a:ext cx="11837322" cy="646331"/>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6.5 – Eventuali situazioni di emergenza: contenuti minimi della procedura redatta dal datore di lavoro accedente, in conformità con la </a:t>
            </a:r>
            <a:r>
              <a:rPr lang="it-IT" sz="1800" b="1" dirty="0" err="1">
                <a:solidFill>
                  <a:srgbClr val="FF0000"/>
                </a:solidFill>
                <a:effectLst/>
                <a:latin typeface="Arial" panose="020B0604020202020204" pitchFamily="34" charset="0"/>
                <a:ea typeface="Georgia" panose="02040502050405020303" pitchFamily="18" charset="0"/>
                <a:cs typeface="Arial" panose="020B0604020202020204" pitchFamily="34" charset="0"/>
              </a:rPr>
              <a:t>VdR</a:t>
            </a:r>
            <a:endPar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p:txBody>
      </p:sp>
      <p:sp>
        <p:nvSpPr>
          <p:cNvPr id="7" name="object 3">
            <a:extLst>
              <a:ext uri="{FF2B5EF4-FFF2-40B4-BE49-F238E27FC236}">
                <a16:creationId xmlns:a16="http://schemas.microsoft.com/office/drawing/2014/main" id="{1C1867C0-0978-EF00-5968-FD0C8A258C97}"/>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8" name="CasellaDiTesto 7">
            <a:extLst>
              <a:ext uri="{FF2B5EF4-FFF2-40B4-BE49-F238E27FC236}">
                <a16:creationId xmlns:a16="http://schemas.microsoft.com/office/drawing/2014/main" id="{BB144B75-FBD3-CEAD-87F8-3E07D355E8E8}"/>
              </a:ext>
            </a:extLst>
          </p:cNvPr>
          <p:cNvSpPr txBox="1"/>
          <p:nvPr/>
        </p:nvSpPr>
        <p:spPr>
          <a:xfrm>
            <a:off x="-96688" y="5915013"/>
            <a:ext cx="11837322" cy="1026243"/>
          </a:xfrm>
          <a:prstGeom prst="rect">
            <a:avLst/>
          </a:prstGeom>
          <a:noFill/>
        </p:spPr>
        <p:txBody>
          <a:bodyPr wrap="square">
            <a:spAutoFit/>
          </a:bodyPr>
          <a:lstStyle/>
          <a:p>
            <a:pPr marL="340995">
              <a:spcBef>
                <a:spcPts val="645"/>
              </a:spcBef>
            </a:pPr>
            <a:r>
              <a:rPr lang="it-IT" dirty="0">
                <a:solidFill>
                  <a:srgbClr val="FF0000"/>
                </a:solidFill>
                <a:latin typeface="Arial" panose="020B0604020202020204" pitchFamily="34" charset="0"/>
                <a:ea typeface="Georgia" panose="02040502050405020303" pitchFamily="18" charset="0"/>
                <a:cs typeface="Arial" panose="020B0604020202020204" pitchFamily="34" charset="0"/>
              </a:rPr>
              <a:t>Figure coinvolte: entrante – attendente – preposto – [ squadra di salvataggio ]</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a:spcBef>
                <a:spcPts val="645"/>
              </a:spcBef>
            </a:pP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graphicFrame>
        <p:nvGraphicFramePr>
          <p:cNvPr id="4" name="Tabella 3">
            <a:extLst>
              <a:ext uri="{FF2B5EF4-FFF2-40B4-BE49-F238E27FC236}">
                <a16:creationId xmlns:a16="http://schemas.microsoft.com/office/drawing/2014/main" id="{E2EF72F4-52DC-BE08-EEF0-5E9B1F29E3B9}"/>
              </a:ext>
            </a:extLst>
          </p:cNvPr>
          <p:cNvGraphicFramePr>
            <a:graphicFrameLocks noGrp="1"/>
          </p:cNvGraphicFramePr>
          <p:nvPr>
            <p:extLst>
              <p:ext uri="{D42A27DB-BD31-4B8C-83A1-F6EECF244321}">
                <p14:modId xmlns:p14="http://schemas.microsoft.com/office/powerpoint/2010/main" val="1672890233"/>
              </p:ext>
            </p:extLst>
          </p:nvPr>
        </p:nvGraphicFramePr>
        <p:xfrm>
          <a:off x="515380" y="2751345"/>
          <a:ext cx="11161240" cy="3163668"/>
        </p:xfrm>
        <a:graphic>
          <a:graphicData uri="http://schemas.openxmlformats.org/drawingml/2006/table">
            <a:tbl>
              <a:tblPr firstRow="1" firstCol="1" bandRow="1">
                <a:tableStyleId>{5C22544A-7EE6-4342-B048-85BDC9FD1C3A}</a:tableStyleId>
              </a:tblPr>
              <a:tblGrid>
                <a:gridCol w="5580620">
                  <a:extLst>
                    <a:ext uri="{9D8B030D-6E8A-4147-A177-3AD203B41FA5}">
                      <a16:colId xmlns:a16="http://schemas.microsoft.com/office/drawing/2014/main" val="1339860049"/>
                    </a:ext>
                  </a:extLst>
                </a:gridCol>
                <a:gridCol w="5580620">
                  <a:extLst>
                    <a:ext uri="{9D8B030D-6E8A-4147-A177-3AD203B41FA5}">
                      <a16:colId xmlns:a16="http://schemas.microsoft.com/office/drawing/2014/main" val="3962155223"/>
                    </a:ext>
                  </a:extLst>
                </a:gridCol>
              </a:tblGrid>
              <a:tr h="3163668">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Le attività di gestione dell’emergenza relative ai lavori in ambienti confinati e/o sospetti di inquinamento devono ispirarsi ad alcuni principi generali:</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attuare procedure di autosoccorso </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sviluppare tecniche e procedure che non necessitino dell’ingresso di altri lavoratori per estrarre i lavoratori dall’ambiente</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qualora necessario, in conformità a quanto previsto nella specifica procedura, procedere con l’ingresso della squadra di salvataggio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L’ingresso da parte della squadra di salvataggio deve sempre essere effettuato senza mettere a repentaglio la loro salute o sicurezza e, comunque, è subordinato:</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alla verifica delle condizioni presenti all’interno dell’ambiente;</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alla presenza delle necessarie attrezzature e strumentazione;</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all’utilizzo dei DPI previsti nella procedura di gestione dell’emergenza elaborata a valle della valutazione dei rischi effettuata.</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tx2">
                        <a:lumMod val="40000"/>
                        <a:lumOff val="60000"/>
                      </a:schemeClr>
                    </a:solidFill>
                  </a:tcPr>
                </a:tc>
                <a:extLst>
                  <a:ext uri="{0D108BD9-81ED-4DB2-BD59-A6C34878D82A}">
                    <a16:rowId xmlns:a16="http://schemas.microsoft.com/office/drawing/2014/main" val="937076335"/>
                  </a:ext>
                </a:extLst>
              </a:tr>
            </a:tbl>
          </a:graphicData>
        </a:graphic>
      </p:graphicFrame>
    </p:spTree>
    <p:extLst>
      <p:ext uri="{BB962C8B-B14F-4D97-AF65-F5344CB8AC3E}">
        <p14:creationId xmlns:p14="http://schemas.microsoft.com/office/powerpoint/2010/main" val="10841758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CA8DA-C32B-13AB-C894-C9098230DD1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D597698-8560-4C51-DED7-564FCF12F0FF}"/>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4B7B1A7A-8399-47BE-116B-688F061E77A8}"/>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75</a:t>
            </a:fld>
            <a:endParaRPr spc="-28" dirty="0"/>
          </a:p>
        </p:txBody>
      </p:sp>
      <p:sp>
        <p:nvSpPr>
          <p:cNvPr id="6" name="CasellaDiTesto 5">
            <a:extLst>
              <a:ext uri="{FF2B5EF4-FFF2-40B4-BE49-F238E27FC236}">
                <a16:creationId xmlns:a16="http://schemas.microsoft.com/office/drawing/2014/main" id="{BD05845C-886B-4640-62B1-A2AE3AABE0FB}"/>
              </a:ext>
            </a:extLst>
          </p:cNvPr>
          <p:cNvSpPr txBox="1"/>
          <p:nvPr/>
        </p:nvSpPr>
        <p:spPr>
          <a:xfrm>
            <a:off x="-96688" y="2044335"/>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6.5 – Eventuali situazioni di emergenza: </a:t>
            </a:r>
            <a:r>
              <a:rPr lang="it-IT" b="1" dirty="0">
                <a:solidFill>
                  <a:srgbClr val="FF0000"/>
                </a:solidFill>
                <a:latin typeface="Arial" panose="020B0604020202020204" pitchFamily="34" charset="0"/>
                <a:ea typeface="Georgia" panose="02040502050405020303" pitchFamily="18" charset="0"/>
                <a:cs typeface="Arial" panose="020B0604020202020204" pitchFamily="34" charset="0"/>
              </a:rPr>
              <a:t>c</a:t>
            </a: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ompiti (e requisiti) dei lavoratori impiegati nelle attività (p.to 9)</a:t>
            </a:r>
          </a:p>
        </p:txBody>
      </p:sp>
      <p:sp>
        <p:nvSpPr>
          <p:cNvPr id="7" name="object 3">
            <a:extLst>
              <a:ext uri="{FF2B5EF4-FFF2-40B4-BE49-F238E27FC236}">
                <a16:creationId xmlns:a16="http://schemas.microsoft.com/office/drawing/2014/main" id="{9B0302BC-123D-4CDE-E721-5993A001B9D1}"/>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graphicFrame>
        <p:nvGraphicFramePr>
          <p:cNvPr id="5" name="Tabella 4">
            <a:extLst>
              <a:ext uri="{FF2B5EF4-FFF2-40B4-BE49-F238E27FC236}">
                <a16:creationId xmlns:a16="http://schemas.microsoft.com/office/drawing/2014/main" id="{0C160460-5260-A901-F864-61793B938EA6}"/>
              </a:ext>
            </a:extLst>
          </p:cNvPr>
          <p:cNvGraphicFramePr>
            <a:graphicFrameLocks noGrp="1"/>
          </p:cNvGraphicFramePr>
          <p:nvPr>
            <p:extLst>
              <p:ext uri="{D42A27DB-BD31-4B8C-83A1-F6EECF244321}">
                <p14:modId xmlns:p14="http://schemas.microsoft.com/office/powerpoint/2010/main" val="3550566152"/>
              </p:ext>
            </p:extLst>
          </p:nvPr>
        </p:nvGraphicFramePr>
        <p:xfrm>
          <a:off x="304200" y="2431571"/>
          <a:ext cx="11552440" cy="3394964"/>
        </p:xfrm>
        <a:graphic>
          <a:graphicData uri="http://schemas.openxmlformats.org/drawingml/2006/table">
            <a:tbl>
              <a:tblPr firstRow="1" firstCol="1" bandRow="1">
                <a:tableStyleId>{5C22544A-7EE6-4342-B048-85BDC9FD1C3A}</a:tableStyleId>
              </a:tblPr>
              <a:tblGrid>
                <a:gridCol w="3127504">
                  <a:extLst>
                    <a:ext uri="{9D8B030D-6E8A-4147-A177-3AD203B41FA5}">
                      <a16:colId xmlns:a16="http://schemas.microsoft.com/office/drawing/2014/main" val="2703643800"/>
                    </a:ext>
                  </a:extLst>
                </a:gridCol>
                <a:gridCol w="2488656">
                  <a:extLst>
                    <a:ext uri="{9D8B030D-6E8A-4147-A177-3AD203B41FA5}">
                      <a16:colId xmlns:a16="http://schemas.microsoft.com/office/drawing/2014/main" val="3034741165"/>
                    </a:ext>
                  </a:extLst>
                </a:gridCol>
                <a:gridCol w="5936280">
                  <a:extLst>
                    <a:ext uri="{9D8B030D-6E8A-4147-A177-3AD203B41FA5}">
                      <a16:colId xmlns:a16="http://schemas.microsoft.com/office/drawing/2014/main" val="4076933272"/>
                    </a:ext>
                  </a:extLst>
                </a:gridCol>
              </a:tblGrid>
              <a:tr h="0">
                <a:tc>
                  <a:txBody>
                    <a:bodyPr/>
                    <a:lstStyle/>
                    <a:p>
                      <a:pPr algn="ctr">
                        <a:lnSpc>
                          <a:spcPct val="115000"/>
                        </a:lnSpc>
                        <a:spcAft>
                          <a:spcPts val="800"/>
                        </a:spcAft>
                      </a:pPr>
                      <a:r>
                        <a:rPr lang="it-IT" sz="1600" kern="100" dirty="0">
                          <a:effectLst/>
                          <a:latin typeface="Arial" panose="020B0604020202020204" pitchFamily="34" charset="0"/>
                          <a:cs typeface="Arial" panose="020B0604020202020204" pitchFamily="34" charset="0"/>
                        </a:rPr>
                        <a:t>ENTRANTE</a:t>
                      </a:r>
                      <a:endParaRPr lang="it-IT"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it-IT" sz="1600" kern="100" dirty="0">
                          <a:effectLst/>
                          <a:latin typeface="Arial" panose="020B0604020202020204" pitchFamily="34" charset="0"/>
                          <a:cs typeface="Arial" panose="020B0604020202020204" pitchFamily="34" charset="0"/>
                        </a:rPr>
                        <a:t>ATTENDENTE</a:t>
                      </a:r>
                      <a:endParaRPr lang="it-IT"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it-IT" sz="1600" kern="100" dirty="0">
                          <a:effectLst/>
                          <a:latin typeface="Arial" panose="020B0604020202020204" pitchFamily="34" charset="0"/>
                          <a:cs typeface="Arial" panose="020B0604020202020204" pitchFamily="34" charset="0"/>
                        </a:rPr>
                        <a:t>PREPOSTO </a:t>
                      </a:r>
                      <a:endParaRPr lang="it-IT"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481935406"/>
                  </a:ext>
                </a:extLst>
              </a:tr>
              <a:tr h="0">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Abbandonare immediatamente l’ambiente in caso di condizioni anomale e/o impreviste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rgbClr val="8EB4E3"/>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Far evacuare l’ambiente in caso di condizione anomala e/o imprevista</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rgbClr val="8EB4E3"/>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Se necessario, attivare le azioni da svolgere in emergenza, ordinare al lavoratore attendente di disporre l’abbandono dei luoghi, disporre il soccorso e salvataggio (con o senza ingresso).</a:t>
                      </a:r>
                    </a:p>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In caso attivare il sistema di emergenza del Servizio Sanitario Nazionale e dei Vigili del Fuoco.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rgbClr val="8EB4E3"/>
                    </a:solidFill>
                  </a:tcPr>
                </a:tc>
                <a:extLst>
                  <a:ext uri="{0D108BD9-81ED-4DB2-BD59-A6C34878D82A}">
                    <a16:rowId xmlns:a16="http://schemas.microsoft.com/office/drawing/2014/main" val="1228022582"/>
                  </a:ext>
                </a:extLst>
              </a:tr>
              <a:tr h="0">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Abbandonare immediatamente l’ambiente quando ordinato dal lavoratore attendente, dal preposto e/o all’attivazione di qualche segnale codificato;</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rgbClr val="8EB4E3"/>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rgbClr val="8EB4E3"/>
                    </a:solidFill>
                  </a:tcPr>
                </a:tc>
                <a:tc>
                  <a:txBody>
                    <a:bodyPr/>
                    <a:lstStyle/>
                    <a:p>
                      <a:pPr>
                        <a:lnSpc>
                          <a:spcPct val="115000"/>
                        </a:lnSpc>
                        <a:spcAft>
                          <a:spcPts val="800"/>
                        </a:spcAft>
                      </a:pPr>
                      <a:r>
                        <a:rPr lang="it-IT" sz="1600" b="0" kern="100" dirty="0">
                          <a:solidFill>
                            <a:schemeClr val="tx1"/>
                          </a:solidFill>
                          <a:effectLst/>
                          <a:latin typeface="Arial" panose="020B0604020202020204" pitchFamily="34" charset="0"/>
                          <a:cs typeface="Arial" panose="020B0604020202020204" pitchFamily="34" charset="0"/>
                        </a:rPr>
                        <a:t> </a:t>
                      </a:r>
                      <a:r>
                        <a:rPr lang="it-IT" sz="1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N.B. </a:t>
                      </a:r>
                      <a:r>
                        <a:rPr lang="it-IT" sz="1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Preposto (p.to 9.4) e squadra di salvataggio (p.to 9.3) devono essere in possesso di tutti i requisiti previsti per il lavoratore entrante. </a:t>
                      </a:r>
                      <a:endParaRPr lang="it-IT" sz="1600" b="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rgbClr val="8EB4E3"/>
                    </a:solidFill>
                  </a:tcPr>
                </a:tc>
                <a:extLst>
                  <a:ext uri="{0D108BD9-81ED-4DB2-BD59-A6C34878D82A}">
                    <a16:rowId xmlns:a16="http://schemas.microsoft.com/office/drawing/2014/main" val="3622838387"/>
                  </a:ext>
                </a:extLst>
              </a:tr>
            </a:tbl>
          </a:graphicData>
        </a:graphic>
      </p:graphicFrame>
    </p:spTree>
    <p:extLst>
      <p:ext uri="{BB962C8B-B14F-4D97-AF65-F5344CB8AC3E}">
        <p14:creationId xmlns:p14="http://schemas.microsoft.com/office/powerpoint/2010/main" val="24329287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1AC37-C739-C8E7-5D1C-45DB2ADE35D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5686FFB-4CE3-8585-48BC-3B4E51BF5765}"/>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5D27CC8B-1435-148E-4147-D0E85AA79DC4}"/>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76</a:t>
            </a:fld>
            <a:endParaRPr spc="-28" dirty="0"/>
          </a:p>
        </p:txBody>
      </p:sp>
      <p:sp>
        <p:nvSpPr>
          <p:cNvPr id="6" name="CasellaDiTesto 5">
            <a:extLst>
              <a:ext uri="{FF2B5EF4-FFF2-40B4-BE49-F238E27FC236}">
                <a16:creationId xmlns:a16="http://schemas.microsoft.com/office/drawing/2014/main" id="{C3AE4406-840A-BB98-F57B-36A8FFD2D28E}"/>
              </a:ext>
            </a:extLst>
          </p:cNvPr>
          <p:cNvSpPr txBox="1"/>
          <p:nvPr/>
        </p:nvSpPr>
        <p:spPr>
          <a:xfrm>
            <a:off x="-96688" y="2026431"/>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6.5 – Eventuali situazioni di emergenza</a:t>
            </a:r>
          </a:p>
        </p:txBody>
      </p:sp>
      <p:sp>
        <p:nvSpPr>
          <p:cNvPr id="7" name="object 3">
            <a:extLst>
              <a:ext uri="{FF2B5EF4-FFF2-40B4-BE49-F238E27FC236}">
                <a16:creationId xmlns:a16="http://schemas.microsoft.com/office/drawing/2014/main" id="{0D560028-426E-ED27-211E-2DFAF515EDA2}"/>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5" name="Text Box 4">
            <a:extLst>
              <a:ext uri="{FF2B5EF4-FFF2-40B4-BE49-F238E27FC236}">
                <a16:creationId xmlns:a16="http://schemas.microsoft.com/office/drawing/2014/main" id="{F612FFD5-C8EC-C3C7-6690-208C9823EBB8}"/>
              </a:ext>
            </a:extLst>
          </p:cNvPr>
          <p:cNvSpPr txBox="1">
            <a:spLocks noChangeArrowheads="1"/>
          </p:cNvSpPr>
          <p:nvPr/>
        </p:nvSpPr>
        <p:spPr bwMode="auto">
          <a:xfrm>
            <a:off x="303200" y="2584063"/>
            <a:ext cx="11265408" cy="1908215"/>
          </a:xfrm>
          <a:prstGeom prst="rect">
            <a:avLst/>
          </a:prstGeom>
          <a:noFill/>
          <a:ln>
            <a:noFill/>
          </a:ln>
          <a:effectLst/>
        </p:spPr>
        <p:txBody>
          <a:bodyPr wrap="square">
            <a:spAutoFit/>
          </a:bodyPr>
          <a:lstStyle>
            <a:lvl1pPr algn="l">
              <a:defRPr>
                <a:solidFill>
                  <a:schemeClr val="tx1"/>
                </a:solidFill>
                <a:latin typeface="Arial" pitchFamily="34" charset="0"/>
              </a:defRPr>
            </a:lvl1pPr>
            <a:lvl2pPr marL="742950" indent="-285750" algn="l">
              <a:defRPr>
                <a:solidFill>
                  <a:schemeClr val="tx1"/>
                </a:solidFill>
                <a:latin typeface="Arial" pitchFamily="34" charset="0"/>
              </a:defRPr>
            </a:lvl2pPr>
            <a:lvl3pPr marL="1143000" indent="-228600" algn="l">
              <a:defRPr>
                <a:solidFill>
                  <a:schemeClr val="tx1"/>
                </a:solidFill>
                <a:latin typeface="Arial" pitchFamily="34" charset="0"/>
              </a:defRPr>
            </a:lvl3pPr>
            <a:lvl4pPr marL="1600200" indent="-228600" algn="l">
              <a:defRPr>
                <a:solidFill>
                  <a:schemeClr val="tx1"/>
                </a:solidFill>
                <a:latin typeface="Arial" pitchFamily="34" charset="0"/>
              </a:defRPr>
            </a:lvl4pPr>
            <a:lvl5pPr marL="2057400" indent="-228600" algn="l">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just" eaLnBrk="0" hangingPunct="0">
              <a:spcAft>
                <a:spcPts val="600"/>
              </a:spcAft>
              <a:defRPr/>
            </a:pPr>
            <a:r>
              <a:rPr lang="it-IT" altLang="it-IT" dirty="0">
                <a:solidFill>
                  <a:srgbClr val="0070C0"/>
                </a:solidFill>
                <a:cs typeface="Arial" panose="020B0604020202020204" pitchFamily="34" charset="0"/>
              </a:rPr>
              <a:t>In fase di progettazione di attività negli ambienti confinati e/o sospetti di inquinamento, devono essere elaborate procedure per la gestione di eventuali situazioni di emergenza e di coordinamento con il sistema di emergenza del Servizio Sanitario Nazionale e dei Vigili del Fuoco.</a:t>
            </a:r>
          </a:p>
          <a:p>
            <a:pPr algn="just" eaLnBrk="0" hangingPunct="0">
              <a:spcAft>
                <a:spcPts val="600"/>
              </a:spcAft>
              <a:defRPr/>
            </a:pPr>
            <a:r>
              <a:rPr lang="it-IT" altLang="it-IT" dirty="0">
                <a:solidFill>
                  <a:srgbClr val="0070C0"/>
                </a:solidFill>
                <a:cs typeface="Arial" panose="020B0604020202020204" pitchFamily="34" charset="0"/>
              </a:rPr>
              <a:t>Si devono inoltre definire i percorsi che i soccorritori del sistema di emergenza del Servizio Sanitario Nazionale e dei Vigili del Fuoco devono utilizzare per raggiungere in sicurezza tali ambienti.</a:t>
            </a:r>
          </a:p>
          <a:p>
            <a:pPr algn="just" eaLnBrk="0" hangingPunct="0">
              <a:spcAft>
                <a:spcPts val="600"/>
              </a:spcAft>
              <a:defRPr/>
            </a:pPr>
            <a:r>
              <a:rPr lang="it-IT" altLang="it-IT" dirty="0">
                <a:solidFill>
                  <a:srgbClr val="0070C0"/>
                </a:solidFill>
                <a:cs typeface="Arial" panose="020B0604020202020204" pitchFamily="34" charset="0"/>
              </a:rPr>
              <a:t>Le attività incluse nel presente punto prevedono il coinvolgimento del medico competente.</a:t>
            </a:r>
          </a:p>
        </p:txBody>
      </p:sp>
    </p:spTree>
    <p:extLst>
      <p:ext uri="{BB962C8B-B14F-4D97-AF65-F5344CB8AC3E}">
        <p14:creationId xmlns:p14="http://schemas.microsoft.com/office/powerpoint/2010/main" val="4123605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74B0B-9CF3-A559-ADD9-A08D83F9494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4553D63-5C1F-5270-27D0-531C16A05F75}"/>
              </a:ext>
            </a:extLst>
          </p:cNvPr>
          <p:cNvSpPr txBox="1">
            <a:spLocks noGrp="1"/>
          </p:cNvSpPr>
          <p:nvPr>
            <p:ph type="title"/>
          </p:nvPr>
        </p:nvSpPr>
        <p:spPr>
          <a:xfrm>
            <a:off x="3935760" y="620688"/>
            <a:ext cx="6490404" cy="456424"/>
          </a:xfrm>
          <a:prstGeom prst="rect">
            <a:avLst/>
          </a:prstGeom>
        </p:spPr>
        <p:txBody>
          <a:bodyPr vert="horz" wrap="square" lIns="0" tIns="45610" rIns="0" bIns="0" rtlCol="0" anchor="ctr">
            <a:spAutoFit/>
          </a:bodyPr>
          <a:lstStyle/>
          <a:p>
            <a:pPr marL="1149681" marR="5791" indent="-1135926">
              <a:lnSpc>
                <a:spcPts val="3204"/>
              </a:lnSpc>
              <a:spcBef>
                <a:spcPts val="359"/>
              </a:spcBef>
            </a:pPr>
            <a:r>
              <a:rPr lang="it-IT" dirty="0"/>
              <a:t>I contenuti della</a:t>
            </a:r>
            <a:r>
              <a:rPr spc="-34" dirty="0"/>
              <a:t> </a:t>
            </a:r>
            <a:r>
              <a:rPr dirty="0"/>
              <a:t>norma</a:t>
            </a:r>
            <a:r>
              <a:rPr spc="-34" dirty="0"/>
              <a:t> </a:t>
            </a:r>
            <a:r>
              <a:rPr dirty="0"/>
              <a:t>UNI</a:t>
            </a:r>
            <a:r>
              <a:rPr spc="-34" dirty="0"/>
              <a:t> </a:t>
            </a:r>
            <a:r>
              <a:rPr dirty="0"/>
              <a:t>11958</a:t>
            </a:r>
            <a:endParaRPr spc="-12" dirty="0"/>
          </a:p>
        </p:txBody>
      </p:sp>
      <p:sp>
        <p:nvSpPr>
          <p:cNvPr id="3" name="object 3">
            <a:extLst>
              <a:ext uri="{FF2B5EF4-FFF2-40B4-BE49-F238E27FC236}">
                <a16:creationId xmlns:a16="http://schemas.microsoft.com/office/drawing/2014/main" id="{4EF975A0-B4D3-0E93-F877-1EF704E99429}"/>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77</a:t>
            </a:fld>
            <a:endParaRPr spc="-28" dirty="0"/>
          </a:p>
        </p:txBody>
      </p:sp>
      <p:sp>
        <p:nvSpPr>
          <p:cNvPr id="6" name="CasellaDiTesto 5">
            <a:extLst>
              <a:ext uri="{FF2B5EF4-FFF2-40B4-BE49-F238E27FC236}">
                <a16:creationId xmlns:a16="http://schemas.microsoft.com/office/drawing/2014/main" id="{05925D15-9381-DDEC-9D61-434E34CE1E27}"/>
              </a:ext>
            </a:extLst>
          </p:cNvPr>
          <p:cNvSpPr txBox="1"/>
          <p:nvPr/>
        </p:nvSpPr>
        <p:spPr>
          <a:xfrm>
            <a:off x="-96688" y="2026431"/>
            <a:ext cx="11837322" cy="369332"/>
          </a:xfrm>
          <a:prstGeom prst="rect">
            <a:avLst/>
          </a:prstGeom>
          <a:noFill/>
        </p:spPr>
        <p:txBody>
          <a:bodyPr wrap="square">
            <a:spAutoFit/>
          </a:bodyPr>
          <a:lstStyle/>
          <a:p>
            <a:pPr marL="340995">
              <a:spcBef>
                <a:spcPts val="645"/>
              </a:spcBef>
            </a:pPr>
            <a:r>
              <a:rPr lang="it-IT" sz="1800" b="1" dirty="0">
                <a:solidFill>
                  <a:srgbClr val="FF0000"/>
                </a:solidFill>
                <a:effectLst/>
                <a:latin typeface="Arial" panose="020B0604020202020204" pitchFamily="34" charset="0"/>
                <a:ea typeface="Georgia" panose="02040502050405020303" pitchFamily="18" charset="0"/>
                <a:cs typeface="Arial" panose="020B0604020202020204" pitchFamily="34" charset="0"/>
              </a:rPr>
              <a:t>6.6 – Conclusione delle operazioni</a:t>
            </a:r>
          </a:p>
        </p:txBody>
      </p:sp>
      <p:sp>
        <p:nvSpPr>
          <p:cNvPr id="7" name="object 3">
            <a:extLst>
              <a:ext uri="{FF2B5EF4-FFF2-40B4-BE49-F238E27FC236}">
                <a16:creationId xmlns:a16="http://schemas.microsoft.com/office/drawing/2014/main" id="{70B5234D-9E2B-A530-4227-CF09F9CFE620}"/>
              </a:ext>
            </a:extLst>
          </p:cNvPr>
          <p:cNvSpPr txBox="1"/>
          <p:nvPr/>
        </p:nvSpPr>
        <p:spPr>
          <a:xfrm>
            <a:off x="335360" y="1268760"/>
            <a:ext cx="10729192" cy="757671"/>
          </a:xfrm>
          <a:prstGeom prst="rect">
            <a:avLst/>
          </a:prstGeom>
        </p:spPr>
        <p:txBody>
          <a:bodyPr vert="horz" wrap="square" lIns="0" tIns="18823" rIns="0" bIns="0" rtlCol="0">
            <a:spAutoFit/>
          </a:bodyPr>
          <a:lstStyle/>
          <a:p>
            <a:pPr marL="14480">
              <a:spcBef>
                <a:spcPts val="148"/>
              </a:spcBef>
            </a:pPr>
            <a:r>
              <a:rPr lang="it-IT" sz="2400" b="1" dirty="0">
                <a:solidFill>
                  <a:srgbClr val="0070C0"/>
                </a:solidFill>
                <a:latin typeface="Arial"/>
                <a:cs typeface="Arial"/>
              </a:rPr>
              <a:t>6. Criteri per la stesura delle procedure operative per attività in ambienti confinati e/o sospetti di inquinamento</a:t>
            </a:r>
          </a:p>
        </p:txBody>
      </p:sp>
      <p:sp>
        <p:nvSpPr>
          <p:cNvPr id="5" name="Text Box 4">
            <a:extLst>
              <a:ext uri="{FF2B5EF4-FFF2-40B4-BE49-F238E27FC236}">
                <a16:creationId xmlns:a16="http://schemas.microsoft.com/office/drawing/2014/main" id="{D54A2E58-2FBF-6DA1-CA1C-00A44E1847BB}"/>
              </a:ext>
            </a:extLst>
          </p:cNvPr>
          <p:cNvSpPr txBox="1">
            <a:spLocks noChangeArrowheads="1"/>
          </p:cNvSpPr>
          <p:nvPr/>
        </p:nvSpPr>
        <p:spPr bwMode="auto">
          <a:xfrm>
            <a:off x="303200" y="2584063"/>
            <a:ext cx="11265408" cy="2677656"/>
          </a:xfrm>
          <a:prstGeom prst="rect">
            <a:avLst/>
          </a:prstGeom>
          <a:noFill/>
          <a:ln>
            <a:noFill/>
          </a:ln>
          <a:effectLst/>
        </p:spPr>
        <p:txBody>
          <a:bodyPr wrap="square">
            <a:spAutoFit/>
          </a:bodyPr>
          <a:lstStyle>
            <a:lvl1pPr algn="l">
              <a:defRPr>
                <a:solidFill>
                  <a:schemeClr val="tx1"/>
                </a:solidFill>
                <a:latin typeface="Arial" pitchFamily="34" charset="0"/>
              </a:defRPr>
            </a:lvl1pPr>
            <a:lvl2pPr marL="742950" indent="-285750" algn="l">
              <a:defRPr>
                <a:solidFill>
                  <a:schemeClr val="tx1"/>
                </a:solidFill>
                <a:latin typeface="Arial" pitchFamily="34" charset="0"/>
              </a:defRPr>
            </a:lvl2pPr>
            <a:lvl3pPr marL="1143000" indent="-228600" algn="l">
              <a:defRPr>
                <a:solidFill>
                  <a:schemeClr val="tx1"/>
                </a:solidFill>
                <a:latin typeface="Arial" pitchFamily="34" charset="0"/>
              </a:defRPr>
            </a:lvl3pPr>
            <a:lvl4pPr marL="1600200" indent="-228600" algn="l">
              <a:defRPr>
                <a:solidFill>
                  <a:schemeClr val="tx1"/>
                </a:solidFill>
                <a:latin typeface="Arial" pitchFamily="34" charset="0"/>
              </a:defRPr>
            </a:lvl4pPr>
            <a:lvl5pPr marL="2057400" indent="-228600" algn="l">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just" eaLnBrk="0" hangingPunct="0">
              <a:spcAft>
                <a:spcPts val="600"/>
              </a:spcAft>
              <a:defRPr/>
            </a:pPr>
            <a:r>
              <a:rPr lang="it-IT" altLang="it-IT" dirty="0">
                <a:solidFill>
                  <a:srgbClr val="0070C0"/>
                </a:solidFill>
                <a:cs typeface="Arial" panose="020B0604020202020204" pitchFamily="34" charset="0"/>
              </a:rPr>
              <a:t>La fase conclusiva prevede l’ultimazione delle attività e la chiusura dei lavori. Il preposto deve controllare che le attività siano state ultimate, che i lavoratori entranti siano usciti dall’ambiente confinato e/o sospetto di inquinamento, che nello stesso non siamo rimaste attrezzature e/o apprestamenti utilizzati, che sia in sicurezza e che, inoltre, sia stato ripristinato lo stato d’uso.</a:t>
            </a:r>
          </a:p>
          <a:p>
            <a:pPr algn="just" eaLnBrk="0" hangingPunct="0">
              <a:spcAft>
                <a:spcPts val="600"/>
              </a:spcAft>
              <a:defRPr/>
            </a:pPr>
            <a:r>
              <a:rPr lang="it-IT" altLang="it-IT" dirty="0">
                <a:solidFill>
                  <a:srgbClr val="0070C0"/>
                </a:solidFill>
                <a:cs typeface="Arial" panose="020B0604020202020204" pitchFamily="34" charset="0"/>
              </a:rPr>
              <a:t>Al termine delle attività, il preposto deve indicare nel documento di autorizzazione all’ingresso eventuali problemi riscontrati e/o necessità di modifiche alle attrezzature, strumentazione, DPI in uso o alle procedure operative e di gestione delle situazioni di emergenza.</a:t>
            </a:r>
          </a:p>
          <a:p>
            <a:pPr algn="just" eaLnBrk="0" hangingPunct="0">
              <a:spcAft>
                <a:spcPts val="600"/>
              </a:spcAft>
              <a:defRPr/>
            </a:pPr>
            <a:r>
              <a:rPr lang="it-IT" altLang="it-IT" sz="1400" dirty="0">
                <a:solidFill>
                  <a:srgbClr val="0070C0"/>
                </a:solidFill>
                <a:cs typeface="Arial" panose="020B0604020202020204" pitchFamily="34" charset="0"/>
              </a:rPr>
              <a:t>Nota: Allo scopo di raccogliere le informazioni necessarie, si raccomanda di prevedere una riunione coordinata dal preposto alla quale dovrebbero partecipare tutti i soggetti che hanno avuto un ruolo nelle operazioni.</a:t>
            </a:r>
          </a:p>
        </p:txBody>
      </p:sp>
      <p:sp>
        <p:nvSpPr>
          <p:cNvPr id="4" name="CasellaDiTesto 3">
            <a:extLst>
              <a:ext uri="{FF2B5EF4-FFF2-40B4-BE49-F238E27FC236}">
                <a16:creationId xmlns:a16="http://schemas.microsoft.com/office/drawing/2014/main" id="{18910007-1467-7DA4-89FB-F9CF10C9A842}"/>
              </a:ext>
            </a:extLst>
          </p:cNvPr>
          <p:cNvSpPr txBox="1"/>
          <p:nvPr/>
        </p:nvSpPr>
        <p:spPr>
          <a:xfrm>
            <a:off x="-96688" y="5915013"/>
            <a:ext cx="11837322" cy="672300"/>
          </a:xfrm>
          <a:prstGeom prst="rect">
            <a:avLst/>
          </a:prstGeom>
          <a:noFill/>
        </p:spPr>
        <p:txBody>
          <a:bodyPr wrap="square">
            <a:spAutoFit/>
          </a:bodyPr>
          <a:lstStyle/>
          <a:p>
            <a:pPr marL="340995">
              <a:spcBef>
                <a:spcPts val="645"/>
              </a:spcBef>
            </a:pPr>
            <a:r>
              <a:rPr lang="it-IT" dirty="0">
                <a:solidFill>
                  <a:srgbClr val="FF0000"/>
                </a:solidFill>
                <a:latin typeface="Arial" panose="020B0604020202020204" pitchFamily="34" charset="0"/>
                <a:ea typeface="Georgia" panose="02040502050405020303" pitchFamily="18" charset="0"/>
                <a:cs typeface="Arial" panose="020B0604020202020204" pitchFamily="34" charset="0"/>
              </a:rPr>
              <a:t>Figure coinvolte: preposto</a:t>
            </a:r>
            <a:endParaRPr lang="it-IT" sz="1800" dirty="0">
              <a:solidFill>
                <a:srgbClr val="FF0000"/>
              </a:solidFill>
              <a:effectLst/>
              <a:latin typeface="Arial" panose="020B0604020202020204" pitchFamily="34" charset="0"/>
              <a:ea typeface="Georgia" panose="02040502050405020303" pitchFamily="18" charset="0"/>
              <a:cs typeface="Arial" panose="020B0604020202020204" pitchFamily="34" charset="0"/>
            </a:endParaRPr>
          </a:p>
          <a:p>
            <a:pPr marL="340995" marR="334010" algn="just">
              <a:lnSpc>
                <a:spcPct val="102000"/>
              </a:lnSpc>
              <a:spcBef>
                <a:spcPts val="335"/>
              </a:spcBef>
            </a:pPr>
            <a:endParaRPr lang="it-IT" dirty="0">
              <a:solidFill>
                <a:srgbClr val="0070C0"/>
              </a:solidFill>
              <a:latin typeface="Arial" panose="020B0604020202020204" pitchFamily="34" charset="0"/>
              <a:ea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41464049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AE5E5-2BE8-79F8-B287-F8204AD434E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CFE8B44-3929-D196-3D36-7E0BB82BEA0D}"/>
              </a:ext>
            </a:extLst>
          </p:cNvPr>
          <p:cNvSpPr txBox="1">
            <a:spLocks noGrp="1"/>
          </p:cNvSpPr>
          <p:nvPr>
            <p:ph type="sldNum" sz="quarter" idx="7"/>
          </p:nvPr>
        </p:nvSpPr>
        <p:spPr>
          <a:xfrm>
            <a:off x="14596374" y="6442964"/>
            <a:ext cx="367430" cy="142553"/>
          </a:xfrm>
          <a:prstGeom prst="rect">
            <a:avLst/>
          </a:prstGeom>
        </p:spPr>
        <p:txBody>
          <a:bodyPr vert="horz" wrap="square" lIns="0" tIns="2172" rIns="0" bIns="0" rtlCol="0" anchor="ctr">
            <a:spAutoFit/>
          </a:bodyPr>
          <a:lstStyle/>
          <a:p>
            <a:pPr marL="43439">
              <a:spcBef>
                <a:spcPts val="17"/>
              </a:spcBef>
            </a:pPr>
            <a:fld id="{81D60167-4931-47E6-BA6A-407CBD079E47}" type="slidenum">
              <a:rPr spc="-28" dirty="0"/>
              <a:pPr marL="43439">
                <a:spcBef>
                  <a:spcPts val="17"/>
                </a:spcBef>
              </a:pPr>
              <a:t>78</a:t>
            </a:fld>
            <a:endParaRPr spc="-28" dirty="0"/>
          </a:p>
        </p:txBody>
      </p:sp>
      <p:sp>
        <p:nvSpPr>
          <p:cNvPr id="10" name="CasellaDiTesto 9">
            <a:extLst>
              <a:ext uri="{FF2B5EF4-FFF2-40B4-BE49-F238E27FC236}">
                <a16:creationId xmlns:a16="http://schemas.microsoft.com/office/drawing/2014/main" id="{E1EF6C3E-B18A-1A84-6179-3B822F4D9765}"/>
              </a:ext>
            </a:extLst>
          </p:cNvPr>
          <p:cNvSpPr txBox="1"/>
          <p:nvPr/>
        </p:nvSpPr>
        <p:spPr>
          <a:xfrm>
            <a:off x="47328" y="975330"/>
            <a:ext cx="12025336" cy="1600438"/>
          </a:xfrm>
          <a:prstGeom prst="rect">
            <a:avLst/>
          </a:prstGeom>
          <a:noFill/>
        </p:spPr>
        <p:txBody>
          <a:bodyPr wrap="square" rtlCol="0">
            <a:spAutoFit/>
          </a:bodyPr>
          <a:lstStyle/>
          <a:p>
            <a:pPr algn="ctr"/>
            <a:r>
              <a:rPr lang="it-IT" sz="1800" b="1" dirty="0">
                <a:effectLst/>
                <a:latin typeface="Calibri" panose="020F0502020204030204" pitchFamily="34" charset="0"/>
                <a:ea typeface="Calibri" panose="020F0502020204030204" pitchFamily="34" charset="0"/>
              </a:rPr>
              <a:t> </a:t>
            </a:r>
            <a:endParaRPr lang="it-IT" sz="1800" dirty="0">
              <a:effectLst/>
              <a:latin typeface="Calibri" panose="020F0502020204030204" pitchFamily="34" charset="0"/>
              <a:ea typeface="Calibri" panose="020F0502020204030204" pitchFamily="34" charset="0"/>
            </a:endParaRPr>
          </a:p>
          <a:p>
            <a:pPr algn="ctr"/>
            <a:r>
              <a:rPr lang="it-IT" sz="2400" b="1" dirty="0">
                <a:effectLst/>
                <a:latin typeface="Calibri" panose="020F0502020204030204" pitchFamily="34" charset="0"/>
                <a:ea typeface="Calibri" panose="020F0502020204030204" pitchFamily="34" charset="0"/>
              </a:rPr>
              <a:t>La Norma UNI 11958:2024</a:t>
            </a:r>
          </a:p>
          <a:p>
            <a:pPr algn="ctr"/>
            <a:r>
              <a:rPr lang="it-IT" sz="2800" b="1" dirty="0">
                <a:effectLst/>
                <a:latin typeface="Calibri" panose="020F0502020204030204" pitchFamily="34" charset="0"/>
                <a:ea typeface="Calibri" panose="020F0502020204030204" pitchFamily="34" charset="0"/>
              </a:rPr>
              <a:t>Novità in ambienti confinati e/o sospetti di inquinamento </a:t>
            </a:r>
            <a:endParaRPr lang="it-IT" sz="2800" dirty="0">
              <a:effectLst/>
              <a:latin typeface="Calibri" panose="020F0502020204030204" pitchFamily="34" charset="0"/>
              <a:ea typeface="Calibri" panose="020F0502020204030204" pitchFamily="34" charset="0"/>
            </a:endParaRPr>
          </a:p>
          <a:p>
            <a:pPr algn="ctr"/>
            <a:r>
              <a:rPr lang="it-IT" sz="2800" b="1" dirty="0">
                <a:effectLst/>
                <a:latin typeface="Calibri" panose="020F0502020204030204" pitchFamily="34" charset="0"/>
                <a:ea typeface="Calibri" panose="020F0502020204030204" pitchFamily="34" charset="0"/>
              </a:rPr>
              <a:t>Dalla teoria alla pratica </a:t>
            </a:r>
            <a:endParaRPr lang="it-IT" sz="2800" dirty="0">
              <a:effectLst/>
              <a:latin typeface="Calibri" panose="020F0502020204030204" pitchFamily="34" charset="0"/>
              <a:ea typeface="Calibri" panose="020F0502020204030204" pitchFamily="34" charset="0"/>
            </a:endParaRPr>
          </a:p>
        </p:txBody>
      </p:sp>
      <p:sp>
        <p:nvSpPr>
          <p:cNvPr id="12" name="CasellaDiTesto 11">
            <a:extLst>
              <a:ext uri="{FF2B5EF4-FFF2-40B4-BE49-F238E27FC236}">
                <a16:creationId xmlns:a16="http://schemas.microsoft.com/office/drawing/2014/main" id="{7CB0EF1D-86F3-E6C2-9632-B5E66909D360}"/>
              </a:ext>
            </a:extLst>
          </p:cNvPr>
          <p:cNvSpPr txBox="1"/>
          <p:nvPr/>
        </p:nvSpPr>
        <p:spPr>
          <a:xfrm>
            <a:off x="1172519" y="5324330"/>
            <a:ext cx="1519411" cy="307777"/>
          </a:xfrm>
          <a:prstGeom prst="rect">
            <a:avLst/>
          </a:prstGeom>
          <a:noFill/>
        </p:spPr>
        <p:txBody>
          <a:bodyPr wrap="square" rtlCol="0">
            <a:spAutoFit/>
          </a:bodyPr>
          <a:lstStyle/>
          <a:p>
            <a:pPr algn="l"/>
            <a:r>
              <a:rPr lang="it-IT" sz="1400" i="0" dirty="0">
                <a:solidFill>
                  <a:schemeClr val="tx1"/>
                </a:solidFill>
              </a:rPr>
              <a:t>Con il patrocinio</a:t>
            </a:r>
            <a:endParaRPr lang="it-IT" sz="2000" i="0" dirty="0">
              <a:solidFill>
                <a:schemeClr val="tx1"/>
              </a:solidFill>
            </a:endParaRPr>
          </a:p>
        </p:txBody>
      </p:sp>
      <p:sp>
        <p:nvSpPr>
          <p:cNvPr id="13" name="CasellaDiTesto 12">
            <a:extLst>
              <a:ext uri="{FF2B5EF4-FFF2-40B4-BE49-F238E27FC236}">
                <a16:creationId xmlns:a16="http://schemas.microsoft.com/office/drawing/2014/main" id="{2C2ECA18-0D30-1DFB-392F-7273EC4D38DA}"/>
              </a:ext>
            </a:extLst>
          </p:cNvPr>
          <p:cNvSpPr txBox="1"/>
          <p:nvPr/>
        </p:nvSpPr>
        <p:spPr>
          <a:xfrm>
            <a:off x="8045127" y="5634119"/>
            <a:ext cx="4603195" cy="461665"/>
          </a:xfrm>
          <a:prstGeom prst="rect">
            <a:avLst/>
          </a:prstGeom>
          <a:noFill/>
        </p:spPr>
        <p:txBody>
          <a:bodyPr wrap="square" rtlCol="0">
            <a:spAutoFit/>
          </a:bodyPr>
          <a:lstStyle/>
          <a:p>
            <a:pPr algn="ctr"/>
            <a:r>
              <a:rPr lang="it-IT" sz="2400" dirty="0">
                <a:solidFill>
                  <a:schemeClr val="tx1"/>
                </a:solidFill>
              </a:rPr>
              <a:t>15 GENNAIO 2025</a:t>
            </a:r>
          </a:p>
        </p:txBody>
      </p:sp>
      <p:pic>
        <p:nvPicPr>
          <p:cNvPr id="14" name="Immagine 13">
            <a:extLst>
              <a:ext uri="{FF2B5EF4-FFF2-40B4-BE49-F238E27FC236}">
                <a16:creationId xmlns:a16="http://schemas.microsoft.com/office/drawing/2014/main" id="{7DCD06EB-C7CF-5222-2B79-AD33F96C65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6535" y="5734595"/>
            <a:ext cx="1069975" cy="441325"/>
          </a:xfrm>
          <a:prstGeom prst="rect">
            <a:avLst/>
          </a:prstGeom>
        </p:spPr>
      </p:pic>
      <p:pic>
        <p:nvPicPr>
          <p:cNvPr id="15" name="Immagine 14">
            <a:extLst>
              <a:ext uri="{FF2B5EF4-FFF2-40B4-BE49-F238E27FC236}">
                <a16:creationId xmlns:a16="http://schemas.microsoft.com/office/drawing/2014/main" id="{3F67F34D-0BBC-62E7-E94B-4607ECD34D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279" y="5301208"/>
            <a:ext cx="763905" cy="866775"/>
          </a:xfrm>
          <a:prstGeom prst="rect">
            <a:avLst/>
          </a:prstGeom>
          <a:noFill/>
          <a:ln>
            <a:noFill/>
          </a:ln>
        </p:spPr>
      </p:pic>
      <p:sp>
        <p:nvSpPr>
          <p:cNvPr id="16" name="CasellaDiTesto 15">
            <a:extLst>
              <a:ext uri="{FF2B5EF4-FFF2-40B4-BE49-F238E27FC236}">
                <a16:creationId xmlns:a16="http://schemas.microsoft.com/office/drawing/2014/main" id="{C3291F28-BBA9-7D05-2B87-A13CC6FBD26F}"/>
              </a:ext>
            </a:extLst>
          </p:cNvPr>
          <p:cNvSpPr txBox="1"/>
          <p:nvPr/>
        </p:nvSpPr>
        <p:spPr>
          <a:xfrm>
            <a:off x="2768174" y="2575768"/>
            <a:ext cx="7018122" cy="707886"/>
          </a:xfrm>
          <a:prstGeom prst="rect">
            <a:avLst/>
          </a:prstGeom>
          <a:noFill/>
        </p:spPr>
        <p:txBody>
          <a:bodyPr wrap="square" rtlCol="0">
            <a:spAutoFit/>
          </a:bodyPr>
          <a:lstStyle/>
          <a:p>
            <a:pPr algn="ctr"/>
            <a:r>
              <a:rPr lang="it-IT" sz="4000" dirty="0">
                <a:solidFill>
                  <a:schemeClr val="tx1"/>
                </a:solidFill>
              </a:rPr>
              <a:t>GRAZIE PER L’ATTENZIONE!!!</a:t>
            </a:r>
          </a:p>
        </p:txBody>
      </p:sp>
      <p:pic>
        <p:nvPicPr>
          <p:cNvPr id="4" name="Immagine 3" descr="Immagine che contiene edificio, acciaio, muro, metallo&#10;&#10;Descrizione generata automaticamente">
            <a:extLst>
              <a:ext uri="{FF2B5EF4-FFF2-40B4-BE49-F238E27FC236}">
                <a16:creationId xmlns:a16="http://schemas.microsoft.com/office/drawing/2014/main" id="{B9B38847-1C8E-CE97-EA0F-DBC65050E026}"/>
              </a:ext>
            </a:extLst>
          </p:cNvPr>
          <p:cNvPicPr>
            <a:picLocks noChangeAspect="1"/>
          </p:cNvPicPr>
          <p:nvPr/>
        </p:nvPicPr>
        <p:blipFill>
          <a:blip r:embed="rId4" cstate="print">
            <a:extLst>
              <a:ext uri="{28A0092B-C50C-407E-A947-70E740481C1C}">
                <a14:useLocalDpi xmlns:a14="http://schemas.microsoft.com/office/drawing/2010/main" val="0"/>
              </a:ext>
            </a:extLst>
          </a:blip>
          <a:srcRect l="15718" r="16284"/>
          <a:stretch/>
        </p:blipFill>
        <p:spPr>
          <a:xfrm rot="16200000">
            <a:off x="4729063" y="2981516"/>
            <a:ext cx="3096344" cy="3415247"/>
          </a:xfrm>
          <a:prstGeom prst="rect">
            <a:avLst/>
          </a:prstGeom>
        </p:spPr>
      </p:pic>
    </p:spTree>
    <p:extLst>
      <p:ext uri="{BB962C8B-B14F-4D97-AF65-F5344CB8AC3E}">
        <p14:creationId xmlns:p14="http://schemas.microsoft.com/office/powerpoint/2010/main" val="3380604486"/>
      </p:ext>
    </p:extLst>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8944</Words>
  <Application>Microsoft Office PowerPoint</Application>
  <PresentationFormat>Widescreen</PresentationFormat>
  <Paragraphs>742</Paragraphs>
  <Slides>78</Slides>
  <Notes>20</Notes>
  <HiddenSlides>0</HiddenSlides>
  <MMClips>0</MMClips>
  <ScaleCrop>false</ScaleCrop>
  <HeadingPairs>
    <vt:vector size="6" baseType="variant">
      <vt:variant>
        <vt:lpstr>Caratteri utilizzati</vt:lpstr>
      </vt:variant>
      <vt:variant>
        <vt:i4>4</vt:i4>
      </vt:variant>
      <vt:variant>
        <vt:lpstr>Tema</vt:lpstr>
      </vt:variant>
      <vt:variant>
        <vt:i4>2</vt:i4>
      </vt:variant>
      <vt:variant>
        <vt:lpstr>Titoli diapositive</vt:lpstr>
      </vt:variant>
      <vt:variant>
        <vt:i4>78</vt:i4>
      </vt:variant>
    </vt:vector>
  </HeadingPairs>
  <TitlesOfParts>
    <vt:vector size="84" baseType="lpstr">
      <vt:lpstr>Aptos</vt:lpstr>
      <vt:lpstr>Arial</vt:lpstr>
      <vt:lpstr>Calibri</vt:lpstr>
      <vt:lpstr>Times New Roman</vt:lpstr>
      <vt:lpstr>Personalizza struttura</vt:lpstr>
      <vt:lpstr>Tema di Office</vt:lpstr>
      <vt:lpstr>Presentazione standard di PowerPoint</vt:lpstr>
      <vt:lpstr>Presentazione standard di PowerPoint</vt:lpstr>
      <vt:lpstr>Argomenti</vt:lpstr>
      <vt:lpstr>Principi generali e definizione di spazio confinato</vt:lpstr>
      <vt:lpstr>Principi generali e definizione di spazio confinato</vt:lpstr>
      <vt:lpstr>La normativa di riferimento</vt:lpstr>
      <vt:lpstr>La normativa di riferimento</vt:lpstr>
      <vt:lpstr>La normativa di riferimento</vt:lpstr>
      <vt:lpstr>La normativa di riferimento</vt:lpstr>
      <vt:lpstr>La normativa di riferimento</vt:lpstr>
      <vt:lpstr>La normativa di riferimento</vt:lpstr>
      <vt:lpstr>La normativa di riferimento</vt:lpstr>
      <vt:lpstr>La normativa di riferimento</vt:lpstr>
      <vt:lpstr>La normativa di riferimento</vt:lpstr>
      <vt:lpstr>La norma UNI 11958 e il confronto con le norme negli altri Paesi</vt:lpstr>
      <vt:lpstr>La norma UNI 11958</vt:lpstr>
      <vt:lpstr>La norma UNI 11958</vt:lpstr>
      <vt:lpstr>La norma UNI 11958</vt:lpstr>
      <vt:lpstr>La norma UNI 11958</vt:lpstr>
      <vt:lpstr>La norma UNI 11958</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Le norme negli altri Paesi</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I contenuti della norma UNI 11958</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Snam - Manna 2024</dc:title>
  <dc:creator>SicurOtto Srl</dc:creator>
  <cp:lastModifiedBy>Mauro Pepe</cp:lastModifiedBy>
  <cp:revision>202</cp:revision>
  <dcterms:created xsi:type="dcterms:W3CDTF">2022-07-26T14:28:24Z</dcterms:created>
  <dcterms:modified xsi:type="dcterms:W3CDTF">2025-01-16T15:42:58Z</dcterms:modified>
</cp:coreProperties>
</file>